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6" r:id="rId8"/>
    <p:sldId id="262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61" autoAdjust="0"/>
    <p:restoredTop sz="9466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B7BA-3A00-4C62-93F4-9FBE30F7A0E6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7E3078-08A2-4281-A5FB-8457FB2A9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B7BA-3A00-4C62-93F4-9FBE30F7A0E6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3078-08A2-4281-A5FB-8457FB2A9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B7BA-3A00-4C62-93F4-9FBE30F7A0E6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3078-08A2-4281-A5FB-8457FB2A9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B7BA-3A00-4C62-93F4-9FBE30F7A0E6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7E3078-08A2-4281-A5FB-8457FB2A9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B7BA-3A00-4C62-93F4-9FBE30F7A0E6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3078-08A2-4281-A5FB-8457FB2A9F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B7BA-3A00-4C62-93F4-9FBE30F7A0E6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3078-08A2-4281-A5FB-8457FB2A9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B7BA-3A00-4C62-93F4-9FBE30F7A0E6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C7E3078-08A2-4281-A5FB-8457FB2A9F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B7BA-3A00-4C62-93F4-9FBE30F7A0E6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3078-08A2-4281-A5FB-8457FB2A9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B7BA-3A00-4C62-93F4-9FBE30F7A0E6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3078-08A2-4281-A5FB-8457FB2A9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B7BA-3A00-4C62-93F4-9FBE30F7A0E6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3078-08A2-4281-A5FB-8457FB2A9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B7BA-3A00-4C62-93F4-9FBE30F7A0E6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3078-08A2-4281-A5FB-8457FB2A9F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33B7BA-3A00-4C62-93F4-9FBE30F7A0E6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E3078-08A2-4281-A5FB-8457FB2A9F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0"/>
            <a:ext cx="850439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Использование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технологии «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Сказкотерапия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»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музыкальной и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досуговой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деятельности дошкольников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" y="4725144"/>
            <a:ext cx="995710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опыта работы                         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музыкального 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руководителя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МДОУ ЦРР 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№46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Олейник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Елена Николаевна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3" descr="I:\Фотки для презентации\2011-11-17, Фото к презентации\Фото к презентации.jpg"/>
          <p:cNvPicPr>
            <a:picLocks noChangeAspect="1" noChangeArrowheads="1"/>
          </p:cNvPicPr>
          <p:nvPr/>
        </p:nvPicPr>
        <p:blipFill>
          <a:blip r:embed="rId2" cstate="print"/>
          <a:srcRect l="4578" t="63650" r="21807" b="2751"/>
          <a:stretch>
            <a:fillRect/>
          </a:stretch>
        </p:blipFill>
        <p:spPr bwMode="auto">
          <a:xfrm>
            <a:off x="347768" y="2649515"/>
            <a:ext cx="3455681" cy="2352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I:\Фотки для презентации\2011-11-17, Фото к презентации\Фото к презентации 001.jpg"/>
          <p:cNvPicPr>
            <a:picLocks noChangeAspect="1" noChangeArrowheads="1"/>
          </p:cNvPicPr>
          <p:nvPr/>
        </p:nvPicPr>
        <p:blipFill>
          <a:blip r:embed="rId3" cstate="print"/>
          <a:srcRect l="4636" t="18500" r="24971" b="50000"/>
          <a:stretch>
            <a:fillRect/>
          </a:stretch>
        </p:blipFill>
        <p:spPr bwMode="auto">
          <a:xfrm>
            <a:off x="4966953" y="2564904"/>
            <a:ext cx="370950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Фотки для презентации\Сказкотерапия 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476672"/>
            <a:ext cx="4163955" cy="3122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I:\Фотки для презентации\Сказкотерапия 012.jpg"/>
          <p:cNvPicPr>
            <a:picLocks noChangeAspect="1" noChangeArrowheads="1"/>
          </p:cNvPicPr>
          <p:nvPr/>
        </p:nvPicPr>
        <p:blipFill>
          <a:blip r:embed="rId3" cstate="print"/>
          <a:srcRect l="9838" t="8001"/>
          <a:stretch>
            <a:fillRect/>
          </a:stretch>
        </p:blipFill>
        <p:spPr bwMode="auto">
          <a:xfrm>
            <a:off x="4644008" y="3573016"/>
            <a:ext cx="4184994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I:\Фотки для презентации\2011-11-17, Фото к презентации\детский сад 0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I:\Фотки для презентации\2011-11-17, Фото к презентации\Фото к презентации 006.jpg"/>
          <p:cNvPicPr>
            <a:picLocks noChangeAspect="1" noChangeArrowheads="1"/>
          </p:cNvPicPr>
          <p:nvPr/>
        </p:nvPicPr>
        <p:blipFill>
          <a:blip r:embed="rId5" cstate="print"/>
          <a:srcRect l="3306" t="4428" r="2044" b="4428"/>
          <a:stretch>
            <a:fillRect/>
          </a:stretch>
        </p:blipFill>
        <p:spPr bwMode="auto">
          <a:xfrm>
            <a:off x="4644008" y="476673"/>
            <a:ext cx="417646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665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73"/>
            <a:ext cx="9144000" cy="68468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332656"/>
            <a:ext cx="7776864" cy="57861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Предполагаемые результаты реализации технологии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Повышение внимания на музыкальных занятиях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Повышение эмоциональной отзывчивости на музыкальные произведения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Обогащение информации о себе, о природе, об окружающем мире, о социальных отношениях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Развитие у детей познавательной активности, творческих способностей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Умение детей вести себя в различных ситуациях, применяя положительный опыт на примере поведения сказочных героев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Позитивное оптимистичное отношение к жизни</a:t>
            </a:r>
          </a:p>
          <a:p>
            <a:pPr algn="just">
              <a:lnSpc>
                <a:spcPct val="150000"/>
              </a:lnSpc>
            </a:pP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9665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86"/>
            <a:ext cx="9144000" cy="68468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5737" y="620688"/>
            <a:ext cx="633670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«Человек, который верит в сказку, однажды в неё попадает, потому что у него есть сердце…»</a:t>
            </a:r>
          </a:p>
          <a:p>
            <a:pPr algn="r"/>
            <a:r>
              <a:rPr lang="ru-RU" sz="44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Сергей Королёв</a:t>
            </a:r>
            <a:endParaRPr lang="ru-RU" sz="4400" b="1" cap="none" spc="50" dirty="0">
              <a:ln w="11430"/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Picture 2" descr="I:\Фотки для презентации\2011-11-17, Фото к презентации\Фото к презентации 003.jpg"/>
          <p:cNvPicPr>
            <a:picLocks noChangeAspect="1" noChangeArrowheads="1"/>
          </p:cNvPicPr>
          <p:nvPr/>
        </p:nvPicPr>
        <p:blipFill>
          <a:blip r:embed="rId3" cstate="print"/>
          <a:srcRect l="20335" t="11550" r="7709" b="55901"/>
          <a:stretch>
            <a:fillRect/>
          </a:stretch>
        </p:blipFill>
        <p:spPr bwMode="auto">
          <a:xfrm>
            <a:off x="539552" y="3429000"/>
            <a:ext cx="4464496" cy="3008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9665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8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47664" y="476672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Сказкотерапия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– система творческого развития, коррекции и адаптации личности.</a:t>
            </a:r>
          </a:p>
          <a:p>
            <a:pPr algn="ctr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r>
              <a:rPr lang="ru-RU" sz="2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Сказкотерапия</a:t>
            </a:r>
            <a:r>
              <a:rPr lang="ru-RU" sz="2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– терапия средой, особой сказочной обстановкой, в которой могут проявляться черты личности.</a:t>
            </a:r>
          </a:p>
          <a:p>
            <a:pPr algn="ctr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r>
              <a:rPr lang="ru-RU" sz="2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Сказкотерапия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– процесс образования связи между сказочными событиями и поведением в реальной жизни.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8" name="Picture 2" descr="I:\Обложки книг\2013-03-24, Обложки книг\Обложки книг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587847">
            <a:off x="5718" y="4427478"/>
            <a:ext cx="2357357" cy="1617793"/>
          </a:xfrm>
          <a:prstGeom prst="rect">
            <a:avLst/>
          </a:prstGeom>
          <a:noFill/>
        </p:spPr>
      </p:pic>
      <p:pic>
        <p:nvPicPr>
          <p:cNvPr id="9" name="Picture 4" descr="I:\Обложки книг\2013-03-24, Обложки книг\Обложки книг 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516865">
            <a:off x="1499906" y="4438283"/>
            <a:ext cx="2371648" cy="1488093"/>
          </a:xfrm>
          <a:prstGeom prst="rect">
            <a:avLst/>
          </a:prstGeom>
          <a:noFill/>
        </p:spPr>
      </p:pic>
      <p:pic>
        <p:nvPicPr>
          <p:cNvPr id="10" name="Picture 3" descr="I:\Обложки книг\2013-03-24, Обложки книг\Обложки книг 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462081">
            <a:off x="3191652" y="4434277"/>
            <a:ext cx="2199762" cy="1639038"/>
          </a:xfrm>
          <a:prstGeom prst="rect">
            <a:avLst/>
          </a:prstGeom>
          <a:noFill/>
        </p:spPr>
      </p:pic>
      <p:pic>
        <p:nvPicPr>
          <p:cNvPr id="11" name="Picture 5" descr="I:\Обложки книг\2013-03-24, Обложки книг\Обложки книг 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80400">
            <a:off x="5103788" y="4287643"/>
            <a:ext cx="1537121" cy="2220286"/>
          </a:xfrm>
          <a:prstGeom prst="rect">
            <a:avLst/>
          </a:prstGeom>
          <a:noFill/>
        </p:spPr>
      </p:pic>
      <p:pic>
        <p:nvPicPr>
          <p:cNvPr id="12" name="Picture 6" descr="I:\Обложки книг\2013-03-24, Обложки книг\Обложки книг 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64828">
            <a:off x="6545837" y="3930267"/>
            <a:ext cx="1406777" cy="2151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88522" y="2636912"/>
            <a:ext cx="69669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Становление ребёнка как личности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39552" y="116632"/>
            <a:ext cx="3960440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    Сказка позволяет ребёнку понять, справиться со своими проблемами и переживаниями, самостоятельно скорректировать своё поведение.</a:t>
            </a:r>
            <a:endParaRPr lang="ru-RU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724128" y="332656"/>
            <a:ext cx="3096344" cy="18722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 Сказка побуждает переживать персонажам, эмоционально </a:t>
            </a:r>
            <a:r>
              <a:rPr lang="ru-RU" dirty="0" smtClean="0"/>
              <a:t>обогащая </a:t>
            </a:r>
            <a:r>
              <a:rPr lang="ru-RU" dirty="0" smtClean="0"/>
              <a:t>ребёнка.</a:t>
            </a:r>
            <a:endParaRPr lang="ru-RU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4139952" y="3717032"/>
            <a:ext cx="3888432" cy="25202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 Сказка даёт ребёнку новые представления о людях, предметах и явлениях окружающего мира, обогащая его жизненный опыт.</a:t>
            </a:r>
            <a:endParaRPr lang="ru-RU" dirty="0"/>
          </a:p>
        </p:txBody>
      </p:sp>
      <p:sp>
        <p:nvSpPr>
          <p:cNvPr id="14" name="Стрелка вверх 13"/>
          <p:cNvSpPr/>
          <p:nvPr/>
        </p:nvSpPr>
        <p:spPr>
          <a:xfrm>
            <a:off x="2555776" y="1916832"/>
            <a:ext cx="288032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6876256" y="2060848"/>
            <a:ext cx="288032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940152" y="3284984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 descr="I:\Фотки для презентации\Фото зима - 2011 020.jpg"/>
          <p:cNvPicPr>
            <a:picLocks noChangeAspect="1" noChangeArrowheads="1"/>
          </p:cNvPicPr>
          <p:nvPr/>
        </p:nvPicPr>
        <p:blipFill>
          <a:blip r:embed="rId2" cstate="print"/>
          <a:srcRect t="2751" r="13776"/>
          <a:stretch>
            <a:fillRect/>
          </a:stretch>
        </p:blipFill>
        <p:spPr bwMode="auto">
          <a:xfrm>
            <a:off x="251520" y="3501008"/>
            <a:ext cx="3601818" cy="3046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089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Основные задачи технологии</a:t>
            </a:r>
            <a:endParaRPr lang="ru-RU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735450"/>
            <a:ext cx="8208912" cy="569386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Способствовать социальной адаптации.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Формировать позитивную модель поведения в реальной       жизни.</a:t>
            </a:r>
          </a:p>
          <a:p>
            <a:pPr>
              <a:buFont typeface="Wingdings" pitchFamily="2" charset="2"/>
              <a:buChar char="ü"/>
            </a:pP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Способствовать развитию стремления к успеху, веры в свои силы.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Формировать положительные черты характера.</a:t>
            </a:r>
          </a:p>
          <a:p>
            <a:pPr>
              <a:buFont typeface="Wingdings" pitchFamily="2" charset="2"/>
              <a:buChar char="ü"/>
            </a:pP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Развивать познавательный интерес.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Способствовать формированию положительных межличностных   отношений.                         		             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Формировать эстетический вкус.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Обогащать положительный эмоциональный опыт.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Воспитывать патриотические качества, гражданскую позицию.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708920"/>
            <a:ext cx="57951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Основные задачи </a:t>
            </a:r>
            <a:r>
              <a:rPr lang="ru-RU" sz="36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сказкотерапии</a:t>
            </a:r>
            <a:endParaRPr lang="ru-RU" sz="36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algn="ctr"/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а музыкальных занятиях</a:t>
            </a:r>
            <a:endParaRPr lang="ru-RU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395536" y="548680"/>
            <a:ext cx="2304256" cy="19442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внимания детей</a:t>
            </a: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6588224" y="332656"/>
            <a:ext cx="2376264" cy="15841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Приобщение детей к музыкальной культуре</a:t>
            </a: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3347864" y="692696"/>
            <a:ext cx="2808312" cy="15841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эмоциональной отзывчивости</a:t>
            </a:r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899592" y="4365104"/>
            <a:ext cx="2664296" cy="19225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воображения, фантазии, творческих способностей</a:t>
            </a:r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5580112" y="4437112"/>
            <a:ext cx="3456384" cy="19442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Совершенствование коммуникативных качеств</a:t>
            </a:r>
            <a:endParaRPr lang="ru-RU" dirty="0"/>
          </a:p>
        </p:txBody>
      </p:sp>
      <p:sp>
        <p:nvSpPr>
          <p:cNvPr id="14" name="Стрелка вверх 13"/>
          <p:cNvSpPr/>
          <p:nvPr/>
        </p:nvSpPr>
        <p:spPr>
          <a:xfrm rot="19603451">
            <a:off x="2901641" y="1878670"/>
            <a:ext cx="273929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4788024" y="2276872"/>
            <a:ext cx="216024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1290760">
            <a:off x="7027041" y="1953208"/>
            <a:ext cx="290294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13886517">
            <a:off x="2391722" y="3698330"/>
            <a:ext cx="236662" cy="786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9110276">
            <a:off x="5733917" y="3685937"/>
            <a:ext cx="28803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Фотки для презентации\Сказкотерапия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I:\Фотки для презентации\Сказкотерапия 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73016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I:\Фотки для презентации\DSC045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4664"/>
            <a:ext cx="3899925" cy="2924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I:\Фотки для презентации\IMG_11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73016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0649"/>
            <a:ext cx="49685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Методы и приёмы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8424936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Сказка, предваряющая слушание или пение</a:t>
            </a:r>
          </a:p>
          <a:p>
            <a:pPr marL="514350" indent="-514350">
              <a:buAutoNum type="arabicPeriod"/>
            </a:pP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Сказка, иллюстрируемая музыкой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«Волшебные превращения»</a:t>
            </a:r>
          </a:p>
          <a:p>
            <a:pPr marL="514350" indent="-514350">
              <a:buAutoNum type="arabicPeriod"/>
            </a:pP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Танцевальные импровизации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Ходьба с закрытыми глазами</a:t>
            </a:r>
          </a:p>
          <a:p>
            <a:pPr marL="514350" indent="-514350">
              <a:buAutoNum type="arabicPeriod"/>
            </a:pP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Использование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здоровьесберегающих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технологий (пальчиковые  игры, игровой массаж)</a:t>
            </a:r>
          </a:p>
          <a:p>
            <a:pPr marL="514350" indent="-514350">
              <a:buAutoNum type="arabicPeriod"/>
            </a:pP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Психогимнастика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. Мимические и пантомимические этюды</a:t>
            </a:r>
          </a:p>
          <a:p>
            <a:pPr marL="514350" indent="-514350">
              <a:buAutoNum type="arabicPeriod"/>
            </a:pP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Словесное фантазирование по музыкальной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композиции</a:t>
            </a:r>
            <a:endParaRPr lang="ru-RU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marL="514350" indent="-514350">
              <a:buAutoNum type="arabicPeriod"/>
            </a:pPr>
            <a:r>
              <a:rPr lang="ru-RU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Музыкально-двигательные </a:t>
            </a:r>
            <a:r>
              <a:rPr lang="ru-RU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этюды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564904"/>
            <a:ext cx="62999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Задачи </a:t>
            </a:r>
            <a:r>
              <a:rPr lang="ru-RU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сказкотерапии</a:t>
            </a:r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и </a:t>
            </a:r>
            <a:r>
              <a:rPr lang="ru-RU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куклотерапии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8640"/>
            <a:ext cx="78488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Организация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досуговой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деятельности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11560" y="1052736"/>
            <a:ext cx="3960440" cy="15841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Коммуникативная</a:t>
            </a:r>
          </a:p>
          <a:p>
            <a:pPr algn="ctr"/>
            <a:r>
              <a:rPr lang="ru-RU" dirty="0" smtClean="0"/>
              <a:t>(становление эмоционального контакта, объединение детей в </a:t>
            </a:r>
            <a:r>
              <a:rPr lang="ru-RU" dirty="0" err="1" smtClean="0"/>
              <a:t>коллекти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 rot="10800000" flipV="1">
            <a:off x="3059832" y="5013176"/>
            <a:ext cx="3268038" cy="15439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Воспитательная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(проявление личности в игровых моделях жизненных ситуаций)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364088" y="980728"/>
            <a:ext cx="2952328" cy="14401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Релаксационная</a:t>
            </a:r>
          </a:p>
          <a:p>
            <a:pPr algn="ctr"/>
            <a:r>
              <a:rPr lang="ru-RU" dirty="0" smtClean="0"/>
              <a:t>(снятие эмоционального напряжения)</a:t>
            </a:r>
            <a:endParaRPr lang="ru-RU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55576" y="3429000"/>
            <a:ext cx="3024336" cy="15121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Обучающая</a:t>
            </a:r>
          </a:p>
          <a:p>
            <a:pPr algn="ctr"/>
            <a:r>
              <a:rPr lang="ru-RU" dirty="0" smtClean="0"/>
              <a:t>(обогащение информацией об окружающем мире)</a:t>
            </a:r>
            <a:endParaRPr lang="ru-RU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220072" y="3284984"/>
            <a:ext cx="3384376" cy="1800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Развивающая</a:t>
            </a:r>
          </a:p>
          <a:p>
            <a:pPr algn="ctr"/>
            <a:r>
              <a:rPr lang="ru-RU" dirty="0" smtClean="0"/>
              <a:t>(развитие психических процессов: памяти, внимания, восприятия и т.д.)</a:t>
            </a:r>
            <a:endParaRPr lang="ru-RU" dirty="0"/>
          </a:p>
        </p:txBody>
      </p:sp>
      <p:sp>
        <p:nvSpPr>
          <p:cNvPr id="11" name="Стрелка вверх 10"/>
          <p:cNvSpPr/>
          <p:nvPr/>
        </p:nvSpPr>
        <p:spPr>
          <a:xfrm rot="18341410">
            <a:off x="2656988" y="2433618"/>
            <a:ext cx="216024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2524947">
            <a:off x="6363824" y="2263496"/>
            <a:ext cx="216024" cy="4878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4099364">
            <a:off x="2547774" y="3025199"/>
            <a:ext cx="216024" cy="6203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7421743">
            <a:off x="6294160" y="2948712"/>
            <a:ext cx="216024" cy="6203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10800000">
            <a:off x="4355976" y="3645023"/>
            <a:ext cx="216024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144</TotalTime>
  <Words>374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 и Папа</dc:creator>
  <cp:lastModifiedBy>Андрей Ира Коля</cp:lastModifiedBy>
  <cp:revision>17</cp:revision>
  <dcterms:created xsi:type="dcterms:W3CDTF">2013-03-25T14:01:41Z</dcterms:created>
  <dcterms:modified xsi:type="dcterms:W3CDTF">2013-03-26T16:26:17Z</dcterms:modified>
</cp:coreProperties>
</file>