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6FEC30"/>
    <a:srgbClr val="9933FF"/>
    <a:srgbClr val="FF6600"/>
    <a:srgbClr val="6980B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0" autoAdjust="0"/>
    <p:restoredTop sz="94660"/>
  </p:normalViewPr>
  <p:slideViewPr>
    <p:cSldViewPr>
      <p:cViewPr varScale="1">
        <p:scale>
          <a:sx n="86" d="100"/>
          <a:sy n="86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 advClick="0" advTm="6000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7D40C91-CCDD-4DC7-B9C9-D3F7D5BE37F5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FC0D14-5F2F-4472-909F-C6C029DB5C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ransition spd="med" advClick="0" advTm="6000"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file:///C:\Users\&#1051;&#1072;&#1088;&#1080;&#1089;&#1072;\Documents\Proschay_Maslenica-Minusovka_slova_zdes_sm_v_audiozapisyah_gruppi.mp3" TargetMode="External"/><Relationship Id="rId2" Type="http://schemas.openxmlformats.org/officeDocument/2006/relationships/audio" Target="file:///C:\Users\&#1051;&#1072;&#1088;&#1080;&#1089;&#1072;\Downloads\Maslenica\&#1052;&#1072;&#1089;&#1083;&#1077;&#1085;&#1080;&#1094;&#1072;\&#1056;&#1091;&#1089;&#1089;&#1082;&#1072;&#1103;%20&#1053;&#1072;&#1088;&#1086;&#1076;&#1085;&#1072;&#1103;%20-%20&#1056;&#1091;&#1089;&#1089;&#1082;&#1072;&#1103;%20&#1055;&#1083;&#1103;&#1089;&#1086;&#1074;&#1072;&#1103;.mp3" TargetMode="External"/><Relationship Id="rId1" Type="http://schemas.openxmlformats.org/officeDocument/2006/relationships/audio" Target="file:///C:\Users\&#1051;&#1072;&#1088;&#1080;&#1089;&#1072;\Downloads\Maslenica\&#1052;&#1072;&#1089;&#1083;&#1077;&#1085;&#1080;&#1094;&#1072;\&#1061;&#1086;&#1088;&#1086;&#1074;&#1086;&#1076;%20-%20&#1051;&#1080;&#1088;&#1080;&#1095;&#1077;&#1089;&#1082;&#1080;&#1081;%20&#1093;&#1086;&#1088;&#1086;&#1074;&#1086;&#1076;.mp3" TargetMode="Externa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51;&#1072;&#1088;&#1080;&#1089;&#1072;\Downloads\Maslenica\&#1052;&#1072;&#1089;&#1083;&#1077;&#1085;&#1080;&#1094;&#1072;\&#1056;&#1091;&#1089;&#1089;&#1082;&#1072;&#1103;%20&#1053;&#1072;&#1088;&#1086;&#1076;&#1085;&#1072;&#1103;%20-%20&#1056;&#1091;&#1089;&#1089;&#1082;&#1072;&#1103;%20&#1055;&#1083;&#1103;&#1089;&#1086;&#1074;&#1072;&#1103;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484368" cy="3672408"/>
          </a:xfrm>
        </p:spPr>
        <p:txBody>
          <a:bodyPr>
            <a:noAutofit/>
          </a:bodyPr>
          <a:lstStyle/>
          <a:p>
            <a:pPr algn="r"/>
            <a:r>
              <a:rPr lang="ru-RU" sz="6600" b="1" i="1" dirty="0" smtClean="0">
                <a:solidFill>
                  <a:srgbClr val="9900CC"/>
                </a:solidFill>
              </a:rPr>
              <a:t>      </a:t>
            </a:r>
            <a:r>
              <a:rPr lang="ru-RU" sz="8800" b="1" i="1" dirty="0" smtClean="0">
                <a:solidFill>
                  <a:srgbClr val="0000FF"/>
                </a:solidFill>
              </a:rPr>
              <a:t>«ШИРОКАЯ МАСЛЕНИЦА»</a:t>
            </a:r>
            <a:r>
              <a:rPr lang="ru-RU" sz="4000" b="1" i="1" dirty="0" smtClean="0">
                <a:solidFill>
                  <a:srgbClr val="0000FF"/>
                </a:solidFill>
              </a:rPr>
              <a:t/>
            </a:r>
            <a:br>
              <a:rPr lang="ru-RU" sz="4000" b="1" i="1" dirty="0" smtClean="0">
                <a:solidFill>
                  <a:srgbClr val="0000FF"/>
                </a:solidFill>
              </a:rPr>
            </a:br>
            <a:r>
              <a:rPr lang="ru-RU" sz="4000" b="1" i="1" dirty="0" smtClean="0">
                <a:solidFill>
                  <a:srgbClr val="0000FF"/>
                </a:solidFill>
              </a:rPr>
              <a:t>  </a:t>
            </a:r>
            <a:r>
              <a:rPr lang="ru-RU" sz="5400" b="1" i="1" dirty="0" smtClean="0">
                <a:solidFill>
                  <a:srgbClr val="0000FF"/>
                </a:solidFill>
              </a:rPr>
              <a:t>в ГБДОУ №113</a:t>
            </a:r>
            <a:r>
              <a:rPr lang="ru-RU" sz="4000" b="1" i="1" dirty="0" smtClean="0">
                <a:solidFill>
                  <a:srgbClr val="0000FF"/>
                </a:solidFill>
              </a:rPr>
              <a:t>  </a:t>
            </a:r>
            <a:r>
              <a:rPr lang="ru-RU" sz="8800" b="1" i="1" dirty="0" smtClean="0">
                <a:solidFill>
                  <a:srgbClr val="0000FF"/>
                </a:solidFill>
              </a:rPr>
              <a:t/>
            </a:r>
            <a:br>
              <a:rPr lang="ru-RU" sz="8800" b="1" i="1" dirty="0" smtClean="0">
                <a:solidFill>
                  <a:srgbClr val="0000FF"/>
                </a:solidFill>
              </a:rPr>
            </a:br>
            <a:r>
              <a:rPr lang="ru-RU" sz="8800" b="1" i="1" dirty="0" smtClean="0">
                <a:solidFill>
                  <a:srgbClr val="0000FF"/>
                </a:solidFill>
              </a:rPr>
              <a:t/>
            </a:r>
            <a:br>
              <a:rPr lang="ru-RU" sz="8800" b="1" i="1" dirty="0" smtClean="0">
                <a:solidFill>
                  <a:srgbClr val="0000FF"/>
                </a:solidFill>
              </a:rPr>
            </a:br>
            <a:endParaRPr lang="ru-RU" sz="8800" b="1" i="1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077072"/>
            <a:ext cx="6705532" cy="2376264"/>
          </a:xfrm>
        </p:spPr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Авторы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  <a:r>
              <a:rPr lang="ru-RU" b="1" i="1" dirty="0" smtClean="0">
                <a:solidFill>
                  <a:srgbClr val="FF6600"/>
                </a:solidFill>
              </a:rPr>
              <a:t> Малько Л.В., Иванова Н.Б.</a:t>
            </a:r>
          </a:p>
          <a:p>
            <a:r>
              <a:rPr lang="ru-RU" b="1" i="1" dirty="0" smtClean="0">
                <a:solidFill>
                  <a:srgbClr val="FF6600"/>
                </a:solidFill>
              </a:rPr>
              <a:t>(воспитатели гр. №3 »Звёздочки»)</a:t>
            </a:r>
          </a:p>
          <a:p>
            <a:r>
              <a:rPr lang="ru-RU" b="1" i="1" u="sng" dirty="0" smtClean="0">
                <a:solidFill>
                  <a:srgbClr val="FF0000"/>
                </a:solidFill>
              </a:rPr>
              <a:t>Участники:</a:t>
            </a:r>
            <a:r>
              <a:rPr lang="ru-RU" b="1" i="1" dirty="0" smtClean="0">
                <a:solidFill>
                  <a:srgbClr val="FF6600"/>
                </a:solidFill>
              </a:rPr>
              <a:t> дети групп «Звёздочки»,</a:t>
            </a:r>
          </a:p>
          <a:p>
            <a:r>
              <a:rPr lang="ru-RU" b="1" i="1" dirty="0" smtClean="0">
                <a:solidFill>
                  <a:srgbClr val="FF6600"/>
                </a:solidFill>
              </a:rPr>
              <a:t>«</a:t>
            </a:r>
            <a:r>
              <a:rPr lang="ru-RU" b="1" i="1" dirty="0" err="1" smtClean="0">
                <a:solidFill>
                  <a:srgbClr val="FF6600"/>
                </a:solidFill>
              </a:rPr>
              <a:t>Семицветики</a:t>
            </a:r>
            <a:r>
              <a:rPr lang="ru-RU" b="1" i="1" dirty="0" smtClean="0">
                <a:solidFill>
                  <a:srgbClr val="FF6600"/>
                </a:solidFill>
              </a:rPr>
              <a:t>», «Тигрята», «Солнышки»</a:t>
            </a:r>
          </a:p>
          <a:p>
            <a:r>
              <a:rPr lang="ru-RU" b="1" i="1" dirty="0" smtClean="0">
                <a:solidFill>
                  <a:srgbClr val="FF6600"/>
                </a:solidFill>
              </a:rPr>
              <a:t> и воспитатели этих групп.</a:t>
            </a:r>
            <a:endParaRPr lang="ru-RU" b="1" i="1" dirty="0">
              <a:solidFill>
                <a:srgbClr val="FF6600"/>
              </a:solidFill>
            </a:endParaRPr>
          </a:p>
        </p:txBody>
      </p:sp>
      <p:pic>
        <p:nvPicPr>
          <p:cNvPr id="4" name="Хоровод - Лирический хоровод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6" name="Русская Народная - Русская Плясовая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Proschay_Maslenica-Minusovka_slova_zdes_sm_v_audiozapisyah_gruppi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5" cstate="email"/>
          <a:stretch>
            <a:fillRect/>
          </a:stretch>
        </p:blipFill>
        <p:spPr>
          <a:xfrm>
            <a:off x="4427984" y="3284984"/>
            <a:ext cx="304800" cy="304800"/>
          </a:xfrm>
          <a:prstGeom prst="rect">
            <a:avLst/>
          </a:prstGeom>
        </p:spPr>
      </p:pic>
      <p:pic>
        <p:nvPicPr>
          <p:cNvPr id="8" name="Proschay_Maslenica-Minusovka_slova_zdes_sm_v_audiozapisyah_gruppi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5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numSld="999" showWhenStopped="0">
                <p:cTn id="4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numSld="999">
                <p:cTn id="4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991600" cy="864096"/>
          </a:xfrm>
        </p:spPr>
        <p:txBody>
          <a:bodyPr/>
          <a:lstStyle/>
          <a:p>
            <a:r>
              <a:rPr lang="ru-RU" b="1" i="1" dirty="0" smtClean="0">
                <a:solidFill>
                  <a:srgbClr val="9900CC"/>
                </a:solidFill>
              </a:rPr>
              <a:t>«</a:t>
            </a:r>
            <a:r>
              <a:rPr lang="ru-RU" sz="3200" b="1" i="1" dirty="0" smtClean="0">
                <a:solidFill>
                  <a:srgbClr val="9900CC"/>
                </a:solidFill>
              </a:rPr>
              <a:t>Прощёное воскресенье»</a:t>
            </a:r>
            <a:endParaRPr lang="ru-RU" b="1" i="1" dirty="0">
              <a:solidFill>
                <a:srgbClr val="99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8892480" cy="5877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</a:t>
            </a:r>
            <a:r>
              <a:rPr lang="ru-RU" sz="1800" b="1" i="1" dirty="0" smtClean="0">
                <a:solidFill>
                  <a:srgbClr val="0000FF"/>
                </a:solidFill>
              </a:rPr>
              <a:t>А придет Прощёный день,              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Нам покланяться не лень!          Пышные гулянья хоровод венчает.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                                                         До свиданья, </a:t>
            </a:r>
            <a:r>
              <a:rPr lang="ru-RU" sz="1800" b="1" i="1" dirty="0" err="1" smtClean="0">
                <a:solidFill>
                  <a:srgbClr val="0000FF"/>
                </a:solidFill>
              </a:rPr>
              <a:t>Масленица,приходиопять</a:t>
            </a:r>
            <a:r>
              <a:rPr lang="ru-RU" sz="1800" b="1" i="1" dirty="0" smtClean="0">
                <a:solidFill>
                  <a:srgbClr val="0000FF"/>
                </a:solidFill>
              </a:rPr>
              <a:t>!                                              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                                                         Через год красавицу снова 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                                                                                                     повстречаем,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                                                          Снова будем праздновать, блинами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                                                                                                                 угощать!</a:t>
            </a:r>
            <a:r>
              <a:rPr lang="ru-RU" sz="1800" dirty="0" smtClean="0"/>
              <a:t>     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</a:t>
            </a:r>
            <a:endParaRPr lang="ru-RU" sz="1800" dirty="0"/>
          </a:p>
        </p:txBody>
      </p:sp>
      <p:pic>
        <p:nvPicPr>
          <p:cNvPr id="4" name="Рисунок 3" descr="SDC1181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79512" y="1628800"/>
            <a:ext cx="3699000" cy="4932000"/>
          </a:xfrm>
          <a:prstGeom prst="rect">
            <a:avLst/>
          </a:prstGeom>
        </p:spPr>
      </p:pic>
      <p:pic>
        <p:nvPicPr>
          <p:cNvPr id="5" name="Рисунок 4" descr="SDC1181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427984" y="3356992"/>
            <a:ext cx="4320000" cy="3240000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686800" cy="1584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000FF"/>
                </a:solidFill>
              </a:rPr>
              <a:t>Этот праздник к нам идёт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00FF"/>
                </a:solidFill>
              </a:rPr>
              <a:t>Раннею весною.</a:t>
            </a:r>
          </a:p>
        </p:txBody>
      </p:sp>
      <p:pic>
        <p:nvPicPr>
          <p:cNvPr id="4" name="Рисунок 3" descr="Маслениц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331640" y="2060848"/>
            <a:ext cx="6480720" cy="46085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1268761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                                                                 Сколько   радости      несёт</a:t>
            </a:r>
          </a:p>
          <a:p>
            <a:r>
              <a:rPr lang="ru-RU" b="1" i="1" dirty="0" smtClean="0">
                <a:solidFill>
                  <a:srgbClr val="0000FF"/>
                </a:solidFill>
              </a:rPr>
              <a:t>                                                                 Он   всегда с собою!</a:t>
            </a:r>
            <a:endParaRPr lang="ru-RU" b="1" i="1" dirty="0">
              <a:solidFill>
                <a:srgbClr val="0000FF"/>
              </a:solidFill>
            </a:endParaRPr>
          </a:p>
        </p:txBody>
      </p:sp>
      <p:pic>
        <p:nvPicPr>
          <p:cNvPr id="6" name="Русская Народная - Русская Плясова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648072"/>
          </a:xfrm>
        </p:spPr>
        <p:txBody>
          <a:bodyPr>
            <a:normAutofit/>
          </a:bodyPr>
          <a:lstStyle/>
          <a:p>
            <a:endParaRPr lang="ru-RU" sz="1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305272"/>
            <a:ext cx="2952328" cy="3051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b="1" i="1" dirty="0" smtClean="0">
                <a:solidFill>
                  <a:srgbClr val="0000FF"/>
                </a:solidFill>
              </a:rPr>
              <a:t>Широкая Масленица –Сырная неделя!</a:t>
            </a:r>
          </a:p>
          <a:p>
            <a:pPr>
              <a:buNone/>
            </a:pPr>
            <a:r>
              <a:rPr lang="ru-RU" sz="1700" b="1" i="1" dirty="0" smtClean="0">
                <a:solidFill>
                  <a:srgbClr val="0000FF"/>
                </a:solidFill>
              </a:rPr>
              <a:t>Ты пришла нарядная</a:t>
            </a:r>
          </a:p>
          <a:p>
            <a:pPr>
              <a:buNone/>
            </a:pPr>
            <a:r>
              <a:rPr lang="ru-RU" sz="1700" b="1" i="1" dirty="0" smtClean="0">
                <a:solidFill>
                  <a:srgbClr val="0000FF"/>
                </a:solidFill>
              </a:rPr>
              <a:t> К нам Весну встречать.</a:t>
            </a:r>
          </a:p>
          <a:p>
            <a:endParaRPr lang="ru-RU" sz="1700" b="1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sz="1700" b="1" i="1" dirty="0" smtClean="0">
                <a:solidFill>
                  <a:srgbClr val="0000FF"/>
                </a:solidFill>
              </a:rPr>
              <a:t>       Петь, играть и            развлекаться </a:t>
            </a:r>
          </a:p>
          <a:p>
            <a:pPr>
              <a:buNone/>
            </a:pPr>
            <a:r>
              <a:rPr lang="ru-RU" sz="1700" b="1" i="1" dirty="0" smtClean="0">
                <a:solidFill>
                  <a:srgbClr val="0000FF"/>
                </a:solidFill>
              </a:rPr>
              <a:t>       Будем всю неделю!</a:t>
            </a:r>
          </a:p>
          <a:p>
            <a:pPr>
              <a:buNone/>
            </a:pPr>
            <a:r>
              <a:rPr lang="ru-RU" sz="1700" b="1" i="1" dirty="0" smtClean="0">
                <a:solidFill>
                  <a:srgbClr val="0000FF"/>
                </a:solidFill>
              </a:rPr>
              <a:t>      Чтоб Зиму студёную</a:t>
            </a:r>
          </a:p>
          <a:p>
            <a:pPr>
              <a:buNone/>
            </a:pPr>
            <a:r>
              <a:rPr lang="ru-RU" sz="1700" b="1" i="1" dirty="0" smtClean="0">
                <a:solidFill>
                  <a:srgbClr val="0000FF"/>
                </a:solidFill>
              </a:rPr>
              <a:t>       Из дома прогнать</a:t>
            </a:r>
            <a:r>
              <a:rPr lang="ru-RU" sz="1400" b="1" i="1" dirty="0" smtClean="0">
                <a:solidFill>
                  <a:srgbClr val="0000FF"/>
                </a:solidFill>
              </a:rPr>
              <a:t>!</a:t>
            </a:r>
          </a:p>
        </p:txBody>
      </p:sp>
      <p:pic>
        <p:nvPicPr>
          <p:cNvPr id="5" name="Рисунок 4" descr="SDC1181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75856" y="260648"/>
            <a:ext cx="4080000" cy="3060000"/>
          </a:xfrm>
          <a:prstGeom prst="rect">
            <a:avLst/>
          </a:prstGeom>
        </p:spPr>
      </p:pic>
      <p:pic>
        <p:nvPicPr>
          <p:cNvPr id="6" name="Рисунок 5" descr="SDC1178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3528" y="3573016"/>
            <a:ext cx="4080000" cy="3060000"/>
          </a:xfrm>
          <a:prstGeom prst="rect">
            <a:avLst/>
          </a:prstGeom>
        </p:spPr>
      </p:pic>
      <p:pic>
        <p:nvPicPr>
          <p:cNvPr id="7" name="Рисунок 6" descr="SDC11789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716016" y="3573016"/>
            <a:ext cx="4080000" cy="3060000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9900CC"/>
                </a:solidFill>
              </a:rPr>
              <a:t>      «встреча»</a:t>
            </a:r>
            <a:endParaRPr lang="ru-RU" sz="3200" b="1" i="1" dirty="0">
              <a:solidFill>
                <a:srgbClr val="99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6251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Понедельник – 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День для встречи,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В гости  все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К друзьям идут .</a:t>
            </a:r>
            <a:endParaRPr lang="ru-RU" sz="1800" b="1" i="1" dirty="0">
              <a:solidFill>
                <a:srgbClr val="0000FF"/>
              </a:solidFill>
            </a:endParaRPr>
          </a:p>
        </p:txBody>
      </p:sp>
      <p:pic>
        <p:nvPicPr>
          <p:cNvPr id="4" name="Рисунок 3" descr="SDC1181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75856" y="188640"/>
            <a:ext cx="4272000" cy="3204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38348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8348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00FF"/>
                </a:solidFill>
              </a:rPr>
              <a:t> </a:t>
            </a:r>
            <a:endParaRPr lang="ru-RU" dirty="0"/>
          </a:p>
        </p:txBody>
      </p:sp>
      <p:pic>
        <p:nvPicPr>
          <p:cNvPr id="7" name="Рисунок 6" descr="SDC1181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3501008"/>
            <a:ext cx="4272000" cy="3204000"/>
          </a:xfrm>
          <a:prstGeom prst="rect">
            <a:avLst/>
          </a:prstGeom>
        </p:spPr>
      </p:pic>
      <p:pic>
        <p:nvPicPr>
          <p:cNvPr id="8" name="Рисунок 7" descr="SDC1181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07504" y="3501008"/>
            <a:ext cx="4272000" cy="3204000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9900CC"/>
                </a:solidFill>
              </a:rPr>
              <a:t>     «</a:t>
            </a:r>
            <a:r>
              <a:rPr lang="ru-RU" sz="3200" b="1" i="1" dirty="0" err="1" smtClean="0">
                <a:solidFill>
                  <a:srgbClr val="9900CC"/>
                </a:solidFill>
              </a:rPr>
              <a:t>Заигрыш</a:t>
            </a:r>
            <a:r>
              <a:rPr lang="ru-RU" sz="3200" b="1" i="1" dirty="0" smtClean="0">
                <a:solidFill>
                  <a:srgbClr val="9900CC"/>
                </a:solidFill>
              </a:rPr>
              <a:t>»</a:t>
            </a:r>
            <a:endParaRPr lang="ru-RU" sz="3200" b="1" i="1" dirty="0">
              <a:solidFill>
                <a:srgbClr val="99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13091864" cy="4165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А во вторник – 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Песни, пляски.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</a:t>
            </a:r>
            <a:r>
              <a:rPr lang="ru-RU" sz="1800" b="1" i="1" dirty="0" err="1" smtClean="0">
                <a:solidFill>
                  <a:srgbClr val="0000FF"/>
                </a:solidFill>
              </a:rPr>
              <a:t>Заигрышем</a:t>
            </a:r>
            <a:endParaRPr lang="ru-RU" sz="1800" b="1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День зовут.</a:t>
            </a:r>
          </a:p>
        </p:txBody>
      </p:sp>
      <p:pic>
        <p:nvPicPr>
          <p:cNvPr id="13" name="Рисунок 12" descr="SDC1177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779912" y="116632"/>
            <a:ext cx="4080000" cy="3060000"/>
          </a:xfrm>
          <a:prstGeom prst="rect">
            <a:avLst/>
          </a:prstGeom>
        </p:spPr>
      </p:pic>
      <p:pic>
        <p:nvPicPr>
          <p:cNvPr id="15" name="Рисунок 14" descr="SDC1177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3529" y="3429000"/>
            <a:ext cx="4104455" cy="3060000"/>
          </a:xfrm>
          <a:prstGeom prst="rect">
            <a:avLst/>
          </a:prstGeom>
        </p:spPr>
      </p:pic>
      <p:pic>
        <p:nvPicPr>
          <p:cNvPr id="17" name="Рисунок 16" descr="SDC1179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788024" y="3429000"/>
            <a:ext cx="4080000" cy="3060000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7"/>
            <a:ext cx="4355976" cy="18002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Тройка шумная летит.</a:t>
            </a:r>
          </a:p>
          <a:p>
            <a:pPr lvl="1"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Кони ряженые скачут,</a:t>
            </a:r>
          </a:p>
          <a:p>
            <a:pPr lvl="1"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Стон полозьев, песни, смех,</a:t>
            </a:r>
          </a:p>
          <a:p>
            <a:pPr lvl="1"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Настроенье есть у всех!</a:t>
            </a:r>
            <a:endParaRPr lang="ru-RU" sz="1800" b="1" i="1" dirty="0">
              <a:solidFill>
                <a:srgbClr val="0000FF"/>
              </a:solidFill>
            </a:endParaRPr>
          </a:p>
        </p:txBody>
      </p:sp>
      <p:pic>
        <p:nvPicPr>
          <p:cNvPr id="5" name="Рисунок 4" descr="SDC1187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44008" y="188640"/>
            <a:ext cx="4320480" cy="3060000"/>
          </a:xfrm>
          <a:prstGeom prst="rect">
            <a:avLst/>
          </a:prstGeom>
        </p:spPr>
      </p:pic>
      <p:pic>
        <p:nvPicPr>
          <p:cNvPr id="6" name="Рисунок 5" descr="SDC1185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79512" y="3356992"/>
            <a:ext cx="4320000" cy="3240000"/>
          </a:xfrm>
          <a:prstGeom prst="rect">
            <a:avLst/>
          </a:prstGeom>
        </p:spPr>
      </p:pic>
      <p:pic>
        <p:nvPicPr>
          <p:cNvPr id="8" name="Рисунок 7" descr="SDC1187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644008" y="3356992"/>
            <a:ext cx="4320000" cy="3240000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3475112" cy="8382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9900CC"/>
                </a:solidFill>
              </a:rPr>
              <a:t>     «Лакомка»</a:t>
            </a:r>
            <a:endParaRPr lang="ru-RU" sz="3200" b="1" i="1" dirty="0">
              <a:solidFill>
                <a:srgbClr val="99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3763144" cy="2088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</a:t>
            </a:r>
            <a:r>
              <a:rPr lang="ru-RU" sz="1800" b="1" i="1" dirty="0" smtClean="0">
                <a:solidFill>
                  <a:srgbClr val="0000FF"/>
                </a:solidFill>
              </a:rPr>
              <a:t>В среду – стол от угощенья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Ломится: ешь, пей народ!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Масленица, угощай!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Всем </a:t>
            </a:r>
            <a:r>
              <a:rPr lang="ru-RU" sz="1800" b="1" i="1" dirty="0" err="1" smtClean="0">
                <a:solidFill>
                  <a:srgbClr val="0000FF"/>
                </a:solidFill>
              </a:rPr>
              <a:t>блиночков</a:t>
            </a:r>
            <a:r>
              <a:rPr lang="ru-RU" sz="1800" b="1" i="1" dirty="0" smtClean="0">
                <a:solidFill>
                  <a:srgbClr val="0000FF"/>
                </a:solidFill>
              </a:rPr>
              <a:t> подавай!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</a:t>
            </a:r>
          </a:p>
        </p:txBody>
      </p:sp>
      <p:pic>
        <p:nvPicPr>
          <p:cNvPr id="4" name="Рисунок 3" descr="SDC1182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79512" y="3501008"/>
            <a:ext cx="4320000" cy="3240000"/>
          </a:xfrm>
          <a:prstGeom prst="rect">
            <a:avLst/>
          </a:prstGeom>
        </p:spPr>
      </p:pic>
      <p:pic>
        <p:nvPicPr>
          <p:cNvPr id="5" name="Рисунок 4" descr="SDC1182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11960" y="188640"/>
            <a:ext cx="4320000" cy="3240000"/>
          </a:xfrm>
          <a:prstGeom prst="rect">
            <a:avLst/>
          </a:prstGeom>
        </p:spPr>
      </p:pic>
      <p:pic>
        <p:nvPicPr>
          <p:cNvPr id="6" name="Рисунок 5" descr="SDC1182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644008" y="3501008"/>
            <a:ext cx="4320000" cy="3240000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4051176" cy="86409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9900CC"/>
                </a:solidFill>
              </a:rPr>
              <a:t>    «разгуляй»</a:t>
            </a:r>
            <a:endParaRPr lang="ru-RU" sz="3200" b="1" i="1" dirty="0">
              <a:solidFill>
                <a:srgbClr val="99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6713"/>
            <a:ext cx="4123184" cy="14401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1800" b="1" i="1" dirty="0" smtClean="0">
                <a:solidFill>
                  <a:srgbClr val="0000FF"/>
                </a:solidFill>
              </a:rPr>
              <a:t>А в четверг – раздольный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«Разгуляй» приходит.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Игры, смех, веселье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Ни у кого не проходят!</a:t>
            </a:r>
            <a:endParaRPr lang="ru-RU" b="1" i="1" dirty="0">
              <a:solidFill>
                <a:srgbClr val="0000FF"/>
              </a:solidFill>
            </a:endParaRPr>
          </a:p>
        </p:txBody>
      </p:sp>
      <p:pic>
        <p:nvPicPr>
          <p:cNvPr id="4" name="Рисунок 3" descr="SDC1178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44008" y="3573016"/>
            <a:ext cx="4224000" cy="3168000"/>
          </a:xfrm>
          <a:prstGeom prst="rect">
            <a:avLst/>
          </a:prstGeom>
        </p:spPr>
      </p:pic>
      <p:pic>
        <p:nvPicPr>
          <p:cNvPr id="5" name="Рисунок 4" descr="SDC1179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44008" y="188640"/>
            <a:ext cx="4224000" cy="3168000"/>
          </a:xfrm>
          <a:prstGeom prst="rect">
            <a:avLst/>
          </a:prstGeom>
        </p:spPr>
      </p:pic>
      <p:pic>
        <p:nvPicPr>
          <p:cNvPr id="6" name="Рисунок 5" descr="SDC1180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67544" y="2420888"/>
            <a:ext cx="3218688" cy="4291584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8382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9900CC"/>
                </a:solidFill>
              </a:rPr>
              <a:t>«золовки угощение»</a:t>
            </a:r>
            <a:endParaRPr lang="ru-RU" sz="3200" b="1" i="1" dirty="0">
              <a:solidFill>
                <a:srgbClr val="99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6612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1800" b="1" i="1" dirty="0" smtClean="0">
                <a:solidFill>
                  <a:srgbClr val="0000FF"/>
                </a:solidFill>
              </a:rPr>
              <a:t>День субботний величаво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Посиделками зовут.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Вся родня встречается,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Водит хоровод!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                                                                     </a:t>
            </a:r>
            <a:r>
              <a:rPr lang="ru-RU" sz="1800" b="1" i="1" dirty="0" smtClean="0">
                <a:solidFill>
                  <a:srgbClr val="0000FF"/>
                </a:solidFill>
              </a:rPr>
              <a:t>Праздник     продолжается,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                                                                Общее веселье.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                                                                Славно провожает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00FF"/>
                </a:solidFill>
              </a:rPr>
              <a:t>                                                                     Зимушку народ!</a:t>
            </a:r>
            <a:endParaRPr lang="ru-RU" sz="1800" b="1" i="1" dirty="0">
              <a:solidFill>
                <a:srgbClr val="0000FF"/>
              </a:solidFill>
            </a:endParaRPr>
          </a:p>
        </p:txBody>
      </p:sp>
      <p:pic>
        <p:nvPicPr>
          <p:cNvPr id="4" name="Рисунок 3" descr="SDC1176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44008" y="188640"/>
            <a:ext cx="4320000" cy="3240000"/>
          </a:xfrm>
          <a:prstGeom prst="rect">
            <a:avLst/>
          </a:prstGeom>
        </p:spPr>
      </p:pic>
      <p:pic>
        <p:nvPicPr>
          <p:cNvPr id="5" name="Рисунок 4" descr="SDC1177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79512" y="3429000"/>
            <a:ext cx="4320000" cy="3240000"/>
          </a:xfrm>
          <a:prstGeom prst="rect">
            <a:avLst/>
          </a:prstGeom>
        </p:spPr>
      </p:pic>
    </p:spTree>
  </p:cSld>
  <p:clrMapOvr>
    <a:masterClrMapping/>
  </p:clrMapOvr>
  <p:transition spd="med" advClick="0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377</TotalTime>
  <Words>303</Words>
  <Application>Microsoft Office PowerPoint</Application>
  <PresentationFormat>Экран (4:3)</PresentationFormat>
  <Paragraphs>69</Paragraphs>
  <Slides>10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      «ШИРОКАЯ МАСЛЕНИЦА»   в ГБДОУ №113    </vt:lpstr>
      <vt:lpstr>Слайд 2</vt:lpstr>
      <vt:lpstr>Слайд 3</vt:lpstr>
      <vt:lpstr>      «встреча»</vt:lpstr>
      <vt:lpstr>     «Заигрыш»</vt:lpstr>
      <vt:lpstr>Слайд 6</vt:lpstr>
      <vt:lpstr>     «Лакомка»</vt:lpstr>
      <vt:lpstr>    «разгуляй»</vt:lpstr>
      <vt:lpstr>«золовки угощение»</vt:lpstr>
      <vt:lpstr>«Прощёное воскресенье»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«Широкая Масленица» в ГБДОУ №113</dc:title>
  <dc:creator>Лариса</dc:creator>
  <cp:lastModifiedBy>Лариса</cp:lastModifiedBy>
  <cp:revision>42</cp:revision>
  <dcterms:created xsi:type="dcterms:W3CDTF">2013-03-17T18:36:43Z</dcterms:created>
  <dcterms:modified xsi:type="dcterms:W3CDTF">2013-03-25T19:33:10Z</dcterms:modified>
</cp:coreProperties>
</file>