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85" r:id="rId3"/>
    <p:sldId id="275" r:id="rId4"/>
    <p:sldId id="258" r:id="rId5"/>
    <p:sldId id="259" r:id="rId6"/>
    <p:sldId id="260" r:id="rId7"/>
    <p:sldId id="287" r:id="rId8"/>
    <p:sldId id="261" r:id="rId9"/>
    <p:sldId id="262" r:id="rId10"/>
    <p:sldId id="286" r:id="rId11"/>
    <p:sldId id="263" r:id="rId12"/>
    <p:sldId id="264" r:id="rId13"/>
    <p:sldId id="265" r:id="rId14"/>
    <p:sldId id="266" r:id="rId15"/>
    <p:sldId id="282" r:id="rId16"/>
    <p:sldId id="269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Как провести родительское собрание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одительское собрани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88840"/>
            <a:ext cx="2232248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Формы расположения зала</a:t>
            </a:r>
            <a:endParaRPr lang="ru-RU" dirty="0"/>
          </a:p>
        </p:txBody>
      </p:sp>
      <p:pic>
        <p:nvPicPr>
          <p:cNvPr id="4" name="Содержимое 3" descr="Картинка 20 из 3320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28800"/>
            <a:ext cx="216024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8-tub-ru.yandex.net/i?id=335680827-40-7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628800"/>
            <a:ext cx="2514575" cy="1685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3-tub-ru.yandex.net/i?id=55499895-57-7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797152"/>
            <a:ext cx="216024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Картинка 26 из 58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4261148"/>
            <a:ext cx="3305944" cy="2596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luchrjabov.bitrix.iv-edu.ru/life/c2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27784" y="3140968"/>
            <a:ext cx="2376264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Дискуссионный клуб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r>
              <a:rPr lang="ru-RU" sz="11200" dirty="0" smtClean="0"/>
              <a:t>тесный психологический контакт для всех членов процесса (контакт глаз); </a:t>
            </a:r>
            <a:endParaRPr lang="ru-RU" sz="11200" dirty="0" smtClean="0"/>
          </a:p>
          <a:p>
            <a:pPr lvl="0"/>
            <a:r>
              <a:rPr lang="ru-RU" sz="11200" dirty="0" smtClean="0"/>
              <a:t>демократизм </a:t>
            </a:r>
            <a:r>
              <a:rPr lang="ru-RU" sz="11200" dirty="0" smtClean="0"/>
              <a:t>отношений (равенство не только между участниками, но и между ними </a:t>
            </a:r>
            <a:r>
              <a:rPr lang="ru-RU" sz="11200" dirty="0" smtClean="0"/>
              <a:t>ведущим;</a:t>
            </a:r>
            <a:endParaRPr lang="ru-RU" sz="11200" dirty="0" smtClean="0"/>
          </a:p>
          <a:p>
            <a:pPr lvl="0"/>
            <a:r>
              <a:rPr lang="ru-RU" sz="11200" dirty="0" smtClean="0"/>
              <a:t>чувство значимости каждого - повышение самооценки;</a:t>
            </a:r>
          </a:p>
          <a:p>
            <a:pPr lvl="0"/>
            <a:r>
              <a:rPr lang="ru-RU" sz="11200" dirty="0" smtClean="0"/>
              <a:t>чувство коллективизма;</a:t>
            </a:r>
          </a:p>
          <a:p>
            <a:pPr lvl="0"/>
            <a:r>
              <a:rPr lang="ru-RU" sz="11200" dirty="0" smtClean="0"/>
              <a:t>высокая степень активизации самостоятельной работы каждого члена </a:t>
            </a:r>
            <a:r>
              <a:rPr lang="ru-RU" sz="11200" dirty="0" smtClean="0"/>
              <a:t>группы;</a:t>
            </a:r>
            <a:endParaRPr lang="ru-RU" sz="11200" dirty="0" smtClean="0"/>
          </a:p>
          <a:p>
            <a:pPr lvl="0"/>
            <a:r>
              <a:rPr lang="ru-RU" sz="11200" dirty="0" smtClean="0"/>
              <a:t>глубокое рассмотрение вопроса с многих точек </a:t>
            </a:r>
            <a:r>
              <a:rPr lang="ru-RU" sz="11200" dirty="0" smtClean="0"/>
              <a:t>зрения.</a:t>
            </a:r>
            <a:endParaRPr lang="ru-RU" sz="11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Класс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вынужденное </a:t>
            </a:r>
            <a:r>
              <a:rPr lang="ru-RU" dirty="0" smtClean="0"/>
              <a:t>доминирование </a:t>
            </a:r>
            <a:r>
              <a:rPr lang="ru-RU" dirty="0" smtClean="0"/>
              <a:t>ведущего;</a:t>
            </a:r>
            <a:endParaRPr lang="ru-RU" dirty="0" smtClean="0"/>
          </a:p>
          <a:p>
            <a:pPr lvl="0"/>
            <a:r>
              <a:rPr lang="ru-RU" dirty="0" smtClean="0"/>
              <a:t>слабое развитие коммуникативных навыков;</a:t>
            </a:r>
          </a:p>
          <a:p>
            <a:pPr lvl="0"/>
            <a:r>
              <a:rPr lang="ru-RU" dirty="0" smtClean="0"/>
              <a:t>нарушение психологического климата (спины членов коллектива);</a:t>
            </a:r>
          </a:p>
          <a:p>
            <a:pPr lvl="0"/>
            <a:r>
              <a:rPr lang="ru-RU" dirty="0" smtClean="0"/>
              <a:t>дистанция по отношению к доске, </a:t>
            </a:r>
            <a:r>
              <a:rPr lang="ru-RU" dirty="0" smtClean="0"/>
              <a:t>ведущему.</a:t>
            </a:r>
            <a:endParaRPr lang="ru-RU" dirty="0" smtClean="0"/>
          </a:p>
          <a:p>
            <a:pPr lvl="0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U-</a:t>
            </a:r>
            <a:r>
              <a:rPr lang="ru-RU" dirty="0" smtClean="0"/>
              <a:t>образная </a:t>
            </a:r>
            <a:r>
              <a:rPr lang="ru-RU" dirty="0" smtClean="0"/>
              <a:t>форма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комфортный психологический климат (вербальный и невербальный контакт);</a:t>
            </a:r>
          </a:p>
          <a:p>
            <a:pPr lvl="0"/>
            <a:r>
              <a:rPr lang="ru-RU" dirty="0" smtClean="0"/>
              <a:t>активность и инициатива участников процесса; </a:t>
            </a:r>
            <a:endParaRPr lang="ru-RU" dirty="0" smtClean="0"/>
          </a:p>
          <a:p>
            <a:pPr lvl="0"/>
            <a:r>
              <a:rPr lang="ru-RU" dirty="0" smtClean="0"/>
              <a:t>возможность </a:t>
            </a:r>
            <a:r>
              <a:rPr lang="ru-RU" dirty="0" smtClean="0"/>
              <a:t>проведения нестандартных занятий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 </a:t>
            </a:r>
            <a:r>
              <a:rPr lang="ru-RU" dirty="0" smtClean="0"/>
              <a:t>стол-защита для </a:t>
            </a:r>
            <a:r>
              <a:rPr lang="ru-RU" dirty="0" smtClean="0"/>
              <a:t>участников </a:t>
            </a:r>
            <a:r>
              <a:rPr lang="ru-RU" dirty="0" smtClean="0"/>
              <a:t>(подготовка для работы в круге, постепенное снятие психологических барьеров - контакт глаз</a:t>
            </a:r>
            <a:r>
              <a:rPr lang="ru-RU" dirty="0" smtClean="0"/>
              <a:t>).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Форма круга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тесный психологический контакт;</a:t>
            </a:r>
          </a:p>
          <a:p>
            <a:pPr lvl="0"/>
            <a:r>
              <a:rPr lang="ru-RU" dirty="0" smtClean="0"/>
              <a:t>демократизм отношений (равенство не только между участниками, но и между ними и </a:t>
            </a:r>
            <a:r>
              <a:rPr lang="ru-RU" dirty="0" smtClean="0"/>
              <a:t>ведущим)</a:t>
            </a:r>
            <a:endParaRPr lang="ru-RU" dirty="0" smtClean="0"/>
          </a:p>
          <a:p>
            <a:pPr lvl="0"/>
            <a:r>
              <a:rPr lang="ru-RU" dirty="0" smtClean="0"/>
              <a:t>чувство </a:t>
            </a:r>
            <a:r>
              <a:rPr lang="ru-RU" dirty="0" smtClean="0"/>
              <a:t>коллективизма;</a:t>
            </a:r>
          </a:p>
          <a:p>
            <a:pPr lvl="0"/>
            <a:r>
              <a:rPr lang="ru-RU" dirty="0" smtClean="0"/>
              <a:t>высокая степень </a:t>
            </a:r>
            <a:r>
              <a:rPr lang="ru-RU" dirty="0" smtClean="0"/>
              <a:t>активизации;</a:t>
            </a:r>
            <a:endParaRPr lang="ru-RU" dirty="0" smtClean="0"/>
          </a:p>
          <a:p>
            <a:pPr lvl="0"/>
            <a:r>
              <a:rPr lang="ru-RU" dirty="0" smtClean="0"/>
              <a:t>творческий </a:t>
            </a:r>
            <a:r>
              <a:rPr lang="ru-RU" dirty="0" smtClean="0"/>
              <a:t>подход;</a:t>
            </a:r>
          </a:p>
          <a:p>
            <a:pPr lvl="0"/>
            <a:r>
              <a:rPr lang="ru-RU" dirty="0" smtClean="0"/>
              <a:t>возможность организации игр, разминок.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11760" y="620688"/>
            <a:ext cx="36724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Структура собрания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04048" y="1916832"/>
            <a:ext cx="2592288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игры на знакомство и </a:t>
            </a:r>
            <a:r>
              <a:rPr lang="ru-RU" dirty="0" err="1" smtClean="0"/>
              <a:t>энергизаторы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076056" y="3429000"/>
            <a:ext cx="2592288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Игры на снятие напряженности, на сплочение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76056" y="5013176"/>
            <a:ext cx="2592288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Игры для снятия усталости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3528" y="5013176"/>
            <a:ext cx="2592288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Заключительная часть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51520" y="3501008"/>
            <a:ext cx="2664296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Основная часть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51520" y="1988840"/>
            <a:ext cx="2592288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начало</a:t>
            </a:r>
            <a:endParaRPr lang="ru-RU" dirty="0"/>
          </a:p>
        </p:txBody>
      </p:sp>
      <p:sp>
        <p:nvSpPr>
          <p:cNvPr id="16" name="Стрелка вправо 15"/>
          <p:cNvSpPr/>
          <p:nvPr/>
        </p:nvSpPr>
        <p:spPr>
          <a:xfrm>
            <a:off x="3059832" y="2564904"/>
            <a:ext cx="194421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059832" y="3789040"/>
            <a:ext cx="194421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059832" y="5373216"/>
            <a:ext cx="194421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Показатели эффективности собрания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Активное участие родителей</a:t>
            </a:r>
          </a:p>
          <a:p>
            <a:r>
              <a:rPr lang="ru-RU" dirty="0" smtClean="0"/>
              <a:t>Обсуждение поставленных вопросов</a:t>
            </a:r>
          </a:p>
          <a:p>
            <a:r>
              <a:rPr lang="ru-RU" dirty="0" smtClean="0"/>
              <a:t>Обмен опытом</a:t>
            </a:r>
          </a:p>
          <a:p>
            <a:r>
              <a:rPr lang="ru-RU" dirty="0" smtClean="0"/>
              <a:t>Ответы на вопросы</a:t>
            </a:r>
          </a:p>
          <a:p>
            <a:r>
              <a:rPr lang="ru-RU" dirty="0" smtClean="0"/>
              <a:t>Советы и рекомендации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4800" dirty="0" smtClean="0"/>
          </a:p>
          <a:p>
            <a:endParaRPr lang="ru-RU" sz="4800" dirty="0" smtClean="0"/>
          </a:p>
          <a:p>
            <a:r>
              <a:rPr lang="ru-RU" sz="4400" b="1" dirty="0" smtClean="0"/>
              <a:t>Спасибо за внимание </a:t>
            </a:r>
            <a:r>
              <a:rPr lang="ru-RU" sz="4800" dirty="0" smtClean="0"/>
              <a:t>!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Ассоциации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123728" y="2708920"/>
            <a:ext cx="3528392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Родительское собрание</a:t>
            </a:r>
            <a:endParaRPr lang="ru-RU" sz="2800" dirty="0"/>
          </a:p>
        </p:txBody>
      </p:sp>
      <p:sp>
        <p:nvSpPr>
          <p:cNvPr id="31" name="Стрелка вниз 30"/>
          <p:cNvSpPr/>
          <p:nvPr/>
        </p:nvSpPr>
        <p:spPr>
          <a:xfrm>
            <a:off x="3563888" y="501317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лево 31"/>
          <p:cNvSpPr/>
          <p:nvPr/>
        </p:nvSpPr>
        <p:spPr>
          <a:xfrm>
            <a:off x="1043608" y="3645024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право 32"/>
          <p:cNvSpPr/>
          <p:nvPr/>
        </p:nvSpPr>
        <p:spPr>
          <a:xfrm>
            <a:off x="5796136" y="371703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верх 33"/>
          <p:cNvSpPr/>
          <p:nvPr/>
        </p:nvSpPr>
        <p:spPr>
          <a:xfrm>
            <a:off x="3563888" y="1628800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91680" y="332656"/>
            <a:ext cx="5040560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Этапы родительского собрания</a:t>
            </a:r>
            <a:endParaRPr lang="ru-RU" sz="3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91680" y="3573016"/>
            <a:ext cx="5040560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Подготовка сценария и проведение собрания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91680" y="5229200"/>
            <a:ext cx="5112568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Осмысление итогов родительского собрания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91680" y="1916832"/>
            <a:ext cx="5040560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Организация родительского собрания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Этапы родительского собрания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</a:t>
            </a:r>
            <a:r>
              <a:rPr lang="ru-RU" b="1" dirty="0" smtClean="0"/>
              <a:t>Организация родительского собрания</a:t>
            </a:r>
          </a:p>
          <a:p>
            <a:r>
              <a:rPr lang="ru-RU" dirty="0" smtClean="0"/>
              <a:t>Определение повестки дня</a:t>
            </a:r>
          </a:p>
          <a:p>
            <a:r>
              <a:rPr lang="ru-RU" dirty="0" smtClean="0"/>
              <a:t>Приглашение участников (именные приглашения)</a:t>
            </a:r>
          </a:p>
          <a:p>
            <a:r>
              <a:rPr lang="ru-RU" dirty="0" smtClean="0"/>
              <a:t>Подготовка альбомов и видеоматериалов о жизни детей в детском саду</a:t>
            </a:r>
          </a:p>
          <a:p>
            <a:r>
              <a:rPr lang="ru-RU" dirty="0" smtClean="0"/>
              <a:t>Оформление помещения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Этапы родительского собрания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2) </a:t>
            </a:r>
            <a:r>
              <a:rPr lang="ru-RU" b="1" dirty="0" smtClean="0"/>
              <a:t>Подготовка сценария и проведение собрания</a:t>
            </a:r>
          </a:p>
          <a:p>
            <a:r>
              <a:rPr lang="ru-RU" dirty="0" smtClean="0"/>
              <a:t>5 обязательных компонентов:</a:t>
            </a:r>
          </a:p>
          <a:p>
            <a:r>
              <a:rPr lang="ru-RU" dirty="0" smtClean="0"/>
              <a:t>- анализ достижений детей группы;</a:t>
            </a:r>
          </a:p>
          <a:p>
            <a:r>
              <a:rPr lang="ru-RU" dirty="0" smtClean="0"/>
              <a:t>- ознакомление родителей с состоянием социально-эмоционального климата в группе</a:t>
            </a:r>
          </a:p>
          <a:p>
            <a:r>
              <a:rPr lang="ru-RU" dirty="0" smtClean="0"/>
              <a:t>- психолого-педагогическое собрание</a:t>
            </a:r>
          </a:p>
          <a:p>
            <a:r>
              <a:rPr lang="ru-RU" dirty="0" smtClean="0"/>
              <a:t>- обсуждение организационных вопросов</a:t>
            </a:r>
          </a:p>
          <a:p>
            <a:r>
              <a:rPr lang="ru-RU" dirty="0" smtClean="0"/>
              <a:t>- личные беседы с родителями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Этапы родительского собрания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3) </a:t>
            </a:r>
            <a:r>
              <a:rPr lang="ru-RU" b="1" dirty="0" smtClean="0"/>
              <a:t>Осмысление итогов родительского собрания</a:t>
            </a:r>
          </a:p>
          <a:p>
            <a:r>
              <a:rPr lang="ru-RU" dirty="0" smtClean="0"/>
              <a:t>Опросные листы для оценок и пожеланий родителей</a:t>
            </a:r>
          </a:p>
          <a:p>
            <a:r>
              <a:rPr lang="ru-RU" dirty="0" smtClean="0"/>
              <a:t>Раздаточный материал (памятки для родителей)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79712" y="404664"/>
            <a:ext cx="439248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ЗОЛОТОЕ ПРАВИЛО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3568" y="2780928"/>
            <a:ext cx="2016224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позитив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47864" y="2708920"/>
            <a:ext cx="1872208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негатив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868144" y="2708920"/>
            <a:ext cx="216024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Выход из ситуации</a:t>
            </a:r>
            <a:endParaRPr lang="ru-RU" dirty="0"/>
          </a:p>
        </p:txBody>
      </p:sp>
      <p:sp>
        <p:nvSpPr>
          <p:cNvPr id="16" name="Стрелка вправо 15"/>
          <p:cNvSpPr/>
          <p:nvPr/>
        </p:nvSpPr>
        <p:spPr>
          <a:xfrm>
            <a:off x="2771800" y="3501008"/>
            <a:ext cx="50405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5292080" y="3501008"/>
            <a:ext cx="50405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Чтобы вас услышали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Начало разговора должно быть кратким, эффективным и четким по содержанию.</a:t>
            </a:r>
          </a:p>
          <a:p>
            <a:r>
              <a:rPr lang="ru-RU" dirty="0" smtClean="0"/>
              <a:t>Хорошо подумайте и запишите на листок бумаги первые 2-3 предложения вашей речи – они должны прозвучать максимально спокойно</a:t>
            </a:r>
          </a:p>
          <a:p>
            <a:r>
              <a:rPr lang="ru-RU" dirty="0" smtClean="0"/>
              <a:t>Правильно представьтесь (если это первая встреча)</a:t>
            </a:r>
          </a:p>
          <a:p>
            <a:r>
              <a:rPr lang="ru-RU" dirty="0" smtClean="0"/>
              <a:t>Никогда не начинайте с извинений – они немедленно поставят вас в позицию «снизу»</a:t>
            </a:r>
          </a:p>
          <a:p>
            <a:r>
              <a:rPr lang="ru-RU" dirty="0" smtClean="0"/>
              <a:t>Обозначьте  место вопросов и реплик родителей в ходе встречи</a:t>
            </a:r>
          </a:p>
          <a:p>
            <a:r>
              <a:rPr lang="ru-RU" dirty="0" smtClean="0"/>
              <a:t>Проведите </a:t>
            </a:r>
            <a:r>
              <a:rPr lang="ru-RU" dirty="0" smtClean="0"/>
              <a:t>интересные игры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267744" y="404664"/>
            <a:ext cx="417646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Формы расположения зала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23728" y="1844824"/>
            <a:ext cx="439248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Дискуссионный клуб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51720" y="3068960"/>
            <a:ext cx="439248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класс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51720" y="4293096"/>
            <a:ext cx="439248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r>
              <a:rPr lang="ru-RU" dirty="0" smtClean="0"/>
              <a:t>-образная форма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051720" y="5589240"/>
            <a:ext cx="439248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Форма круга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220</TotalTime>
  <Words>409</Words>
  <Application>Microsoft Office PowerPoint</Application>
  <PresentationFormat>Экран (4:3)</PresentationFormat>
  <Paragraphs>83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Изящная</vt:lpstr>
      <vt:lpstr>Как провести родительское собрание</vt:lpstr>
      <vt:lpstr>Ассоциации</vt:lpstr>
      <vt:lpstr>Слайд 3</vt:lpstr>
      <vt:lpstr>Этапы родительского собрания</vt:lpstr>
      <vt:lpstr>Этапы родительского собрания</vt:lpstr>
      <vt:lpstr>Этапы родительского собрания</vt:lpstr>
      <vt:lpstr>Слайд 7</vt:lpstr>
      <vt:lpstr>Чтобы вас услышали</vt:lpstr>
      <vt:lpstr>Слайд 9</vt:lpstr>
      <vt:lpstr>Формы расположения зала</vt:lpstr>
      <vt:lpstr>Дискуссионный клуб</vt:lpstr>
      <vt:lpstr>Класс</vt:lpstr>
      <vt:lpstr>U-образная форма</vt:lpstr>
      <vt:lpstr>Форма круга</vt:lpstr>
      <vt:lpstr>Слайд 15</vt:lpstr>
      <vt:lpstr>Показатели эффективности собрания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провести родительское собрание</dc:title>
  <cp:lastModifiedBy>Надежда</cp:lastModifiedBy>
  <cp:revision>24</cp:revision>
  <dcterms:modified xsi:type="dcterms:W3CDTF">2012-04-02T18:43:13Z</dcterms:modified>
</cp:coreProperties>
</file>