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5" r:id="rId3"/>
    <p:sldId id="275" r:id="rId4"/>
    <p:sldId id="258" r:id="rId5"/>
    <p:sldId id="259" r:id="rId6"/>
    <p:sldId id="260" r:id="rId7"/>
    <p:sldId id="287" r:id="rId8"/>
    <p:sldId id="261" r:id="rId9"/>
    <p:sldId id="262" r:id="rId10"/>
    <p:sldId id="286" r:id="rId11"/>
    <p:sldId id="263" r:id="rId12"/>
    <p:sldId id="264" r:id="rId13"/>
    <p:sldId id="265" r:id="rId14"/>
    <p:sldId id="266" r:id="rId15"/>
    <p:sldId id="282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провести 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одительское собр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22322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расположения зала</a:t>
            </a:r>
            <a:endParaRPr lang="ru-RU" dirty="0"/>
          </a:p>
        </p:txBody>
      </p:sp>
      <p:pic>
        <p:nvPicPr>
          <p:cNvPr id="4" name="Содержимое 3" descr="Картинка 20 из 332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21602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335680827-40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2514575" cy="168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55499895-57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97152"/>
            <a:ext cx="21602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тинка 26 из 58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261148"/>
            <a:ext cx="3305944" cy="259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luchrjabov.bitrix.iv-edu.ru/life/c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3140968"/>
            <a:ext cx="237626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Дискуссионный клуб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/>
              <a:t>тесный психологический контакт для всех членов процесса (контакт глаз); </a:t>
            </a:r>
            <a:endParaRPr lang="ru-RU" sz="11200" dirty="0" smtClean="0"/>
          </a:p>
          <a:p>
            <a:pPr lvl="0"/>
            <a:r>
              <a:rPr lang="ru-RU" sz="11200" dirty="0" smtClean="0"/>
              <a:t>демократизм </a:t>
            </a:r>
            <a:r>
              <a:rPr lang="ru-RU" sz="11200" dirty="0" smtClean="0"/>
              <a:t>отношений (равенство не только между участниками, но и между ними </a:t>
            </a:r>
            <a:r>
              <a:rPr lang="ru-RU" sz="11200" dirty="0" smtClean="0"/>
              <a:t>ведущим;</a:t>
            </a:r>
            <a:endParaRPr lang="ru-RU" sz="11200" dirty="0" smtClean="0"/>
          </a:p>
          <a:p>
            <a:pPr lvl="0"/>
            <a:r>
              <a:rPr lang="ru-RU" sz="11200" dirty="0" smtClean="0"/>
              <a:t>чувство значимости каждого - повышение самооценки;</a:t>
            </a:r>
          </a:p>
          <a:p>
            <a:pPr lvl="0"/>
            <a:r>
              <a:rPr lang="ru-RU" sz="11200" dirty="0" smtClean="0"/>
              <a:t>чувство коллективизма;</a:t>
            </a:r>
          </a:p>
          <a:p>
            <a:pPr lvl="0"/>
            <a:r>
              <a:rPr lang="ru-RU" sz="11200" dirty="0" smtClean="0"/>
              <a:t>высокая степень активизации самостоятельной работы каждого члена </a:t>
            </a:r>
            <a:r>
              <a:rPr lang="ru-RU" sz="11200" dirty="0" smtClean="0"/>
              <a:t>группы;</a:t>
            </a:r>
            <a:endParaRPr lang="ru-RU" sz="11200" dirty="0" smtClean="0"/>
          </a:p>
          <a:p>
            <a:pPr lvl="0"/>
            <a:r>
              <a:rPr lang="ru-RU" sz="11200" dirty="0" smtClean="0"/>
              <a:t>глубокое рассмотрение вопроса с многих точек </a:t>
            </a:r>
            <a:r>
              <a:rPr lang="ru-RU" sz="11200" dirty="0" smtClean="0"/>
              <a:t>зрения.</a:t>
            </a:r>
            <a:endParaRPr lang="ru-RU" sz="1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вынужденное </a:t>
            </a:r>
            <a:r>
              <a:rPr lang="ru-RU" dirty="0" smtClean="0"/>
              <a:t>доминирование </a:t>
            </a:r>
            <a:r>
              <a:rPr lang="ru-RU" dirty="0" smtClean="0"/>
              <a:t>ведущего;</a:t>
            </a:r>
            <a:endParaRPr lang="ru-RU" dirty="0" smtClean="0"/>
          </a:p>
          <a:p>
            <a:pPr lvl="0"/>
            <a:r>
              <a:rPr lang="ru-RU" dirty="0" smtClean="0"/>
              <a:t>слабое развитие коммуникативных навыков;</a:t>
            </a:r>
          </a:p>
          <a:p>
            <a:pPr lvl="0"/>
            <a:r>
              <a:rPr lang="ru-RU" dirty="0" smtClean="0"/>
              <a:t>нарушение психологического климата (спины членов коллектива);</a:t>
            </a:r>
          </a:p>
          <a:p>
            <a:pPr lvl="0"/>
            <a:r>
              <a:rPr lang="ru-RU" dirty="0" smtClean="0"/>
              <a:t>дистанция по отношению к доске, </a:t>
            </a:r>
            <a:r>
              <a:rPr lang="ru-RU" dirty="0" smtClean="0"/>
              <a:t>ведущему.</a:t>
            </a:r>
            <a:endParaRPr lang="ru-RU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U-</a:t>
            </a:r>
            <a:r>
              <a:rPr lang="ru-RU" dirty="0" smtClean="0"/>
              <a:t>образная </a:t>
            </a:r>
            <a:r>
              <a:rPr lang="ru-RU" dirty="0" smtClean="0"/>
              <a:t>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комфортный психологический климат (вербальный и невербальный контакт);</a:t>
            </a:r>
          </a:p>
          <a:p>
            <a:pPr lvl="0"/>
            <a:r>
              <a:rPr lang="ru-RU" dirty="0" smtClean="0"/>
              <a:t>активность и инициатива участников процесса; </a:t>
            </a:r>
            <a:endParaRPr lang="ru-RU" dirty="0" smtClean="0"/>
          </a:p>
          <a:p>
            <a:pPr lvl="0"/>
            <a:r>
              <a:rPr lang="ru-RU" dirty="0" smtClean="0"/>
              <a:t>возможность </a:t>
            </a:r>
            <a:r>
              <a:rPr lang="ru-RU" dirty="0" smtClean="0"/>
              <a:t>проведения нестандартных занятий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/>
              <a:t>стол-защита для </a:t>
            </a:r>
            <a:r>
              <a:rPr lang="ru-RU" dirty="0" smtClean="0"/>
              <a:t>участников </a:t>
            </a:r>
            <a:r>
              <a:rPr lang="ru-RU" dirty="0" smtClean="0"/>
              <a:t>(подготовка для работы в круге, постепенное снятие психологических барьеров - контакт глаз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круга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тесный психологический контакт;</a:t>
            </a:r>
          </a:p>
          <a:p>
            <a:pPr lvl="0"/>
            <a:r>
              <a:rPr lang="ru-RU" dirty="0" smtClean="0"/>
              <a:t>демократизм отношений (равенство не только между участниками, но и между ними и </a:t>
            </a:r>
            <a:r>
              <a:rPr lang="ru-RU" dirty="0" smtClean="0"/>
              <a:t>ведущим)</a:t>
            </a:r>
            <a:endParaRPr lang="ru-RU" dirty="0" smtClean="0"/>
          </a:p>
          <a:p>
            <a:pPr lvl="0"/>
            <a:r>
              <a:rPr lang="ru-RU" dirty="0" smtClean="0"/>
              <a:t>чувство </a:t>
            </a:r>
            <a:r>
              <a:rPr lang="ru-RU" dirty="0" smtClean="0"/>
              <a:t>коллективизма;</a:t>
            </a:r>
          </a:p>
          <a:p>
            <a:pPr lvl="0"/>
            <a:r>
              <a:rPr lang="ru-RU" dirty="0" smtClean="0"/>
              <a:t>высокая степень </a:t>
            </a:r>
            <a:r>
              <a:rPr lang="ru-RU" dirty="0" smtClean="0"/>
              <a:t>активизации;</a:t>
            </a:r>
            <a:endParaRPr lang="ru-RU" dirty="0" smtClean="0"/>
          </a:p>
          <a:p>
            <a:pPr lvl="0"/>
            <a:r>
              <a:rPr lang="ru-RU" dirty="0" smtClean="0"/>
              <a:t>творческий </a:t>
            </a:r>
            <a:r>
              <a:rPr lang="ru-RU" dirty="0" smtClean="0"/>
              <a:t>подход;</a:t>
            </a:r>
          </a:p>
          <a:p>
            <a:pPr lvl="0"/>
            <a:r>
              <a:rPr lang="ru-RU" dirty="0" smtClean="0"/>
              <a:t>возможность организации игр, разминок.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620688"/>
            <a:ext cx="36724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собрания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1916832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на знакомство и </a:t>
            </a:r>
            <a:r>
              <a:rPr lang="ru-RU" dirty="0" err="1" smtClean="0"/>
              <a:t>энергизаторы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3429000"/>
            <a:ext cx="25922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на снятие напряженности, на сплочение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5013176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для снятия усталости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013176"/>
            <a:ext cx="259228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Заключительная часть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3501008"/>
            <a:ext cx="266429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988840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2564904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59832" y="3789040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59832" y="5373216"/>
            <a:ext cx="19442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Показатели эффективности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Активное участие родителей</a:t>
            </a:r>
          </a:p>
          <a:p>
            <a:r>
              <a:rPr lang="ru-RU" dirty="0" smtClean="0"/>
              <a:t>Обсуждение поставленных вопросов</a:t>
            </a:r>
          </a:p>
          <a:p>
            <a:r>
              <a:rPr lang="ru-RU" dirty="0" smtClean="0"/>
              <a:t>Обмен опытом</a:t>
            </a:r>
          </a:p>
          <a:p>
            <a:r>
              <a:rPr lang="ru-RU" dirty="0" smtClean="0"/>
              <a:t>Ответы на вопросы</a:t>
            </a:r>
          </a:p>
          <a:p>
            <a:r>
              <a:rPr lang="ru-RU" dirty="0" smtClean="0"/>
              <a:t>Советы и рекомендации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400" b="1" dirty="0" smtClean="0"/>
              <a:t>Спасибо за внимание </a:t>
            </a:r>
            <a:r>
              <a:rPr lang="ru-RU" sz="4800" dirty="0" smtClean="0"/>
              <a:t>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Ассоциации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23728" y="2708920"/>
            <a:ext cx="352839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Родительское собрание</a:t>
            </a:r>
            <a:endParaRPr lang="ru-RU" sz="28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3563888" y="50131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1043608" y="364502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5796136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>
            <a:off x="3563888" y="16288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332656"/>
            <a:ext cx="50405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Этапы родительского собрания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3573016"/>
            <a:ext cx="50405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Подготовка сценария и проведение собрания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5229200"/>
            <a:ext cx="51125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Осмысление итогов родительского собрания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1916832"/>
            <a:ext cx="50405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Организация родительского собрания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родительского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b="1" dirty="0" smtClean="0"/>
              <a:t>Организация родительского собрания</a:t>
            </a:r>
          </a:p>
          <a:p>
            <a:r>
              <a:rPr lang="ru-RU" dirty="0" smtClean="0"/>
              <a:t>Определение повестки дня</a:t>
            </a:r>
          </a:p>
          <a:p>
            <a:r>
              <a:rPr lang="ru-RU" dirty="0" smtClean="0"/>
              <a:t>Приглашение участников (именные приглашения)</a:t>
            </a:r>
          </a:p>
          <a:p>
            <a:r>
              <a:rPr lang="ru-RU" dirty="0" smtClean="0"/>
              <a:t>Подготовка альбомов и видеоматериалов о жизни детей в детском саду</a:t>
            </a:r>
          </a:p>
          <a:p>
            <a:r>
              <a:rPr lang="ru-RU" dirty="0" smtClean="0"/>
              <a:t>Оформление помещения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родительского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2) </a:t>
            </a:r>
            <a:r>
              <a:rPr lang="ru-RU" b="1" dirty="0" smtClean="0"/>
              <a:t>Подготовка сценария и проведение собрания</a:t>
            </a:r>
          </a:p>
          <a:p>
            <a:r>
              <a:rPr lang="ru-RU" dirty="0" smtClean="0"/>
              <a:t>5 обязательных компонентов:</a:t>
            </a:r>
          </a:p>
          <a:p>
            <a:r>
              <a:rPr lang="ru-RU" dirty="0" smtClean="0"/>
              <a:t>- анализ достижений детей группы;</a:t>
            </a:r>
          </a:p>
          <a:p>
            <a:r>
              <a:rPr lang="ru-RU" dirty="0" smtClean="0"/>
              <a:t>- ознакомление родителей с состоянием социально-эмоционального климата в группе</a:t>
            </a:r>
          </a:p>
          <a:p>
            <a:r>
              <a:rPr lang="ru-RU" dirty="0" smtClean="0"/>
              <a:t>- психолого-педагогическое собрание</a:t>
            </a:r>
          </a:p>
          <a:p>
            <a:r>
              <a:rPr lang="ru-RU" dirty="0" smtClean="0"/>
              <a:t>- обсуждение организационных вопросов</a:t>
            </a:r>
          </a:p>
          <a:p>
            <a:r>
              <a:rPr lang="ru-RU" dirty="0" smtClean="0"/>
              <a:t>- личные беседы с родителями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родительского собрания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3) </a:t>
            </a:r>
            <a:r>
              <a:rPr lang="ru-RU" b="1" dirty="0" smtClean="0"/>
              <a:t>Осмысление итогов родительского собрания</a:t>
            </a:r>
          </a:p>
          <a:p>
            <a:r>
              <a:rPr lang="ru-RU" dirty="0" smtClean="0"/>
              <a:t>Опросные листы для оценок и пожеланий родителей</a:t>
            </a:r>
          </a:p>
          <a:p>
            <a:r>
              <a:rPr lang="ru-RU" dirty="0" smtClean="0"/>
              <a:t>Раздаточный материал (памятки для родителей)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79712" y="404664"/>
            <a:ext cx="43924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ЗОЛОТОЕ ПРАВИЛО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780928"/>
            <a:ext cx="20162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позитив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864" y="2708920"/>
            <a:ext cx="187220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негатив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2708920"/>
            <a:ext cx="216024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 из ситуации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771800" y="350100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292080" y="350100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Чтобы вас услышали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Начало разговора должно быть кратким, эффективным и четким по содержанию.</a:t>
            </a:r>
          </a:p>
          <a:p>
            <a:r>
              <a:rPr lang="ru-RU" dirty="0" smtClean="0"/>
              <a:t>Хорошо подумайте и запишите на листок бумаги первые 2-3 предложения вашей речи – они должны прозвучать максимально спокойно</a:t>
            </a:r>
          </a:p>
          <a:p>
            <a:r>
              <a:rPr lang="ru-RU" dirty="0" smtClean="0"/>
              <a:t>Правильно представьтесь (если это первая встреча)</a:t>
            </a:r>
          </a:p>
          <a:p>
            <a:r>
              <a:rPr lang="ru-RU" dirty="0" smtClean="0"/>
              <a:t>Никогда не начинайте с извинений – они немедленно поставят вас в позицию «снизу»</a:t>
            </a:r>
          </a:p>
          <a:p>
            <a:r>
              <a:rPr lang="ru-RU" dirty="0" smtClean="0"/>
              <a:t>Обозначьте  место вопросов и реплик родителей в ходе встречи</a:t>
            </a:r>
          </a:p>
          <a:p>
            <a:r>
              <a:rPr lang="ru-RU" dirty="0" smtClean="0"/>
              <a:t>Проведите </a:t>
            </a:r>
            <a:r>
              <a:rPr lang="ru-RU" dirty="0" smtClean="0"/>
              <a:t>интересные игры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67744" y="404664"/>
            <a:ext cx="41764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Формы расположения зала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1844824"/>
            <a:ext cx="43924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Дискуссионный клуб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3068960"/>
            <a:ext cx="43924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4293096"/>
            <a:ext cx="43924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r>
              <a:rPr lang="ru-RU" dirty="0" smtClean="0"/>
              <a:t>-образная форма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5589240"/>
            <a:ext cx="43924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круга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220</TotalTime>
  <Words>409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Как провести родительское собрание</vt:lpstr>
      <vt:lpstr>Ассоциации</vt:lpstr>
      <vt:lpstr>Слайд 3</vt:lpstr>
      <vt:lpstr>Этапы родительского собрания</vt:lpstr>
      <vt:lpstr>Этапы родительского собрания</vt:lpstr>
      <vt:lpstr>Этапы родительского собрания</vt:lpstr>
      <vt:lpstr>Слайд 7</vt:lpstr>
      <vt:lpstr>Чтобы вас услышали</vt:lpstr>
      <vt:lpstr>Слайд 9</vt:lpstr>
      <vt:lpstr>Формы расположения зала</vt:lpstr>
      <vt:lpstr>Дискуссионный клуб</vt:lpstr>
      <vt:lpstr>Класс</vt:lpstr>
      <vt:lpstr>U-образная форма</vt:lpstr>
      <vt:lpstr>Форма круга</vt:lpstr>
      <vt:lpstr>Слайд 15</vt:lpstr>
      <vt:lpstr>Показатели эффективности собрания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провести родительское собрание</dc:title>
  <cp:lastModifiedBy>Надежда</cp:lastModifiedBy>
  <cp:revision>24</cp:revision>
  <dcterms:modified xsi:type="dcterms:W3CDTF">2012-04-02T18:43:13Z</dcterms:modified>
</cp:coreProperties>
</file>