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94" r:id="rId5"/>
    <p:sldId id="292" r:id="rId6"/>
    <p:sldId id="279" r:id="rId7"/>
    <p:sldId id="266" r:id="rId8"/>
    <p:sldId id="286" r:id="rId9"/>
    <p:sldId id="273" r:id="rId10"/>
    <p:sldId id="274" r:id="rId11"/>
    <p:sldId id="275" r:id="rId12"/>
    <p:sldId id="280" r:id="rId13"/>
    <p:sldId id="281" r:id="rId14"/>
    <p:sldId id="282" r:id="rId15"/>
    <p:sldId id="284" r:id="rId16"/>
    <p:sldId id="290" r:id="rId17"/>
    <p:sldId id="296" r:id="rId18"/>
    <p:sldId id="295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27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48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31559-10BF-4FA3-BEBC-50ADB22BFF21}" type="datetimeFigureOut">
              <a:rPr lang="ru-RU" smtClean="0"/>
              <a:pPr/>
              <a:t>19.12.2013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31559-10BF-4FA3-BEBC-50ADB22BFF21}" type="datetimeFigureOut">
              <a:rPr lang="ru-RU" smtClean="0"/>
              <a:pPr/>
              <a:t>19.12.2013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31559-10BF-4FA3-BEBC-50ADB22BFF21}" type="datetimeFigureOut">
              <a:rPr lang="ru-RU" smtClean="0"/>
              <a:pPr/>
              <a:t>19.12.2013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31559-10BF-4FA3-BEBC-50ADB22BFF21}" type="datetimeFigureOut">
              <a:rPr lang="ru-RU" smtClean="0"/>
              <a:pPr/>
              <a:t>19.12.2013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31559-10BF-4FA3-BEBC-50ADB22BFF21}" type="datetimeFigureOut">
              <a:rPr lang="ru-RU" smtClean="0"/>
              <a:pPr/>
              <a:t>19.12.2013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31559-10BF-4FA3-BEBC-50ADB22BFF21}" type="datetimeFigureOut">
              <a:rPr lang="ru-RU" smtClean="0"/>
              <a:pPr/>
              <a:t>19.12.2013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31559-10BF-4FA3-BEBC-50ADB22BFF21}" type="datetimeFigureOut">
              <a:rPr lang="ru-RU" smtClean="0"/>
              <a:pPr/>
              <a:t>19.12.2013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31559-10BF-4FA3-BEBC-50ADB22BFF21}" type="datetimeFigureOut">
              <a:rPr lang="ru-RU" smtClean="0"/>
              <a:pPr/>
              <a:t>19.12.2013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31559-10BF-4FA3-BEBC-50ADB22BFF21}" type="datetimeFigureOut">
              <a:rPr lang="ru-RU" smtClean="0"/>
              <a:pPr/>
              <a:t>19.12.2013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31559-10BF-4FA3-BEBC-50ADB22BFF21}" type="datetimeFigureOut">
              <a:rPr lang="ru-RU" smtClean="0"/>
              <a:pPr/>
              <a:t>19.12.2013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31559-10BF-4FA3-BEBC-50ADB22BFF21}" type="datetimeFigureOut">
              <a:rPr lang="ru-RU" smtClean="0"/>
              <a:pPr/>
              <a:t>19.12.2013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F31559-10BF-4FA3-BEBC-50ADB22BFF21}" type="datetimeFigureOut">
              <a:rPr lang="ru-RU" smtClean="0"/>
              <a:pPr/>
              <a:t>19.12.2013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548680"/>
            <a:ext cx="7272808" cy="259228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</a:t>
            </a:r>
            <a:r>
              <a:rPr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3200" dirty="0" err="1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</a:t>
            </a:r>
            <a:r>
              <a:rPr lang="ru-RU"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ого</a:t>
            </a:r>
            <a:r>
              <a:rPr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сад</a:t>
            </a:r>
            <a:r>
              <a:rPr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</a:t>
            </a:r>
            <a:r>
              <a:rPr lang="ru-RU"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ой</a:t>
            </a:r>
            <a:r>
              <a:rPr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</a:t>
            </a:r>
            <a:r>
              <a:rPr lang="ru-RU"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3200" dirty="0" err="1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</a:t>
            </a:r>
            <a:r>
              <a:rPr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Ф</a:t>
            </a:r>
            <a:r>
              <a:rPr lang="ru-RU" sz="3200" dirty="0" err="1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едерального</a:t>
            </a:r>
            <a:r>
              <a:rPr lang="ru-RU"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государственного образовательного стандарта дошкольного образования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3212976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Педагог –психолог   Парфёнова Наталья Владимировна</a:t>
            </a:r>
            <a:br>
              <a:rPr lang="ru-RU" alt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МБДОУ ЦРР д</a:t>
            </a:r>
            <a:r>
              <a:rPr lang="en-US" altLang="ru-RU" sz="2400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с № 11 «Золотая рыбка» </a:t>
            </a:r>
            <a:br>
              <a:rPr lang="ru-RU" alt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УПРАВЛЕНИЕ ОБРАЗОВАНИЯ</a:t>
            </a:r>
            <a:br>
              <a:rPr lang="ru-RU" alt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Администрации города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Лобня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областной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стратегии реализации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ФГОС ДО.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 100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87824" y="1340768"/>
            <a:ext cx="3931370" cy="7143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педагогами: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1101" y="2543362"/>
            <a:ext cx="7344816" cy="38884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педагогические советы (ДОУ и школа);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семинары, мастер- классы;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круглые столы педагогов ДОУ и  учителей школы;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диагностики по определению готовности детей к школе;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взаимодействие медицинских работников, психологов ДОУ и школы;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открытые показы образовательной деятельности в ДОУ и открытых уроков в школе;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педагогические и психологические наблюдения.</a:t>
            </a:r>
          </a:p>
          <a:p>
            <a:pPr algn="ctr"/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281101" y="183771"/>
            <a:ext cx="7344816" cy="1143000"/>
          </a:xfrm>
        </p:spPr>
        <p:txBody>
          <a:bodyPr>
            <a:noAutofit/>
          </a:bodyPr>
          <a:lstStyle/>
          <a:p>
            <a:pPr algn="ctr"/>
            <a:r>
              <a:rPr sz="3200" dirty="0" err="1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3200" dirty="0" err="1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</a:t>
            </a:r>
            <a:r>
              <a:rPr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преемственности</a:t>
            </a:r>
            <a:endParaRPr lang="ru-RU" sz="3200" dirty="0">
              <a:gradFill flip="none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43808" y="1412776"/>
            <a:ext cx="4147394" cy="7143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родителями: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75656" y="2492896"/>
            <a:ext cx="7128792" cy="37444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ru-RU" sz="1600" dirty="0" smtClean="0">
              <a:gradFill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родительские собрания с педагогами ДОУ и учителями школы;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круглые столы, дискуссионные встречи, педагогические «гостиные»;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консультации с педагогами ДОУ и школы; встречи родителей с будущими учителями;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дни открытых дверей;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анкетирование, тестирование родителей;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 - игровые тренинги и практикумы для родителей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визуальные средства общения;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родительских клубов</a:t>
            </a:r>
          </a:p>
          <a:p>
            <a:pPr algn="ctr"/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16824" cy="1143000"/>
          </a:xfrm>
        </p:spPr>
        <p:txBody>
          <a:bodyPr>
            <a:noAutofit/>
          </a:bodyPr>
          <a:lstStyle/>
          <a:p>
            <a:pPr algn="ctr"/>
            <a:r>
              <a:rPr sz="3200" dirty="0" err="1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3200" dirty="0" err="1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</a:t>
            </a:r>
            <a:r>
              <a:rPr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преемственности</a:t>
            </a:r>
            <a:endParaRPr lang="ru-RU" sz="3200" dirty="0">
              <a:gradFill flip="none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77295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Стандарта к результатам освоения основной образовательной программы</a:t>
            </a:r>
            <a:endParaRPr lang="ru-RU" sz="3600" dirty="0">
              <a:solidFill>
                <a:srgbClr val="1F27C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492896"/>
            <a:ext cx="7406640" cy="36004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в виде целевых ориентиров дошкольного образования, которые представляют собой социальные и психологические характеристики возможных достижений ребёнка на этапе завершения уровня дошкольного образования.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9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6"/>
          <p:cNvSpPr txBox="1">
            <a:spLocks/>
          </p:cNvSpPr>
          <p:nvPr/>
        </p:nvSpPr>
        <p:spPr>
          <a:xfrm>
            <a:off x="1259632" y="332656"/>
            <a:ext cx="7632848" cy="936104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дошкольного образования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6"/>
          <p:cNvSpPr txBox="1">
            <a:spLocks/>
          </p:cNvSpPr>
          <p:nvPr/>
        </p:nvSpPr>
        <p:spPr>
          <a:xfrm>
            <a:off x="1115616" y="1484784"/>
            <a:ext cx="2478293" cy="936105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Инициативность и самостоятельность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6"/>
          <p:cNvSpPr txBox="1">
            <a:spLocks/>
          </p:cNvSpPr>
          <p:nvPr/>
        </p:nvSpPr>
        <p:spPr>
          <a:xfrm>
            <a:off x="2491048" y="2618910"/>
            <a:ext cx="2342006" cy="1188132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Развитость воображения, фантазии, творчества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 txBox="1">
            <a:spLocks/>
          </p:cNvSpPr>
          <p:nvPr/>
        </p:nvSpPr>
        <p:spPr>
          <a:xfrm>
            <a:off x="6588224" y="1484786"/>
            <a:ext cx="2478293" cy="936104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Положительное отношение к себе и другим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6"/>
          <p:cNvSpPr txBox="1">
            <a:spLocks/>
          </p:cNvSpPr>
          <p:nvPr/>
        </p:nvSpPr>
        <p:spPr>
          <a:xfrm>
            <a:off x="3836909" y="1484785"/>
            <a:ext cx="2478293" cy="936104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Уверенность в своих силах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5076055" y="2618910"/>
            <a:ext cx="2478293" cy="1188132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подчиняться социальным нормам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 6"/>
          <p:cNvSpPr txBox="1">
            <a:spLocks/>
          </p:cNvSpPr>
          <p:nvPr/>
        </p:nvSpPr>
        <p:spPr>
          <a:xfrm>
            <a:off x="1145188" y="3955508"/>
            <a:ext cx="2691721" cy="1201683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Развитость крупной и мелкой моторики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6"/>
          <p:cNvSpPr txBox="1">
            <a:spLocks/>
          </p:cNvSpPr>
          <p:nvPr/>
        </p:nvSpPr>
        <p:spPr>
          <a:xfrm>
            <a:off x="6315201" y="3980915"/>
            <a:ext cx="2691721" cy="1176276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 волевым усилиям в разных видах деятельности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екст 6"/>
          <p:cNvSpPr txBox="1">
            <a:spLocks/>
          </p:cNvSpPr>
          <p:nvPr/>
        </p:nvSpPr>
        <p:spPr>
          <a:xfrm>
            <a:off x="4089030" y="4019862"/>
            <a:ext cx="1974049" cy="1137329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любознатель-ности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2467843" y="5306239"/>
            <a:ext cx="5681352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 принятию собственных решений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9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723584" cy="6353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Программы</a:t>
            </a:r>
            <a:endParaRPr lang="ru-RU" sz="3600" dirty="0">
              <a:solidFill>
                <a:srgbClr val="1F27C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31640" y="980728"/>
            <a:ext cx="7128792" cy="5400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выступают основаниями преемственности дошкольного и начального общего образования. При 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учебной деятельности на этапе завершения ими дошкольного образования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91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8434" y="836712"/>
            <a:ext cx="70567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</a:p>
          <a:p>
            <a:pPr algn="just"/>
            <a:endParaRPr lang="ru-RU" sz="3200" dirty="0" smtClean="0">
              <a:solidFill>
                <a:srgbClr val="1F27C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</a:t>
            </a:r>
            <a:r>
              <a:rPr lang="ru-RU" sz="3200" dirty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взгляды на воспитание, обучение и развитие </a:t>
            </a:r>
            <a:r>
              <a:rPr lang="ru-RU" sz="3200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требует </a:t>
            </a:r>
            <a:r>
              <a:rPr lang="ru-RU" sz="3200" dirty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нового подхода к осуществлению преемственности детского сада и школы, построении новой модели выпускника, что позволит обеспечить непрерывность образовательного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111509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7498080" cy="5688632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>
                <a:solidFill>
                  <a:srgbClr val="1F27C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преемственности может быть успешно решена при тесном взаимодействии детского сада и школы. Выиграют от этого все, особенно дети. Ради детей можно найти время, силы и средства для решения задач преемственности.</a:t>
            </a:r>
            <a:br>
              <a:rPr lang="ru-RU" dirty="0">
                <a:solidFill>
                  <a:srgbClr val="1F27C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1F27C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97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16632"/>
            <a:ext cx="80648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ru-RU" sz="2800" u="sng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800" dirty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успешности ребенка на начальных этапах </a:t>
            </a:r>
            <a:r>
              <a:rPr lang="ru-RU" sz="2800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обучения.</a:t>
            </a:r>
            <a:endParaRPr lang="ru-RU" sz="2800" dirty="0">
              <a:solidFill>
                <a:srgbClr val="1F27C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процента первоклассников с высоким уровнем </a:t>
            </a:r>
            <a:r>
              <a:rPr lang="ru-RU" sz="2800" dirty="0" err="1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дезадаптации</a:t>
            </a:r>
            <a:r>
              <a:rPr lang="ru-RU" sz="2800" dirty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школьному </a:t>
            </a:r>
            <a:r>
              <a:rPr lang="ru-RU" sz="2800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обучению.</a:t>
            </a:r>
            <a:endParaRPr lang="ru-RU" sz="2800" dirty="0">
              <a:solidFill>
                <a:srgbClr val="1F27C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динамика освоения основных общеобразовательных программ каждым </a:t>
            </a:r>
            <a:r>
              <a:rPr lang="ru-RU" sz="2800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ребенком.</a:t>
            </a:r>
            <a:endParaRPr lang="ru-RU" sz="2800" dirty="0">
              <a:solidFill>
                <a:srgbClr val="1F27C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положительная динамика психического и физического здоровья </a:t>
            </a:r>
            <a:r>
              <a:rPr lang="ru-RU" sz="2800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sz="2800" dirty="0">
              <a:solidFill>
                <a:srgbClr val="1F27C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готовность детей к обучению в </a:t>
            </a:r>
            <a:r>
              <a:rPr lang="ru-RU" sz="2800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школе. </a:t>
            </a:r>
            <a:endParaRPr lang="ru-RU" sz="2800" dirty="0">
              <a:solidFill>
                <a:srgbClr val="1F27C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системы преемственности ДОУ и школы как необходимое условие непрерывного </a:t>
            </a:r>
            <a:r>
              <a:rPr lang="ru-RU" sz="2800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  <a:endParaRPr lang="ru-RU" sz="2800" dirty="0">
              <a:solidFill>
                <a:srgbClr val="1F27CB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10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88640"/>
            <a:ext cx="756084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Используемая литература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рождения до школы. Основная общеобразовательная программа дошкольного образования / Под ред. Н.Е.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Т.С. Комаровой, М.А. Васильевой. – М.: Мозаика-Синтез, 2010. – 304 с.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воспитания и обучения в детском саду / Под ред. М.А. Васильевой, В.В. Гербовой, Т.С. Комаровой. – 4-е изд.,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доп. – М.: Мозаика-Синтез, 2010.– 232с.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государственные требования к структуре основной общеобразовательной программы дошкольного образования //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//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isiorao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Слепцова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И.Ф. Основы личностно-ориентированного взаимодействия воспитателя с детьми дошкольного возраста: теория и практика // Дошкольное воспитание. – 2007 - № 3 – с. 74-80.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 ли ваш ребёнок к школе / А.А.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Венгер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А.Л.Венгер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–М: Знание, 1994 г. – 192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дошкольного образования //</a:t>
            </a:r>
          </a:p>
        </p:txBody>
      </p:sp>
    </p:spTree>
    <p:extLst>
      <p:ext uri="{BB962C8B-B14F-4D97-AF65-F5344CB8AC3E}">
        <p14:creationId xmlns:p14="http://schemas.microsoft.com/office/powerpoint/2010/main" val="66545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428604"/>
            <a:ext cx="6087050" cy="2496340"/>
          </a:xfrm>
        </p:spPr>
        <p:txBody>
          <a:bodyPr>
            <a:normAutofit fontScale="40000" lnSpcReduction="20000"/>
          </a:bodyPr>
          <a:lstStyle/>
          <a:p>
            <a:pPr algn="r">
              <a:buNone/>
            </a:pPr>
            <a:r>
              <a:rPr lang="ru-RU" sz="6700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«Школьное обучение никогда не</a:t>
            </a:r>
          </a:p>
          <a:p>
            <a:pPr algn="r">
              <a:buNone/>
            </a:pPr>
            <a:r>
              <a:rPr lang="ru-RU" sz="6700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с пустого места,</a:t>
            </a:r>
          </a:p>
          <a:p>
            <a:pPr algn="r">
              <a:buNone/>
            </a:pPr>
            <a:r>
              <a:rPr lang="ru-RU" sz="6700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всегда опирается </a:t>
            </a:r>
          </a:p>
          <a:p>
            <a:pPr algn="r">
              <a:buNone/>
            </a:pPr>
            <a:r>
              <a:rPr lang="ru-RU" sz="6700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определённую стадию развития, </a:t>
            </a:r>
          </a:p>
          <a:p>
            <a:pPr algn="r">
              <a:buNone/>
            </a:pPr>
            <a:r>
              <a:rPr lang="ru-RU" sz="6700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проделанную ребёнком»</a:t>
            </a:r>
          </a:p>
          <a:p>
            <a:pPr algn="r">
              <a:buNone/>
            </a:pPr>
            <a:r>
              <a:rPr lang="ru-RU" sz="6700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Л. С. Выготский</a:t>
            </a:r>
          </a:p>
          <a:p>
            <a:pPr algn="just"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2924944"/>
            <a:ext cx="74888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Актуальность.</a:t>
            </a:r>
          </a:p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утвержденных на государственном уровне стандартов образования существенно способствует обеспечению преемственности и перспективности повышения качества образования в целостной системе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24946" y="980728"/>
            <a:ext cx="72728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и детский сад – два смежных звена в системе образования. Успехи в школьном обучении во многом зависят от качества знаний и умений, сформированных в дошкольном детстве, от уровня развития познавательных интересов и познавательной активности ребенка, т.е. от развития умственных способностей ребёнка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– учить детей самостоятельно учиться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5656" y="188639"/>
            <a:ext cx="734481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преемственности и успешной адаптации при переходе из детского сада в школу.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системы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непрерывного образования с учетом возрастных особенностей дошкольников и первоклассников.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благоприятных условий в детскому саду и школе для развития познавательной активности, самостоятельности, творчества каждого ребенка. 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укрепление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дошкольников, готовящихся к обучению в школе.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всестороннее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детей, позволяющее им в дальнейшем успешно овладеть школьной программой.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благоприятных условий для психического и личностного развития ребенка.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67147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39189"/>
            <a:ext cx="7920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2800" dirty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важнейших задач, требующих комплексного решения, является создание единого образовательного процесса, связывающего дошкольные и школьные годы.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150532"/>
              </p:ext>
            </p:extLst>
          </p:nvPr>
        </p:nvGraphicFramePr>
        <p:xfrm>
          <a:off x="1187624" y="1801733"/>
          <a:ext cx="7776865" cy="49572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9267"/>
                <a:gridCol w="3625574"/>
                <a:gridCol w="3862024"/>
              </a:tblGrid>
              <a:tr h="251200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      Дошкольное образование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12" marR="605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</a:rPr>
                        <a:t>Начальное образование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12" marR="60512" marT="0" marB="0"/>
                </a:tc>
              </a:tr>
              <a:tr h="11722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Знания, умения, навыки по образовательным областям и в процессе овладения разными видами деятельности.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Предметные результаты 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(знания, умения, навыки).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12" marR="60512" marT="0" marB="0"/>
                </a:tc>
              </a:tr>
              <a:tr h="13860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Универсальные предпосылки учебной деятельности: умение слушать и слышать, доводить начатое до конца, воспринимать критику и </a:t>
                      </a:r>
                      <a:r>
                        <a:rPr lang="ru-RU" sz="14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Метапредметные</a:t>
                      </a: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результаты (</a:t>
                      </a:r>
                      <a:r>
                        <a:rPr lang="ru-RU" sz="14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школьно</a:t>
                      </a: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значимые функции): мелкая моторика, слуховое и зрительное восприятие, умение договариваться, ставить цель и </a:t>
                      </a:r>
                      <a:r>
                        <a:rPr lang="ru-RU" sz="14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12" marR="60512" marT="0" marB="0"/>
                </a:tc>
              </a:tr>
              <a:tr h="18847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Характеристики мотивационного развития (желание учиться, идти в школу).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Эмоционально волевое развитие, морально – нравственное (терпеть, поступать не как я хочу).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Личностные результаты: потеря детской непосредственности, формирование адекватного поведения, развитие самостоятельности и личной ответственности за свои поступки, развитие навыков сотрудничества…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512" marR="6051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26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86606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– </a:t>
            </a:r>
            <a:r>
              <a:rPr lang="ru-RU" sz="28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dirty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инструмент системных обновлений дошкольного образования. </a:t>
            </a:r>
            <a:endParaRPr lang="ru-RU" sz="2800" dirty="0" smtClean="0">
              <a:gradFill flip="none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gradFill flip="none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важнейших задач </a:t>
            </a:r>
            <a:r>
              <a:rPr lang="ru-RU" sz="28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государственного образовательного стандарт</a:t>
            </a:r>
            <a:r>
              <a:rPr lang="ru-RU" sz="2800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6"/>
          <p:cNvSpPr txBox="1">
            <a:spLocks/>
          </p:cNvSpPr>
          <p:nvPr/>
        </p:nvSpPr>
        <p:spPr>
          <a:xfrm>
            <a:off x="2843808" y="2780928"/>
            <a:ext cx="4320480" cy="3888432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преемственности основных образовательных программ дошкольного и начального общего образования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288236" y="260648"/>
            <a:ext cx="7427168" cy="108012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200" dirty="0">
              <a:gradFill flip="none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9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753" y="260648"/>
            <a:ext cx="7470572" cy="839586"/>
          </a:xfrm>
        </p:spPr>
        <p:txBody>
          <a:bodyPr>
            <a:normAutofit fontScale="90000"/>
          </a:bodyPr>
          <a:lstStyle/>
          <a:p>
            <a:pPr algn="ctr"/>
            <a:r>
              <a:rPr sz="2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</a:rPr>
              <a:t/>
            </a:r>
            <a:br>
              <a:rPr sz="2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</a:rPr>
            </a:br>
            <a:r>
              <a:rPr lang="ru-RU" sz="31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3100" dirty="0" err="1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еорганизация</a:t>
            </a:r>
            <a:r>
              <a:rPr sz="31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100" dirty="0" err="1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воспитательно-образовательного</a:t>
            </a:r>
            <a:r>
              <a:rPr sz="31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100" dirty="0" err="1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  <a:r>
              <a:rPr sz="31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в ДОУ:</a:t>
            </a:r>
            <a:br>
              <a:rPr sz="31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gradFill flip="none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87826" y="1251315"/>
            <a:ext cx="7344816" cy="43204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учебного блока на образовательные области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87624" y="3429000"/>
            <a:ext cx="734481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объема совместной деятельности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взрослого и детей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4" y="4653136"/>
            <a:ext cx="734481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содержания совместной деятельности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взрослого и детей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7624" y="5949280"/>
            <a:ext cx="7344816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объема и содержания образовательной деятельности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87821" y="1988840"/>
            <a:ext cx="1611208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тивно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-личностное развитие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18324" y="1988840"/>
            <a:ext cx="1611208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Познавательно-речевое развитие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76056" y="1988840"/>
            <a:ext cx="1611208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эстети-ческое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21232" y="1988840"/>
            <a:ext cx="1611208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9997" y="260648"/>
            <a:ext cx="7632848" cy="216024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Важную роль в обеспечении эффективной преемственности дошкольного и начального образования играет координация взаимодействия между педагогическими коллективами </a:t>
            </a:r>
            <a:r>
              <a:rPr lang="ru-RU" sz="2800" dirty="0" smtClean="0">
                <a:solidFill>
                  <a:srgbClr val="1F27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 и школы. </a:t>
            </a:r>
            <a:endParaRPr lang="ru-RU" sz="2800" dirty="0">
              <a:solidFill>
                <a:srgbClr val="1F27C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2105" y="2420888"/>
            <a:ext cx="5688632" cy="91867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по преемственности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59226" y="4195183"/>
            <a:ext cx="3124742" cy="117803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педагогами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50277" y="5805265"/>
            <a:ext cx="2592288" cy="57606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28184" y="4195183"/>
            <a:ext cx="2533465" cy="117803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2935270" y="3462955"/>
            <a:ext cx="242316" cy="4892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179243" y="3462955"/>
            <a:ext cx="242316" cy="4892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925263" y="3595642"/>
            <a:ext cx="242316" cy="192158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27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1" y="18823"/>
            <a:ext cx="7560840" cy="1143000"/>
          </a:xfrm>
        </p:spPr>
        <p:txBody>
          <a:bodyPr>
            <a:noAutofit/>
          </a:bodyPr>
          <a:lstStyle/>
          <a:p>
            <a:pPr algn="ctr"/>
            <a:r>
              <a:rPr sz="3200" dirty="0" err="1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3200" dirty="0" err="1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</a:t>
            </a:r>
            <a:r>
              <a:rPr sz="3200" dirty="0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 smtClean="0">
                <a:gradFill flip="none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преемственности</a:t>
            </a:r>
            <a:endParaRPr lang="ru-RU" sz="3200" dirty="0">
              <a:gradFill flip="none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70383" y="1124744"/>
            <a:ext cx="3357554" cy="7143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детьми: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12126" y="2060848"/>
            <a:ext cx="7208345" cy="461421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экскурсии в школу;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посещение школьного музея;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знакомство и взаимодействие дошкольников с учителями и учениками начальной школы;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участие в  совместной образовательной деятельности, игровых программах;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выставки рисунков и поделок;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встречи и беседы с бывшими воспитанниками детского сада;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совместные праздники и спортивные соревнования дошкольников и первоклассников;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участие в театрализованной деятельности;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посещение дошкольниками адаптационного курса занятий, организованных при школе.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631</TotalTime>
  <Words>1073</Words>
  <Application>Microsoft Office PowerPoint</Application>
  <PresentationFormat>Экран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Преемственность  детского сад и начальной школы в условиях реализации Федерального государственного образовательного стандарта дошкольного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Реорганизация воспитательно-образовательного процесса в ДОУ: </vt:lpstr>
      <vt:lpstr>Презентация PowerPoint</vt:lpstr>
      <vt:lpstr>Формы  осуществления преемственности</vt:lpstr>
      <vt:lpstr>Формы  осуществления преемственности</vt:lpstr>
      <vt:lpstr>Формы  осуществления преемственности</vt:lpstr>
      <vt:lpstr>Требования Стандарта к результатам освоения основной образовательной программы</vt:lpstr>
      <vt:lpstr>Презентация PowerPoint</vt:lpstr>
      <vt:lpstr>Целевые ориентиры Программы</vt:lpstr>
      <vt:lpstr>Презентация PowerPoint</vt:lpstr>
      <vt:lpstr>Проблема преемственности может быть успешно решена при тесном взаимодействии детского сада и школы. Выиграют от этого все, особенно дети. Ради детей можно найти время, силы и средства для решения задач преемственности.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Непрерывное развитие ребенка  в едином образовательном пространстве  «семья – детский сад – начальная школа»  в условиях реализации ФГТ дошкольного образования и ФГОС НОО</dc:title>
  <dc:creator>Paradise</dc:creator>
  <cp:lastModifiedBy>Home</cp:lastModifiedBy>
  <cp:revision>59</cp:revision>
  <dcterms:created xsi:type="dcterms:W3CDTF">2012-04-22T14:07:02Z</dcterms:created>
  <dcterms:modified xsi:type="dcterms:W3CDTF">2013-12-19T12:59:00Z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TC300085581049</vt:lpwstr>
  </property>
</Properties>
</file>