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60" y="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AEE6C-E6D4-4E8F-B77C-2BBD3C6909D6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E3C75-1999-43F9-B614-B0BCBAA4BB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AEE6C-E6D4-4E8F-B77C-2BBD3C6909D6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E3C75-1999-43F9-B614-B0BCBAA4BB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AEE6C-E6D4-4E8F-B77C-2BBD3C6909D6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E3C75-1999-43F9-B614-B0BCBAA4BB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AEE6C-E6D4-4E8F-B77C-2BBD3C6909D6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E3C75-1999-43F9-B614-B0BCBAA4BB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AEE6C-E6D4-4E8F-B77C-2BBD3C6909D6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E3C75-1999-43F9-B614-B0BCBAA4BB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AEE6C-E6D4-4E8F-B77C-2BBD3C6909D6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E3C75-1999-43F9-B614-B0BCBAA4BB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AEE6C-E6D4-4E8F-B77C-2BBD3C6909D6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E3C75-1999-43F9-B614-B0BCBAA4BB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AEE6C-E6D4-4E8F-B77C-2BBD3C6909D6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E3C75-1999-43F9-B614-B0BCBAA4BB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AEE6C-E6D4-4E8F-B77C-2BBD3C6909D6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E3C75-1999-43F9-B614-B0BCBAA4BB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AEE6C-E6D4-4E8F-B77C-2BBD3C6909D6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E3C75-1999-43F9-B614-B0BCBAA4BB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AEE6C-E6D4-4E8F-B77C-2BBD3C6909D6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E3C75-1999-43F9-B614-B0BCBAA4BB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3EAEE6C-E6D4-4E8F-B77C-2BBD3C6909D6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53E3C75-1999-43F9-B614-B0BCBAA4BB1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AppData\Local\Microsoft\Windows\Temporary Internet Files\Content.IE5\E0AE9E0A\MC90042639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28800"/>
            <a:ext cx="8118546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857826"/>
          </a:xfrm>
        </p:spPr>
        <p:txBody>
          <a:bodyPr>
            <a:no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РОССИЙСКАЯ ФЕДЕРАЦИЯ</a:t>
            </a:r>
            <a:br>
              <a:rPr lang="ru-RU" sz="1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ФЕДЕРАЛЬНЫЙ ЗАКОН</a:t>
            </a:r>
            <a:br>
              <a:rPr lang="ru-RU" sz="1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 образовании в Российской Федерации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Принят Государственной Думой</a:t>
            </a:r>
            <a:br>
              <a:rPr lang="ru-RU" sz="1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Одобрен Советом Федерации</a:t>
            </a:r>
            <a:br>
              <a:rPr lang="ru-RU" sz="1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21 декабря 2012 года</a:t>
            </a:r>
            <a:br>
              <a:rPr lang="ru-RU" sz="1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26 декабря 2012 года</a:t>
            </a:r>
            <a:endParaRPr lang="ru-RU" sz="1200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28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Педагогические работники имеют следующие 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трудовые права и  социальные 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гарантии:</a:t>
            </a:r>
            <a:br>
              <a:rPr lang="ru-RU" sz="20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115616" y="1412776"/>
            <a:ext cx="7560840" cy="3888432"/>
          </a:xfrm>
        </p:spPr>
        <p:txBody>
          <a:bodyPr>
            <a:noAutofit/>
          </a:bodyPr>
          <a:lstStyle/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право на сокращенную продолжительность рабочего времени;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право на дополнительное профессиональное образование по профилю педагогической деятельности не реже чем один раз в три года;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право на ежегодный основной удлиненный оплачиваемый отпуск,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продолжительность которого определяется Правительством Российской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Федерации;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4) право на длительный отпуск сроком до одного года не реже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чем через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каждые десять лет непрерывной педагогической работы в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порядке, установленном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федеральным органом исполнительной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власти, осуществляющим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функции по выработке государственной политики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нормативно-правовому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регулированию в сфере образования;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5) право на досрочное назначение трудовой пенсии по старости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порядке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установленном законодательством Российской Федерации;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pPr algn="ctr"/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Статья 48. </a:t>
            </a:r>
            <a: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Обязанности и ответственность</a:t>
            </a:r>
            <a:b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педагогических работников</a:t>
            </a:r>
            <a:endParaRPr lang="ru-RU" sz="18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42844" y="1142984"/>
            <a:ext cx="8821644" cy="5454368"/>
          </a:xfrm>
        </p:spPr>
        <p:txBody>
          <a:bodyPr>
            <a:noAutofit/>
          </a:bodyPr>
          <a:lstStyle/>
          <a:p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Педагогические работники </a:t>
            </a:r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обязаны:</a:t>
            </a:r>
          </a:p>
          <a:p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осуществлять свою деятельность на высоком профессиональном уровне, обеспечивать в полном объеме реализацию преподаваемых  учебных предмета, курса, дисциплины (модуля) в соответствии с утвержденной рабочей программой;</a:t>
            </a:r>
          </a:p>
          <a:p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соблюдать правовые, нравственные и этические нормы, следовать требованиям профессиональной этики;</a:t>
            </a:r>
          </a:p>
          <a:p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уважать честь и достоинство обучающихся и других участников образовательных отношений;</a:t>
            </a:r>
          </a:p>
          <a:p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4) развивать у обучающихся познавательную активность, самостоятельность, инициативу, творческие способности, формировать гражданскую позицию, способность к труду и жизни в условиях современного мира, формировать у обучающихся культуру здорового и безопасного образа жизни;</a:t>
            </a:r>
          </a:p>
          <a:p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5) применять педагогически обоснованные и обеспечивающие высокое качество образования формы, методы обучения и воспитания;</a:t>
            </a:r>
          </a:p>
          <a:p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6) учитывать особенности психофизического развития обучающихся и состояние их здоровья, соблюдать специальные условия,</a:t>
            </a:r>
          </a:p>
          <a:p>
            <a:pPr>
              <a:buNone/>
            </a:pP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необходимые для получения образования лицами с ограниченными возможностями здоровья, взаимодействовать при необходимости с медицинскими организациями;</a:t>
            </a:r>
          </a:p>
          <a:p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7) систематически повышать свой профессиональный уровень;</a:t>
            </a:r>
          </a:p>
          <a:p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8) проходить аттестацию на соответствие занимаемой должности в порядке, установленном законодательством об образовании;</a:t>
            </a:r>
          </a:p>
          <a:p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9) проходить в соответствии с трудовым законодательством предварительные при поступлении на работу и периодические</a:t>
            </a:r>
          </a:p>
          <a:p>
            <a:pPr>
              <a:buNone/>
            </a:pP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медицинские осмотры, а также внеочередные медицинские осмотры по направлению работодателя;</a:t>
            </a:r>
          </a:p>
          <a:p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О) проходить в установленном законодательством Российской Федерации порядке обучение и проверку знаний и навыков в области охраны труда;</a:t>
            </a:r>
          </a:p>
          <a:p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11) соблюдать устав образовательной организации, положение о специализированном структурном образовательном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подразделении Организации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осуществляющей обучение, правила внутреннего трудового распорядка.</a:t>
            </a:r>
          </a:p>
          <a:p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Педагогические работники несут ответственность за неисполнение или ненадлежащее исполнение возложенных на них обязанностей в порядке и в случаях, которые установлены федеральными законами. Неисполнение или ненадлежащее исполнение педагогическими работниками обязанностей, предусмотренных частью 1 настоящей статьи, учитывается при прохождении ими аттестации.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6512511" cy="864096"/>
          </a:xfrm>
        </p:spPr>
        <p:txBody>
          <a:bodyPr>
            <a:normAutofit/>
          </a:bodyPr>
          <a:lstStyle/>
          <a:p>
            <a:pPr algn="ctr"/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Глава 7.  </a:t>
            </a:r>
            <a: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Общее образование</a:t>
            </a:r>
            <a:endParaRPr lang="ru-RU" sz="18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395536" y="764704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Статья 64. 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Дошкольное образование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Дошкольное образование направлено на формирование общей культуры, развитие физических, интеллектуальных, нравственных, эстетических и личностных качеств, формирование предпосылок учебной деятельности, сохранение и укрепление здоровья детей дошкольного возраста.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Образовательные программы дошкольного образования направлены на разностороннее развитие детей дошкольного возраста с учетом их возрастных и индивидуальных особенностей, в том числе достижение детьми дошкольного возраста уровня развития, необходимого и достаточного для успешного освоения ими образовательных программ начального общего образования, на основе индивидуального подхода к детям дошкольного возраста и специфичных для детей дошкольного возраста видов деятельности. Освоение образовательных программ дошкольного образования не сопровождается проведением промежуточных аттестаций и итоговой аттестации обучающихся.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Родители (законные представители) несовершеннолетних обучающихся, обеспечивающие получение детьми дошкольного образования в форме семейного образования, имеют право на получение методической, психолого-педагогической, диагностической и консультативной помощи без взимания платы, в том числе в дошкольных образовательных организациях и общеобразовательных организациях, если в них созданы соответствующие консультационные центры.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предоставления таких видов помощи осуществляется органами государственной власти субъектов Российской Федерации.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476672"/>
            <a:ext cx="7029400" cy="3849608"/>
          </a:xfrm>
        </p:spPr>
        <p:txBody>
          <a:bodyPr>
            <a:noAutofit/>
          </a:bodyPr>
          <a:lstStyle/>
          <a:p>
            <a:pPr>
              <a:buAutoNum type="arabicPeriod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Государственная политика и правовое регулирование отношений в сфере образования основываются на следующих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принципах:</a:t>
            </a:r>
          </a:p>
          <a:p>
            <a:pPr marL="0" indent="0">
              <a:buNone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признание приоритетности образования;</a:t>
            </a:r>
          </a:p>
          <a:p>
            <a:pPr marL="0" indent="0">
              <a:buNone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обеспечение права каждого человека на образование, недопустимость дискриминации в сфере образования;</a:t>
            </a:r>
          </a:p>
          <a:p>
            <a:pPr marL="0" indent="0">
              <a:buNone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гуманистический характер образования, приоритет жизни и здоровья человека, прав и свобод личности, свободного развития  личности, воспитание взаимоуважения, трудолюбия, гражданственности, патриотизма, ответственности, правовой культуры, бережного отношения</a:t>
            </a:r>
          </a:p>
          <a:p>
            <a:pPr marL="0" indent="0"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природе и окружающей среде, рационального природопользования;</a:t>
            </a:r>
          </a:p>
          <a:p>
            <a:pPr marL="0" indent="0">
              <a:buNone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)единство образовательного пространства на территории Российской Федерации, защита и развитие этнокультурных особенностей и традиций народов Российской Федерации в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условиях многонационального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государства;</a:t>
            </a:r>
          </a:p>
          <a:p>
            <a:pPr marL="0" indent="0">
              <a:buNone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создание благоприятных условий для интеграции системы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образования Российской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Федерации с системами образования других государств на равноправной и взаимовыгодной основе;</a:t>
            </a:r>
          </a:p>
          <a:p>
            <a:pPr marL="0" indent="0">
              <a:buNone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светский характер образования в государственных, муниципальных организациях, осуществляющих образовательную деятельность;</a:t>
            </a:r>
          </a:p>
          <a:p>
            <a:pPr marL="0" indent="0">
              <a:buNone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свобода выбора получения образования согласно склонностям и потребностям человека, создание условий для самореализации каждого человека,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свободное развитие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его способностей, включая предоставление права выбора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 получения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образования, форм обучения, организации, осуществляющей образовательную деятельность, направленности образования в пределах, предоставленных системой образования, а также предоставление педагогическим работникам свободы в выборе форм обучения, методов обучения и воспитания;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98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77888" y="188640"/>
            <a:ext cx="8424936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 обеспечение права на образование в течение всей жизни в соответствии с потребностями личности, адаптивность системы образования к уровню подготовки, особенностям развития, способностям и интересам человека;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 автономия образовательных организаций, академические права и свободы педагогических работников и обучающихся, предусмотренные настоящим Федеральным законом, информационная открытость и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публичная отчетность образовательных организаций;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 демократический характер управления образованием,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обеспечение прав педагогических работников, обучающихся, родителей (законных представителей) несовершеннолетних обучающихся на участие в управлении образовательными организациями;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 Недопустимость ограничения или устранения конкуренции в сфере образования;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 сочетание государственного и договорного регулирования отношений в сфере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370138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86557" y="214290"/>
            <a:ext cx="279461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dirty="0" smtClean="0"/>
              <a:t>Глава 2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Система образования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893496" cy="47857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Статья 1О.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системы образования</a:t>
            </a:r>
          </a:p>
          <a:p>
            <a:pPr marL="514350" indent="-514350">
              <a:buAutoNum type="arabicPeriod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Система образования включает в себя: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федеральные государственные образовательные стандарты и федеральные государственные требования, образовательные стандарты,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образовательные программы различных вида, уровня и (или) направленности;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организации, осуществляющие образовательную деятельность, педагогических работников, обучающихся и родителей (законных представителей) несовершеннолетних обучающихся;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федеральные государственные органы и органы государственной власти субъектов Российской Федерации, осуществляющие государственное управление в сфере образования, и органы местного самоуправления, осуществляющие управление в сфере образования, созданные ими консультативные, совещательные и иные органы;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4) организации, осуществляющие обеспечение образовательной деятельности, оценку качества образования;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5) объединения юридических лиц, работодателей и их объединений,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общественные объединения, осуществляющие деятельность в сфере образования.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90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ru-RU" sz="1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2. Образование подразделяется на:</a:t>
            </a:r>
            <a:br>
              <a:rPr lang="ru-RU" sz="1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- общее образование,</a:t>
            </a:r>
            <a:br>
              <a:rPr lang="ru-RU" sz="1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- профессиональное образование, </a:t>
            </a:r>
            <a:br>
              <a:rPr lang="ru-RU" sz="1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- дополнительное образование </a:t>
            </a:r>
            <a:br>
              <a:rPr lang="ru-RU" sz="1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- профессиональное обучение, обеспечивающие возможность </a:t>
            </a:r>
            <a:r>
              <a:rPr lang="ru-RU" sz="1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реализации права </a:t>
            </a:r>
            <a:r>
              <a:rPr lang="ru-RU" sz="1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 образование в течение всей жизни (непрерывное образование).</a:t>
            </a:r>
            <a:endParaRPr lang="ru-RU" sz="1400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28596" y="2071678"/>
            <a:ext cx="8229600" cy="4525963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В Российской Федерации устанавливаются следующие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уровни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общего образования: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дошкольное образование;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начальное общее образование;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основное общее образование;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4) среднее общее образование.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6512511" cy="1143000"/>
          </a:xfrm>
        </p:spPr>
        <p:txBody>
          <a:bodyPr>
            <a:normAutofit/>
          </a:bodyPr>
          <a:lstStyle/>
          <a:p>
            <a:pPr algn="ctr"/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Статья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23. </a:t>
            </a:r>
            <a: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Типы образовательных организаций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043608" y="1340768"/>
            <a:ext cx="6400800" cy="3474720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Образовательные организации подразделяются на типы в соответствии с образовательными программами, реализация которых является основной целью их деятельности.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В Российской Федерации устанавливаются следующие типы образовательных организаций, реализующих основные образовательные программы:</a:t>
            </a:r>
          </a:p>
          <a:p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дошкольная образовательная организация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0"/>
            <a:ext cx="6512511" cy="1143000"/>
          </a:xfrm>
        </p:spPr>
        <p:txBody>
          <a:bodyPr>
            <a:normAutofit/>
          </a:bodyPr>
          <a:lstStyle/>
          <a:p>
            <a:pPr algn="ctr"/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Статья 26. </a:t>
            </a:r>
            <a: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Управление образовательной организацией</a:t>
            </a:r>
            <a:endParaRPr lang="ru-RU" sz="18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683568" y="548680"/>
            <a:ext cx="7848872" cy="3816424"/>
          </a:xfrm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Управление образовательной организацией осуществляется в соответствии с законодательством Российской Федерации с учетом особенностей, установленных настоящим Федеральным законом.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Управление образовательной организацией осуществляется на основе сочетания принципов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единоначалия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коллегиальности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Коллегиальные органы управления, к которым относятся: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общее собрание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(конференция)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педагогический совет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также могут формироваться попечительский совет, управляющий совет,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наблюдательный совет и другие коллегиальные органы управления,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предусмотренные уставом соответствующей образовательной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организации.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6512511" cy="1143000"/>
          </a:xfrm>
        </p:spPr>
        <p:txBody>
          <a:bodyPr>
            <a:normAutofit/>
          </a:bodyPr>
          <a:lstStyle/>
          <a:p>
            <a:pPr algn="ctr"/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Статья 27. </a:t>
            </a:r>
            <a: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Структура образовательной организации</a:t>
            </a:r>
            <a:endParaRPr lang="ru-RU" sz="18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115616" y="1340768"/>
            <a:ext cx="7344816" cy="4032448"/>
          </a:xfrm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Образовательные организации самостоятельны в формировании своей структуры, если иное не установлено федеральными законами.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Образовательная организация может иметь в своей структуре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различные структурные подразделения, обеспечивающие осуществление образовательной деятельности с учетом уровня, вида и направленности реализуемых образовательных программ, формы обучения и режима пребывания обучающихся (филиалы, представительства, отделения, факультеты, институты, центры, кафедры, подготовительные отделения и курсы, научно-исследовательские, методические и учебно-методические подразделения, лаборатории, конструкторские бюро, учебные и учебно-производственные мастерские, клиники, учебно-опытные хозяйства, психологические и социально-педагогические службы, обеспечивающие социальную адаптацию и реабилитацию нуждающихся в ней обучающихся, и иные предусмотренные локальными нормативными актами образовательной организации структурные подразделения).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6953"/>
            <a:ext cx="6984776" cy="1313815"/>
          </a:xfrm>
        </p:spPr>
        <p:txBody>
          <a:bodyPr>
            <a:noAutofit/>
          </a:bodyPr>
          <a:lstStyle/>
          <a:p>
            <a:pPr algn="ctr"/>
            <a:r>
              <a:rPr lang="ru-RU" sz="1800" b="0" dirty="0">
                <a:solidFill>
                  <a:schemeClr val="tx1"/>
                </a:solidFill>
                <a:effectLst/>
              </a:rPr>
              <a:t>Глава 5. </a:t>
            </a:r>
            <a:r>
              <a:rPr lang="ru-RU" sz="1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Педагогические, руководящие и иные </a:t>
            </a: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работники организаций</a:t>
            </a:r>
            <a:r>
              <a:rPr lang="ru-RU" sz="1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осуществляющих образовательную</a:t>
            </a:r>
            <a:br>
              <a:rPr lang="ru-RU" sz="1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деятельность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3"/>
          </p:nvPr>
        </p:nvSpPr>
        <p:spPr>
          <a:xfrm>
            <a:off x="467544" y="1412776"/>
            <a:ext cx="8676456" cy="518457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Статья 46.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Право на занятие педагогической деятельностью</a:t>
            </a:r>
          </a:p>
          <a:p>
            <a:pPr>
              <a:buNone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Статья 47.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Правовой статус педагогических работников. Права и свободы педагогических работников, гарантии их реализации</a:t>
            </a:r>
          </a:p>
          <a:p>
            <a:r>
              <a:rPr lang="ru-RU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Педагогические работники пользуются следующими академическими правами и свободами:</a:t>
            </a:r>
          </a:p>
          <a:p>
            <a:r>
              <a:rPr lang="ru-RU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свобода преподавания, свободное выражение своего мнения, свобода от вмешательства в профессиональную деятельность;</a:t>
            </a:r>
          </a:p>
          <a:p>
            <a:r>
              <a:rPr lang="ru-RU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свобода выбора и использования педагогически обоснованных форм, средств, методов обучения и воспитания;</a:t>
            </a:r>
          </a:p>
          <a:p>
            <a:r>
              <a:rPr lang="ru-RU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право на творческую инициативу, разработку и применение авторских программ и методов обучения и воспитания в пределах реализуемой образовательной программы, отдельного учебного предмета, курса, дисциплины (модуля);</a:t>
            </a:r>
          </a:p>
          <a:p>
            <a:r>
              <a:rPr lang="ru-RU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4) право на выбор учебников, учебных пособий, материалов и иных средств обучения и воспитания в соответствии с образовательной программой и в порядке, установленном законодательством об образовании;</a:t>
            </a:r>
          </a:p>
          <a:p>
            <a:r>
              <a:rPr lang="ru-RU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5) право на участие в разработке образовательных программ, в том числе учебных планов, календарных учебных графиков, рабочих учебных предметов, курсов, дисциплин (модулей), методических материалов и иных компонентов образовательных программ;</a:t>
            </a:r>
          </a:p>
          <a:p>
            <a:pPr marL="45720" indent="0">
              <a:buNone/>
            </a:pPr>
            <a:r>
              <a:rPr lang="ru-RU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6</a:t>
            </a:r>
            <a:r>
              <a:rPr lang="ru-RU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право на осуществление научной, научно-технической, творческой, исследовательской деятельности, участие в</a:t>
            </a:r>
          </a:p>
          <a:p>
            <a:pPr marL="45720" indent="0">
              <a:buNone/>
            </a:pPr>
            <a:r>
              <a:rPr lang="ru-RU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экспериментальной и международной деятельности, разработках и во внедрении инноваций;</a:t>
            </a:r>
          </a:p>
          <a:p>
            <a:r>
              <a:rPr lang="ru-RU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7) право на бесплатное пользование библиотеками и информационными ресурсами, а также доступ в порядке, </a:t>
            </a:r>
            <a:r>
              <a:rPr lang="ru-RU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установленном локальными </a:t>
            </a:r>
            <a:r>
              <a:rPr lang="ru-RU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нормативными актами образовательную деятельность, организации, к осуществляющей информационно телекоммуникационным сетям и базам данных, учебным и методическим материалам, музейным фондам, материально-техническим средствам обеспечения образовательной деятельности, необходимым для качественного осуществления педагогической, научной или исследовательской деятельности в организациях, осуществляющих образовательную деятельность;</a:t>
            </a:r>
          </a:p>
          <a:p>
            <a:r>
              <a:rPr lang="ru-RU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8) право на бесплатное пользование образовательными, методическими и научными услугами организации, осуществляющей образовательную деятельность, в порядке, установленном законодательством Российской Федерации или локальными нормативными актами;</a:t>
            </a:r>
          </a:p>
          <a:p>
            <a:r>
              <a:rPr lang="ru-RU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9) право на участие в управлении образовательной организацией, в том числе в коллегиальных органах управления, в порядке, установленном уставом этой организации;</a:t>
            </a:r>
          </a:p>
          <a:p>
            <a:r>
              <a:rPr lang="ru-RU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10) право на участие в обсуждении вопросов, относящихся к деятельности образовательной организации, в том числе через органы управления и общественные организации;</a:t>
            </a:r>
          </a:p>
          <a:p>
            <a:r>
              <a:rPr lang="ru-RU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11) право на объединение в общественные профессиональные организации в формах и в порядке, которые установлены законодательством Российской Федерации;</a:t>
            </a:r>
          </a:p>
          <a:p>
            <a:r>
              <a:rPr lang="ru-RU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12) право на обращение в комиссию по урегулированию споров между участниками образовательных отношений;</a:t>
            </a:r>
          </a:p>
          <a:p>
            <a:r>
              <a:rPr lang="ru-RU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13) право на защиту профессиональной чести и достоинства, на справедливое и объективное расследование нарушения норм профессиональной этики педагогических работников.</a:t>
            </a:r>
            <a:endParaRPr lang="ru-RU" sz="9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154</TotalTime>
  <Words>1780</Words>
  <Application>Microsoft Office PowerPoint</Application>
  <PresentationFormat>Экран (4:3)</PresentationFormat>
  <Paragraphs>99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 РОССИЙСКАЯ ФЕДЕРАЦИЯ ФЕДЕРАЛЬНЫЙ ЗАКОН  Об образовании в Российской Федерации Принят Государственной Думой Одобрен Советом Федерации 21 декабря 2012 года 26 декабря 2012 года</vt:lpstr>
      <vt:lpstr>Презентация PowerPoint</vt:lpstr>
      <vt:lpstr>Презентация PowerPoint</vt:lpstr>
      <vt:lpstr>Презентация PowerPoint</vt:lpstr>
      <vt:lpstr>2. Образование подразделяется на:   - общее образование,  - профессиональное образование,   - дополнительное образование   - профессиональное обучение, обеспечивающие возможность реализации права на образование в течение всей жизни (непрерывное образование).</vt:lpstr>
      <vt:lpstr>Статья 23. Типы образовательных организаций</vt:lpstr>
      <vt:lpstr>Статья 26. Управление образовательной организацией</vt:lpstr>
      <vt:lpstr>Статья 27. Структура образовательной организации</vt:lpstr>
      <vt:lpstr>Глава 5. Педагогические, руководящие и иные работники организаций, осуществляющих образовательную деятельность      </vt:lpstr>
      <vt:lpstr>5. Педагогические работники имеют следующие трудовые права и  социальные гарантии:   </vt:lpstr>
      <vt:lpstr>Статья 48. Обязанности и ответственность педагогических работников</vt:lpstr>
      <vt:lpstr>Глава 7.  Общее образование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РОССИЙСКАЯ ФЕДЕРАЦИЯ ФЕДЕРАЛЬНЫЙ ЗАКОН Об образовании в Российской Федерации   Принят Государственной Думой Одобрен Советом Федерации Глава 1. Общие положения 21 декабря 2012 года 26 декабря 2012 года</dc:title>
  <dc:creator>User</dc:creator>
  <cp:lastModifiedBy>User</cp:lastModifiedBy>
  <cp:revision>24</cp:revision>
  <dcterms:created xsi:type="dcterms:W3CDTF">2013-10-09T02:59:50Z</dcterms:created>
  <dcterms:modified xsi:type="dcterms:W3CDTF">2013-10-09T06:08:39Z</dcterms:modified>
</cp:coreProperties>
</file>