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5EED5C-A9E9-48F5-8675-B857F0582374}" type="datetimeFigureOut">
              <a:rPr lang="ru-RU"/>
              <a:pPr>
                <a:defRPr/>
              </a:pPr>
              <a:t>24.03.2013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4D60D73-80CF-4AE9-9CDE-188C260E1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A3EE4-5B17-4290-B078-A574DFE2FD64}" type="datetime1">
              <a:rPr lang="ru-RU"/>
              <a:pPr>
                <a:defRPr/>
              </a:pPr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6582-C107-4618-9F37-C292102BF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AEFF3-16B4-4F85-A1F0-8F1078C31E7E}" type="datetime1">
              <a:rPr lang="ru-RU"/>
              <a:pPr>
                <a:defRPr/>
              </a:pPr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5FDD0-3B93-469C-821C-DF0C08A4F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973F-42EC-4FBC-99C0-52A9C11BE51E}" type="datetime1">
              <a:rPr lang="ru-RU"/>
              <a:pPr>
                <a:defRPr/>
              </a:pPr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BF37-D3A2-44DD-887B-4E3B12F18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085A5-D034-472B-B2A1-A825FF4B7EC3}" type="datetime1">
              <a:rPr lang="ru-RU"/>
              <a:pPr>
                <a:defRPr/>
              </a:pPr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93912-87ED-4066-8E4A-3A7D419FF4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BC58F-B700-408C-A539-964CC450C3FE}" type="datetime1">
              <a:rPr lang="ru-RU"/>
              <a:pPr>
                <a:defRPr/>
              </a:pPr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B4F48-53BA-4783-84D9-BAB4F6055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20B40-22EB-43DD-98A0-C78CFB7E4A73}" type="datetime1">
              <a:rPr lang="ru-RU"/>
              <a:pPr>
                <a:defRPr/>
              </a:pPr>
              <a:t>24.03.2013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E66FC-4D05-4717-9D67-6504E6514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3049D-47B9-4FAE-A6DF-A56398A817DA}" type="datetime1">
              <a:rPr lang="ru-RU"/>
              <a:pPr>
                <a:defRPr/>
              </a:pPr>
              <a:t>24.03.2013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85ADC-7A1A-48EF-A9DD-02F565F70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08B2B-636F-4A12-96BF-EF37AF17F5F3}" type="datetime1">
              <a:rPr lang="ru-RU"/>
              <a:pPr>
                <a:defRPr/>
              </a:pPr>
              <a:t>24.03.2013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8FC39-AFB4-468A-AA34-A04532BCF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B4FBC-2F43-4E1E-A18C-7AF620F1FA13}" type="datetime1">
              <a:rPr lang="ru-RU"/>
              <a:pPr>
                <a:defRPr/>
              </a:pPr>
              <a:t>24.03.2013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0271D-BD1D-4269-9AD3-A46121ACFA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636E1-62F4-445C-B51B-A587C3336BAE}" type="datetime1">
              <a:rPr lang="ru-RU"/>
              <a:pPr>
                <a:defRPr/>
              </a:pPr>
              <a:t>24.03.2013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A31FA-D463-4623-BAF1-E926338EC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BF1AD-A9B4-4BD7-9327-186E5CDC16CE}" type="datetime1">
              <a:rPr lang="ru-RU"/>
              <a:pPr>
                <a:defRPr/>
              </a:pPr>
              <a:t>24.03.2013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4B5A-61BE-46EE-B386-0D6F89819D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3B738C-D918-4D8F-A3B8-6EA3360678F5}" type="datetime1">
              <a:rPr lang="ru-RU"/>
              <a:pPr>
                <a:defRPr/>
              </a:pPr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9A5A85-7AA8-4510-951B-300FEBD50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Шесть воспитательных позиций и одна самая эффективная</a:t>
            </a:r>
            <a:endParaRPr lang="ru-RU" sz="5400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pic>
        <p:nvPicPr>
          <p:cNvPr id="4" name="Picture 2" descr="H:\Documents and Settings\Aida\Рабочий стол\текстуры и фоны, клипарты\chouk77_a_story_partie1\chouk77_a_story_element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989353">
            <a:off x="2385451" y="5520161"/>
            <a:ext cx="11684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:\Documents and Settings\Aida\Рабочий стол\текстуры и фоны, клипарты\chouk77_a_story_partie1\chouk77_a_story_element2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428625"/>
            <a:ext cx="10033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H:\Documents and Settings\Aida\Рабочий стол\текстуры и фоны, клипарты\chouk77_a_story_partie1\chouk77_a_story_element2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32450">
            <a:off x="2182178" y="4610543"/>
            <a:ext cx="763587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H:\Documents and Settings\Aida\Рабочий стол\текстуры и фоны, клипарты\chouk77_a_story_partie1\chouk77_a_story_element2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232450">
            <a:off x="1744241" y="4244222"/>
            <a:ext cx="582613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H:\Documents and Settings\Aida\Рабочий стол\текстуры и фоны, клипарты\chouk77_a_story_partie1\chouk77_a_story_element2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232450">
            <a:off x="655937" y="4727019"/>
            <a:ext cx="1655763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A2FB-D6D6-433E-96FE-604681A07E6F}" type="datetime1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E12D-5073-49F6-AA2B-74B4BF68CE0F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428728" y="714356"/>
            <a:ext cx="6400800" cy="1752600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Существует несколько воспитательских позиций, каждая из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которых может проявляться в чистом виде, но могут быть и комбинации из разных позиций. Полноценное развитие способностей детей возможно тогда, когда воспитателю удается занять позицию, способствующую этому развитию.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868" y="2428868"/>
            <a:ext cx="50720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Ниже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описаны 7 воспитательских позиций. Шесть из них не обеспечивают полноценного развития способностей, седьмая, адекватная, воспитательская позиция приводит к раскрытию творческого и личностного потенциала каждого ребенка. Все позиции представлены через образы, что позволит читателю лучше понять каждую из них, а также способы, которыми осуществляются воздействия на ребенка.</a:t>
            </a:r>
          </a:p>
        </p:txBody>
      </p:sp>
      <p:pic>
        <p:nvPicPr>
          <p:cNvPr id="20" name="Рисунок 19" descr="KB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642918"/>
            <a:ext cx="1214446" cy="13573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Рисунок 20" descr="2530_1109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8148" y="214290"/>
            <a:ext cx="1285852" cy="15954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Рисунок 21" descr="70814412_fe56365e6b36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928802"/>
            <a:ext cx="1833566" cy="20954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Рисунок 23" descr="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00166" y="2357430"/>
            <a:ext cx="1976435" cy="20907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Рисунок 24" descr="kuritsa-nasedka-s-tsyplyatami-0000342770-preview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857628"/>
            <a:ext cx="1928826" cy="17960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Рисунок 25" descr="image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96150" y="5357826"/>
            <a:ext cx="1847850" cy="15001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" name="Рисунок 27" descr="krasnay-shapochka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500166" y="4500546"/>
            <a:ext cx="2009771" cy="23574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BB4FBC-2F43-4E1E-A18C-7AF620F1FA13}" type="datetime1">
              <a:rPr lang="ru-RU" smtClean="0"/>
              <a:pPr>
                <a:defRPr/>
              </a:pPr>
              <a:t>24.03.2013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0271D-BD1D-4269-9AD3-A46121ACFA8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3786182" y="714356"/>
            <a:ext cx="4572032" cy="5429288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/>
          <a:p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Comic Sans MS" pitchFamily="66" charset="0"/>
              </a:rPr>
              <a:t>Карабас-Барабас</a:t>
            </a:r>
            <a:r>
              <a:rPr lang="ru-RU" sz="2000" b="1" dirty="0">
                <a:solidFill>
                  <a:srgbClr val="FF0000"/>
                </a:solidFill>
                <a:latin typeface="Comic Sans MS" pitchFamily="66" charset="0"/>
              </a:rPr>
              <a:t>. </a:t>
            </a:r>
            <a:endParaRPr lang="ru-RU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/>
            <a:r>
              <a:rPr lang="ru-RU" sz="2000" dirty="0" smtClean="0"/>
              <a:t>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Карабасу-Барабасу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нужны послушные и умелые исполнители его спектаклей. Для достижения своих целей он использует следующие способы воздействия: плетку, окрик, диктат, наказание, наставление. Карабас не обучает, а дрессирует, добиваясь определенного успеха: куклы овладевают тем набором знаний, умений и навыков, которые нужны для спектаклей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Барабаса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Куклы боятся дрессировщика, немногие убегают от него, большинство 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смеют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убежать. Но и те, и другие в его присутствии не выказывают своих истинных чувств, парализованные страхом перед ним.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Позиция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воспитателя 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Карабаса-Барабаса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приводит, во-первых, к тому, что у детей блокируется развитие способностей. Вместо этого дети овладевают набором задаваемых воспитателем заданий, умений, навыков. Во-вторых, у детей возникает двойственность (это я сделаю, скажу Марии Ивановне, а на самом деле я поступлю, подумаю иначе), которая в конечном итоге приводит к двойной морали.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3" name="Рисунок 12" descr="KB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071546"/>
            <a:ext cx="3214710" cy="47149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0271D-BD1D-4269-9AD3-A46121ACFA8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786182" y="428604"/>
            <a:ext cx="5072098" cy="6072230"/>
          </a:xfrm>
          <a:prstGeom prst="rect">
            <a:avLst/>
          </a:prstGeom>
        </p:spPr>
        <p:txBody>
          <a:bodyPr rtlCol="0">
            <a:normAutofit fontScale="32500" lnSpcReduction="20000"/>
          </a:bodyPr>
          <a:lstStyle/>
          <a:p>
            <a:pPr algn="ctr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</a:t>
            </a:r>
            <a:r>
              <a:rPr lang="ru-RU" sz="6200" b="1" dirty="0" err="1">
                <a:solidFill>
                  <a:srgbClr val="FF0000"/>
                </a:solidFill>
                <a:latin typeface="Comic Sans MS" pitchFamily="66" charset="0"/>
              </a:rPr>
              <a:t>Мальвина </a:t>
            </a:r>
          </a:p>
          <a:p>
            <a:pPr algn="just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Благовоспитанная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девочка. Она точно знает, что следует мыть руки перед едой, чистить зубы, читать книжки и т .д. Она искренне считает, что все должны следовать этим правилам. Когда же поведение Буратино не укладывается в те нормы, которые она считает единственно правильными,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Мальвина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сажает непослушного мальчика в чулан. Действия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Мальвины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мотивированы теми нормами, которые она считает истинными, но у нее отсутствует гибкость, она не допускает иных способов поведения, решения задач, разрешения конфликтов. </a:t>
            </a: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             Поэтому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в непривычной, экстремальной ситуации побега от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Карабаса-Барабаса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Мальвина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оказывается беспомощной, не способной проявить инициативу, предложить нестандартный выход из положения. </a:t>
            </a: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              Позиция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воспитателя —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Мальвины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приводит детей к ограниченной психической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активности, воспроизведению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стереотипных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способов поведения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и решения задач. </a:t>
            </a: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              Это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происходит потому, что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Мальвина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предлагает себя детям в качестве единственного образца для подражания, что не способствует формированию у них собственных побудительных мотивов. Немотивированная деятельность отбивает интерес к познавательным задачам, гасит детскую любознательность, тем самым ограничивая развитие способностей.</a:t>
            </a:r>
          </a:p>
          <a:p>
            <a:endParaRPr kumimoji="0" lang="ru-RU" sz="49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" name="Рисунок 4" descr="70814412_fe56365e6b36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714356"/>
            <a:ext cx="3095628" cy="50006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0271D-BD1D-4269-9AD3-A46121ACFA8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707904" y="404664"/>
            <a:ext cx="5184576" cy="6120680"/>
          </a:xfrm>
          <a:prstGeom prst="rect">
            <a:avLst/>
          </a:prstGeom>
        </p:spPr>
        <p:txBody>
          <a:bodyPr rtlCol="0">
            <a:normAutofit fontScale="32500" lnSpcReduction="20000"/>
          </a:bodyPr>
          <a:lstStyle/>
          <a:p>
            <a:pPr algn="ctr"/>
            <a:r>
              <a:rPr lang="ru-RU" sz="5000" b="1" dirty="0" err="1">
                <a:solidFill>
                  <a:srgbClr val="FF0000"/>
                </a:solidFill>
                <a:latin typeface="Comic Sans MS" pitchFamily="66" charset="0"/>
              </a:rPr>
              <a:t>Красная Шапочка </a:t>
            </a:r>
          </a:p>
          <a:p>
            <a:pPr algn="just"/>
            <a:r>
              <a:rPr lang="ru-RU" sz="1600" dirty="0" smtClean="0"/>
              <a:t>   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Ведет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себя так, как это свойственно ребенку-дошкольнику. Она беспечна, эмоциональна, весела и непослушна. Красная Шапочка не предвидит результатов своих действий. Мама велела ей отнести гостинцы больной бабушке, идти по лесу не разговаривая с волком. Красная Шапочка пошла, но при этом и цветочки собирала и с волком поговорила и бабушкин адрес дала. Красная Шапочка беспечна, надеется на то, что все как-нибудь обойдется.</a:t>
            </a:r>
          </a:p>
          <a:p>
            <a:pPr algn="just"/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Способ воздействия воспитателя, занявшего позицию Красной Шапочки — предъявление своего натурально-ситуативного «я», которое может быть весьма привлекательным для детей. Привлекательность основывается на их схожести. Это опасно для детей, потому что воспитатель — Красная Шапочка в качестве образца задает непродуктивный с точки зрения психического развития вариант. Вместо реальных предлагаются чудесные решения, а для них не нужен прогноз, предвосхищение, планирование действия. Позиция воспитателя — Красной Шапочки приводит детей к трудностям планирования и прогнозирования собственных действий, что проявляется в неорганизованности поведения и неэффективных способах решения познавательных задач. У детей, присвоивших в качестве образца способ поведения Красной Шапочки, нарушается регуляция собственных действий, не формируются усилия по преодолению сиюминутных желаний, нарушается волевая регуляция поведения.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krasnay-shapoch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928670"/>
            <a:ext cx="3286148" cy="507209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0271D-BD1D-4269-9AD3-A46121ACFA8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857620" y="642918"/>
            <a:ext cx="4929222" cy="578647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Comic Sans MS" pitchFamily="66" charset="0"/>
              </a:rPr>
              <a:t>Спящая красавица спит</a:t>
            </a:r>
            <a:r>
              <a:rPr lang="ru-RU" sz="800" dirty="0"/>
              <a:t>. </a:t>
            </a:r>
            <a:endParaRPr lang="ru-RU" sz="800" dirty="0" smtClean="0"/>
          </a:p>
          <a:p>
            <a:endParaRPr lang="ru-RU" sz="800" dirty="0" smtClean="0"/>
          </a:p>
          <a:p>
            <a:pPr algn="just">
              <a:lnSpc>
                <a:spcPct val="80000"/>
              </a:lnSpc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Окружающая действительность для нее не существует: она к ней либо безразлична, либо воспринимает как помеху своим снам (грезам наяву). Воспитатель, занимающий позицию Спящей красавицы, фактически находится вне ситуации взаимодействия с детьми. Он предоставляет их самим себе. Для нормального развития детям нужно сравнивать свои действия, способы решения задач с тем, как это делают другие дети и взрослые. Предоставленные самим себе, они «варятся в собственном соку», т.е. перенимают друг у друга как «компетентность», так и «некомпетентность»; как социальные, так и асоциальные формы поведения. Проводя ежедневно по 8 — 9 часов с безразличным воспитателем, дети становятся неорганизованными, разболтанными: занялся одним, не закончил, начал делать другое, схватился за третье. Такое поведение свидетельствует об отсутствии целенаправленной деятельности, являющейся основным показателем психического развития. Воспитатель — Спящая красавица приводит детей к деструктивному поведению, которое, в свою очередь, тормозит психическое развитие.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071546"/>
            <a:ext cx="3143272" cy="50006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0271D-BD1D-4269-9AD3-A46121ACFA8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857620" y="642918"/>
            <a:ext cx="4929222" cy="5786478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Наседка</a:t>
            </a:r>
            <a:r>
              <a:rPr lang="ru-RU" sz="1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Любит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своих детей-цыплят. Сначала она долго высиживает их. Потом бдительно за ними присматривает, неустанно ухаживает, показывая, где и как следует добывать червячков и зернышки. Она постоянно тревожится о своем потомстве, кудахчет, скликая цыплят под свое крыло, под свой неусыпный контроль.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Воспитатель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занявший позицию наседки, наносит ущерб психическому развитию детей, постоянно опекая их, делая многое за них. У детей пропадает желание узнавать, они не хотят учиться самостоятельно, преодолевать трудности. Знаменитый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фонвизинский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недоросль, воспитанный мамашей-наседкой, заявлял: «Зачем мне география, когда есть извозчики».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7" name="Рисунок 6" descr="kuritsa-nasedka-s-tsyplyatami-0000342770-previ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714356"/>
            <a:ext cx="3214710" cy="5000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0271D-BD1D-4269-9AD3-A46121ACFA8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857620" y="714356"/>
            <a:ext cx="4929222" cy="5786478"/>
          </a:xfrm>
          <a:prstGeom prst="rect">
            <a:avLst/>
          </a:prstGeom>
        </p:spPr>
        <p:txBody>
          <a:bodyPr rtlCol="0">
            <a:normAutofit fontScale="62500" lnSpcReduction="2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Comic Sans MS" pitchFamily="66" charset="0"/>
              </a:rPr>
              <a:t>Снежная королева </a:t>
            </a:r>
          </a:p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бучает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как складывать из кусочков льда разные затейливые фигуры («ледяные головоломки»). Для Кая «...эти фигуры были чудом искусства, а складывание их — занятием первостепенной важности. Так ему казалось потому, что в глазу у него сидел осколок волшебного зеркала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»..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«Ледяное сердце» Кая — символ запрета на осмысленную жизнь, любовь, созидательную деятельность. Цель Снежной королевы — власть над миром, и в частности над Каем. Достичь власти Снежная королева может только одним способом: подменить осмысленную человеческую деятельность формальной системой операций. Она обучает двигаться в формальном пространстве подобно тому, как движутся одинаковые и правильные куски льда любимого Снежной королевой ледяного озера, которое она называет «зеркалом разума — самым совершенным зеркалом в мире».</a:t>
            </a:r>
          </a:p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Воспитатель, занимающий позицию Снежной Королевы, обучает такому же движению, т.е. процессу ради процесса, лишенному смысла. Это приводит к тому, что дети (а потом взрослые) становятся покорными исполнителями чужой воли, у них нет стремления сделать что-либо по собственному намерению. «Снежная королева» искусно воспитывает рабов и функционеров.</a:t>
            </a:r>
          </a:p>
        </p:txBody>
      </p:sp>
      <p:pic>
        <p:nvPicPr>
          <p:cNvPr id="5" name="Рисунок 4" descr="2530_1109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857232"/>
            <a:ext cx="3357586" cy="521497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BB4FBC-2F43-4E1E-A18C-7AF620F1FA13}" type="datetime1">
              <a:rPr lang="ru-RU" smtClean="0"/>
              <a:pPr>
                <a:defRPr/>
              </a:pPr>
              <a:t>24.03.2013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0271D-BD1D-4269-9AD3-A46121ACFA8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357686" y="714356"/>
            <a:ext cx="4429156" cy="5857916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>
                <a:solidFill>
                  <a:srgbClr val="FF0000"/>
                </a:solidFill>
                <a:latin typeface="Comic Sans MS" pitchFamily="66" charset="0"/>
              </a:rPr>
              <a:t>Мери </a:t>
            </a:r>
            <a:r>
              <a:rPr lang="ru-RU" sz="2000" b="1" dirty="0" err="1">
                <a:solidFill>
                  <a:srgbClr val="FF0000"/>
                </a:solidFill>
                <a:latin typeface="Comic Sans MS" pitchFamily="66" charset="0"/>
              </a:rPr>
              <a:t>Поппинс</a:t>
            </a:r>
            <a:r>
              <a:rPr lang="ru-RU" sz="20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Весьма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образованная особа, замечательно рассказывающая разные истории, хорошо воспитанная и точно представляющая, как следует себя вести в разных ситуациях (как в сказочных, так и в реальных).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стороны, Мери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Поппинс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прекрасно разбирается в детях: понимает, что они чувствуют, думают, хотят или не хотят, т е. она знает детей как бы «изнутри». Воспитатель — Мери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Поппинс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совмещает в себе обе эти стороны, преследуя одну-единственную цель — развитие ребенка. Она является посредником между миром культуры и миром детей. Мери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Поппинс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обучает детей так, что они этого не замечают. Она постоянно ставит перед ними новые задачи, создает условия для развития воображения, учит нормам поведения, оптимальным способам разрешения конфликтов. Мери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Поппинс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обучает по своей программе, превращая ее при этом в программу ребенка.</a:t>
            </a:r>
          </a:p>
        </p:txBody>
      </p:sp>
      <p:pic>
        <p:nvPicPr>
          <p:cNvPr id="7" name="Рисунок 6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844824"/>
            <a:ext cx="3857652" cy="38701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4-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4-4</Template>
  <TotalTime>69</TotalTime>
  <Words>1277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4-4</vt:lpstr>
      <vt:lpstr>Шесть воспитательных позиций и одна самая эффективная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 воспитательных позиций</dc:title>
  <dc:creator>Admin</dc:creator>
  <dc:description>http://aida.ucoz.ru</dc:description>
  <cp:lastModifiedBy>1</cp:lastModifiedBy>
  <cp:revision>9</cp:revision>
  <dcterms:created xsi:type="dcterms:W3CDTF">2013-03-20T12:11:47Z</dcterms:created>
  <dcterms:modified xsi:type="dcterms:W3CDTF">2013-03-24T14:10:46Z</dcterms:modified>
</cp:coreProperties>
</file>