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7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CC"/>
    <a:srgbClr val="5D114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F7C8D-2CA0-4641-8290-CF50E1DCCB27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F1698-7E19-4EED-8BCB-2A3F793E1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BDFE13-7FE6-40E5-B6E2-A414D87AD3E9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hemeOverride" Target="../theme/themeOverr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3.gif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wmf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28601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МАОУ «Средняя общеобразовательная школа № 18»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429132"/>
            <a:ext cx="8715436" cy="1928826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2 «А» класс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Учитель: Киселёва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Елена Владимировна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9" y="1500174"/>
            <a:ext cx="757242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Полезные </a:t>
            </a:r>
          </a:p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привычки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ED26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429132"/>
            <a:ext cx="3000396" cy="21431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458200" cy="1857388"/>
          </a:xfrm>
        </p:spPr>
        <p:txBody>
          <a:bodyPr>
            <a:normAutofit fontScale="90000"/>
          </a:bodyPr>
          <a:lstStyle/>
          <a:p>
            <a:r>
              <a:rPr lang="ru-RU" sz="5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</a:t>
            </a:r>
            <a:r>
              <a:rPr lang="ru-RU" sz="73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9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Тест «Опасные и </a:t>
            </a:r>
            <a:br>
              <a:rPr lang="ru-RU" sz="49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49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безопасные ситуации».</a:t>
            </a:r>
            <a:r>
              <a:rPr lang="ru-RU" sz="5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5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sz="6600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14282" y="1571612"/>
            <a:ext cx="8458200" cy="5000660"/>
          </a:xfrm>
        </p:spPr>
        <p:txBody>
          <a:bodyPr>
            <a:noAutofit/>
          </a:bodyPr>
          <a:lstStyle/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r>
              <a:rPr lang="ru-RU" sz="3600" dirty="0" smtClean="0"/>
              <a:t>1 вопрос. К вам в дверь </a:t>
            </a:r>
          </a:p>
          <a:p>
            <a:r>
              <a:rPr lang="ru-RU" sz="3600" dirty="0" smtClean="0"/>
              <a:t>позвонил незнакомый человек.  </a:t>
            </a:r>
          </a:p>
          <a:p>
            <a:r>
              <a:rPr lang="ru-RU" sz="3600" dirty="0" smtClean="0"/>
              <a:t>                  Что вы сделаете?</a:t>
            </a:r>
          </a:p>
          <a:p>
            <a:r>
              <a:rPr lang="ru-RU" sz="3600" dirty="0" smtClean="0"/>
              <a:t>   </a:t>
            </a:r>
            <a:r>
              <a:rPr lang="ru-RU" sz="3600" dirty="0" smtClean="0">
                <a:solidFill>
                  <a:srgbClr val="0070C0"/>
                </a:solidFill>
              </a:rPr>
              <a:t>А) Открою дверь.</a:t>
            </a:r>
          </a:p>
          <a:p>
            <a:r>
              <a:rPr lang="ru-RU" sz="3600" dirty="0" smtClean="0">
                <a:solidFill>
                  <a:srgbClr val="0070C0"/>
                </a:solidFill>
              </a:rPr>
              <a:t>   Б) Приглашу в дом и угощу чаем.</a:t>
            </a:r>
          </a:p>
          <a:p>
            <a:r>
              <a:rPr lang="ru-RU" sz="3600" dirty="0" smtClean="0">
                <a:solidFill>
                  <a:srgbClr val="0070C0"/>
                </a:solidFill>
              </a:rPr>
              <a:t>   В) Посмотрю в глазок, спрошу кто – там.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42852"/>
            <a:ext cx="2457448" cy="238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929330"/>
            <a:ext cx="8458200" cy="1464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85728"/>
            <a:ext cx="8458200" cy="521497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2 вопрос. На улице к вам подошёл незнакомец и предложил конфетку. Как вы поступите?</a:t>
            </a:r>
          </a:p>
          <a:p>
            <a:endParaRPr lang="ru-RU" sz="3600" dirty="0" smtClean="0"/>
          </a:p>
          <a:p>
            <a:r>
              <a:rPr lang="ru-RU" sz="3600" dirty="0" smtClean="0">
                <a:solidFill>
                  <a:srgbClr val="00B050"/>
                </a:solidFill>
              </a:rPr>
              <a:t>   А) Затею драку.</a:t>
            </a:r>
          </a:p>
          <a:p>
            <a:r>
              <a:rPr lang="ru-RU" sz="3600" dirty="0" smtClean="0">
                <a:solidFill>
                  <a:srgbClr val="00B050"/>
                </a:solidFill>
              </a:rPr>
              <a:t>   Б) Откажусь от угощения.</a:t>
            </a:r>
          </a:p>
          <a:p>
            <a:r>
              <a:rPr lang="ru-RU" sz="3600" dirty="0" smtClean="0">
                <a:solidFill>
                  <a:srgbClr val="00B050"/>
                </a:solidFill>
              </a:rPr>
              <a:t>   В) Съем, так как очень люблю сладкое.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23554" name="Picture 2" descr="C:\Users\пользователь\AppData\Local\Microsoft\Windows\Temporary Internet Files\Content.IE5\TLIC4E8S\MC90041247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643050"/>
            <a:ext cx="1863505" cy="305554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95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95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95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715016"/>
            <a:ext cx="8458200" cy="3607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14290"/>
            <a:ext cx="8458200" cy="478634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3 вопрос. Во время купания у товарища лопнул круг и он начал тонуть. Что вы будете делать?</a:t>
            </a:r>
          </a:p>
          <a:p>
            <a:endParaRPr lang="ru-RU" sz="3600" dirty="0" smtClean="0"/>
          </a:p>
          <a:p>
            <a:r>
              <a:rPr lang="ru-RU" sz="3600" dirty="0" smtClean="0"/>
              <a:t>   </a:t>
            </a:r>
            <a:r>
              <a:rPr lang="ru-RU" sz="3600" dirty="0" smtClean="0">
                <a:solidFill>
                  <a:srgbClr val="7030A0"/>
                </a:solidFill>
              </a:rPr>
              <a:t>А) Позову на помощь взрослых.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   Б) Помашу ему рукой.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   В) Быстро убегу.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24578" name="Picture 2" descr="C:\Users\пользователь\AppData\Local\Microsoft\Windows\Temporary Internet Files\Content.IE5\FZHAUVAL\MC90029035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10" y="3786190"/>
            <a:ext cx="3929090" cy="243990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5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15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15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786454"/>
            <a:ext cx="8458200" cy="2893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85728"/>
            <a:ext cx="8624918" cy="492922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4 вопрос. В доме вдруг начался пожар. Ваши действия?</a:t>
            </a:r>
          </a:p>
          <a:p>
            <a:endParaRPr lang="ru-RU" sz="3600" dirty="0" smtClean="0"/>
          </a:p>
          <a:p>
            <a:endParaRPr lang="ru-RU" sz="3600" dirty="0" smtClean="0"/>
          </a:p>
          <a:p>
            <a:r>
              <a:rPr lang="ru-RU" sz="3600" dirty="0" smtClean="0"/>
              <a:t>  </a:t>
            </a:r>
            <a:r>
              <a:rPr lang="ru-RU" sz="3600" dirty="0" smtClean="0">
                <a:solidFill>
                  <a:srgbClr val="C00000"/>
                </a:solidFill>
              </a:rPr>
              <a:t> А) Спрячусь под кровать.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   Б) Буду кричать.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   В) Вызову пожарных по телефону 01.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25602" name="Picture 2" descr="C:\Users\пользователь\AppData\Local\Microsoft\Windows\Temporary Internet Files\Content.IE5\TLIC4E8S\MC9002902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500174"/>
            <a:ext cx="2264875" cy="25440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65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65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715016"/>
            <a:ext cx="8458200" cy="3607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42852"/>
            <a:ext cx="8458200" cy="5357850"/>
          </a:xfrm>
        </p:spPr>
        <p:txBody>
          <a:bodyPr>
            <a:noAutofit/>
          </a:bodyPr>
          <a:lstStyle/>
          <a:p>
            <a:r>
              <a:rPr lang="ru-RU" sz="3600" dirty="0" smtClean="0"/>
              <a:t>5 вопрос. Вы опаздываете на занятия в школу и вам  нужно перейти дорогу. </a:t>
            </a:r>
          </a:p>
          <a:p>
            <a:endParaRPr lang="ru-RU" sz="3600" dirty="0" smtClean="0"/>
          </a:p>
          <a:p>
            <a:r>
              <a:rPr lang="ru-RU" sz="3600" dirty="0" smtClean="0">
                <a:solidFill>
                  <a:srgbClr val="FF33CC"/>
                </a:solidFill>
              </a:rPr>
              <a:t>   А</a:t>
            </a:r>
            <a:r>
              <a:rPr lang="ru-RU" sz="3600" smtClean="0">
                <a:solidFill>
                  <a:srgbClr val="FF33CC"/>
                </a:solidFill>
              </a:rPr>
              <a:t>) Перебегу </a:t>
            </a:r>
            <a:r>
              <a:rPr lang="ru-RU" sz="3600" dirty="0" smtClean="0">
                <a:solidFill>
                  <a:srgbClr val="FF33CC"/>
                </a:solidFill>
              </a:rPr>
              <a:t>дорогу </a:t>
            </a:r>
          </a:p>
          <a:p>
            <a:r>
              <a:rPr lang="ru-RU" sz="3600" dirty="0" smtClean="0">
                <a:solidFill>
                  <a:srgbClr val="FF33CC"/>
                </a:solidFill>
              </a:rPr>
              <a:t>бегом, где удобнее.</a:t>
            </a:r>
          </a:p>
          <a:p>
            <a:r>
              <a:rPr lang="ru-RU" sz="3600" dirty="0" smtClean="0">
                <a:solidFill>
                  <a:srgbClr val="FF33CC"/>
                </a:solidFill>
              </a:rPr>
              <a:t>   Б) Буду переходить дорогу только по пешеходному переходу.</a:t>
            </a:r>
          </a:p>
          <a:p>
            <a:r>
              <a:rPr lang="ru-RU" sz="3600" dirty="0" smtClean="0">
                <a:solidFill>
                  <a:srgbClr val="FF33CC"/>
                </a:solidFill>
              </a:rPr>
              <a:t>   В) Не буду переходить дорогу. </a:t>
            </a:r>
            <a:endParaRPr lang="ru-RU" sz="3600" dirty="0">
              <a:solidFill>
                <a:srgbClr val="FF33CC"/>
              </a:solidFill>
            </a:endParaRPr>
          </a:p>
        </p:txBody>
      </p:sp>
      <p:pic>
        <p:nvPicPr>
          <p:cNvPr id="26626" name="Picture 2" descr="C:\Users\пользователь\AppData\Local\Microsoft\Windows\Temporary Internet Files\Content.IE5\7TLD270F\MC90043202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714488"/>
            <a:ext cx="1827886" cy="18278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4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40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400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7161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ВзаИмопроверка</a:t>
            </a:r>
            <a:endParaRPr lang="ru-RU" sz="5400" b="1" cap="all" spc="0" dirty="0">
              <a:ln w="0">
                <a:solidFill>
                  <a:schemeClr val="bg1"/>
                </a:solidFill>
              </a:ln>
              <a:solidFill>
                <a:schemeClr val="bg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28" y="1857362"/>
          <a:ext cx="7004151" cy="4214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176"/>
                <a:gridCol w="1119195"/>
                <a:gridCol w="1119195"/>
                <a:gridCol w="1119195"/>
                <a:gridCol w="1119195"/>
                <a:gridCol w="1119195"/>
              </a:tblGrid>
              <a:tr h="105371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     вопрос</a:t>
                      </a:r>
                    </a:p>
                    <a:p>
                      <a:endParaRPr lang="ru-RU" sz="2000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ответ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endParaRPr lang="ru-RU" sz="48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endParaRPr lang="ru-RU" sz="48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3</a:t>
                      </a:r>
                      <a:endParaRPr lang="ru-RU" sz="48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  <a:endParaRPr lang="ru-RU" sz="48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5</a:t>
                      </a:r>
                      <a:endParaRPr lang="ru-RU" sz="48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053711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А</a:t>
                      </a:r>
                      <a:endParaRPr lang="ru-RU" sz="48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0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0" b="1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X</a:t>
                      </a:r>
                      <a:endParaRPr lang="ru-RU" sz="6000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0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0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053711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Б</a:t>
                      </a:r>
                      <a:endParaRPr lang="ru-RU" sz="48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0" b="1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X</a:t>
                      </a:r>
                      <a:endParaRPr lang="ru-RU" sz="6000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0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0" b="1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X</a:t>
                      </a:r>
                      <a:endParaRPr lang="ru-RU" sz="6000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053711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В</a:t>
                      </a:r>
                      <a:endParaRPr lang="ru-RU" sz="48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X</a:t>
                      </a:r>
                      <a:endParaRPr lang="ru-RU" sz="6000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0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0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X</a:t>
                      </a:r>
                      <a:endParaRPr lang="ru-RU" sz="6000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0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428728" y="1857364"/>
            <a:ext cx="1357322" cy="100013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pPr algn="l"/>
            <a:r>
              <a:rPr lang="ru-RU" sz="6000" dirty="0" smtClean="0">
                <a:solidFill>
                  <a:schemeClr val="tx2">
                    <a:lumMod val="10000"/>
                  </a:schemeClr>
                </a:solidFill>
              </a:rPr>
              <a:t>Опасение – половина спасения.</a:t>
            </a:r>
            <a:br>
              <a:rPr lang="ru-RU" sz="60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60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6000" dirty="0" smtClean="0">
                <a:solidFill>
                  <a:schemeClr val="tx2">
                    <a:lumMod val="10000"/>
                  </a:schemeClr>
                </a:solidFill>
              </a:rPr>
              <a:t>Берегись бед, пока их нет.</a:t>
            </a:r>
            <a:endParaRPr lang="ru-RU" sz="6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бизнесмены,бумажная работа,девушки,дело,деловые люди,женщины,женщины-предприниматели,люди,метафоры,мужчины,предприниматели,работа,спасательные круги,спасательные средства,суда,транспор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3929090" cy="30956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EBEFF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EBEFF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сосуль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14290"/>
            <a:ext cx="4000528" cy="307183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3" name="Рисунок 12" descr="дорог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500438"/>
            <a:ext cx="4000528" cy="314327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4" name="Рисунок 13" descr="пожар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3500438"/>
            <a:ext cx="3857652" cy="314327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38" y="857232"/>
          <a:ext cx="7715310" cy="5760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4"/>
                <a:gridCol w="514354"/>
                <a:gridCol w="514354"/>
                <a:gridCol w="514354"/>
                <a:gridCol w="514354"/>
                <a:gridCol w="514354"/>
                <a:gridCol w="514354"/>
                <a:gridCol w="514354"/>
                <a:gridCol w="514354"/>
                <a:gridCol w="514354"/>
                <a:gridCol w="514354"/>
                <a:gridCol w="514354"/>
                <a:gridCol w="514354"/>
                <a:gridCol w="514354"/>
                <a:gridCol w="514354"/>
              </a:tblGrid>
              <a:tr h="640083">
                <a:tc rowSpan="6" gridSpan="4">
                  <a:txBody>
                    <a:bodyPr/>
                    <a:lstStyle/>
                    <a:p>
                      <a:pPr algn="l"/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9129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/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9129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/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9129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/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9129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9129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/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91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9129">
                <a:tc gridSpan="9">
                  <a:txBody>
                    <a:bodyPr/>
                    <a:lstStyle/>
                    <a:p>
                      <a:pPr algn="l"/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l"/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4396">
                <a:tc gridSpan="4">
                  <a:txBody>
                    <a:bodyPr/>
                    <a:lstStyle/>
                    <a:p>
                      <a:pPr algn="l"/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4643438" y="714356"/>
            <a:ext cx="5661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15074" y="1428736"/>
            <a:ext cx="5661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14810" y="714356"/>
            <a:ext cx="4283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14942" y="2000240"/>
            <a:ext cx="4283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15074" y="3929066"/>
            <a:ext cx="4283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43570" y="714356"/>
            <a:ext cx="5661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О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43438" y="2000240"/>
            <a:ext cx="5661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43306" y="2000240"/>
            <a:ext cx="5661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215206" y="3286124"/>
            <a:ext cx="5661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643570" y="3929066"/>
            <a:ext cx="5661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О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15140" y="3929066"/>
            <a:ext cx="5661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215074" y="5214950"/>
            <a:ext cx="5661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43306" y="5857892"/>
            <a:ext cx="5661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43504" y="714356"/>
            <a:ext cx="5389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43504" y="5857892"/>
            <a:ext cx="5389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571604" y="4572008"/>
            <a:ext cx="5389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143636" y="714356"/>
            <a:ext cx="5389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786578" y="714356"/>
            <a:ext cx="4603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Ё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86644" y="714356"/>
            <a:ext cx="5645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143240" y="2000240"/>
            <a:ext cx="5645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15008" y="1428736"/>
            <a:ext cx="5405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П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715140" y="3286124"/>
            <a:ext cx="5405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215074" y="2643182"/>
            <a:ext cx="5405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643702" y="1428736"/>
            <a:ext cx="6543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Ж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215206" y="1428736"/>
            <a:ext cx="5261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786710" y="1428736"/>
            <a:ext cx="4844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143504" y="3286124"/>
            <a:ext cx="5261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715008" y="2000240"/>
            <a:ext cx="5261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А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714876" y="3286124"/>
            <a:ext cx="4844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214810" y="2000240"/>
            <a:ext cx="4844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86710" y="3286124"/>
            <a:ext cx="4844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643306" y="4572008"/>
            <a:ext cx="4844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143372" y="5857892"/>
            <a:ext cx="4828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143240" y="5857892"/>
            <a:ext cx="4828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715008" y="4643446"/>
            <a:ext cx="4828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215074" y="3286124"/>
            <a:ext cx="4828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715008" y="2643182"/>
            <a:ext cx="4828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643702" y="2643182"/>
            <a:ext cx="5517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715140" y="5857892"/>
            <a:ext cx="5517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143372" y="4572008"/>
            <a:ext cx="5517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786710" y="2643182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286644" y="2643182"/>
            <a:ext cx="5052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643570" y="3286124"/>
            <a:ext cx="5405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786710" y="3929066"/>
            <a:ext cx="4972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Ь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214810" y="3286124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071538" y="4572008"/>
            <a:ext cx="4892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143108" y="4572008"/>
            <a:ext cx="4603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8286776" y="2643182"/>
            <a:ext cx="5517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286776" y="3286124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215206" y="3929066"/>
            <a:ext cx="5405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15140" y="4572008"/>
            <a:ext cx="5004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214942" y="4572008"/>
            <a:ext cx="4603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215206" y="4572008"/>
            <a:ext cx="5661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286512" y="4572008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643174" y="4572008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143240" y="4572008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643438" y="4572008"/>
            <a:ext cx="5052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715008" y="5286388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215074" y="5857892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715008" y="5857892"/>
            <a:ext cx="4972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Ь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714876" y="5857892"/>
            <a:ext cx="4940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715140" y="5214950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5000636"/>
            <a:ext cx="1600204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88492" y="14644766"/>
            <a:ext cx="35719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857364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" name="Прямоугольник 87"/>
          <p:cNvSpPr/>
          <p:nvPr/>
        </p:nvSpPr>
        <p:spPr>
          <a:xfrm>
            <a:off x="857224" y="0"/>
            <a:ext cx="77867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Причины  опасностей</a:t>
            </a:r>
            <a:endParaRPr lang="ru-RU" sz="5400" b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8" grpId="0"/>
      <p:bldP spid="69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7" grpId="1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143932" cy="550920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u="sng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Опасность </a:t>
            </a:r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– это</a:t>
            </a:r>
          </a:p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когда человеку</a:t>
            </a:r>
          </a:p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кто – то </a:t>
            </a:r>
          </a:p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или что – то</a:t>
            </a:r>
          </a:p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грожает.    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6" name="Picture 4" descr="http://images-partners.google.com/images?q=tbn:n-KwDamC3yhYRM::http://www.cartoonclipartfree.com/Cliparts_Free/Berufe_Free/Cartoon-Clipart-Free-12.gif">
            <a:hlinkClick r:id="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8513" y="-7010400"/>
            <a:ext cx="1181100" cy="1181100"/>
          </a:xfrm>
          <a:prstGeom prst="rect">
            <a:avLst/>
          </a:prstGeom>
          <a:noFill/>
        </p:spPr>
      </p:pic>
      <p:pic>
        <p:nvPicPr>
          <p:cNvPr id="3078" name="Picture 6" descr="http://images-partners.google.com/images?q=tbn:n-KwDamC3yhYRM::http://www.cartoonclipartfree.com/Cliparts_Free/Berufe_Free/Cartoon-Clipart-Free-12.gif">
            <a:hlinkClick r:id="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8513" y="-7010400"/>
            <a:ext cx="1181100" cy="1181100"/>
          </a:xfrm>
          <a:prstGeom prst="rect">
            <a:avLst/>
          </a:prstGeom>
          <a:noFill/>
        </p:spPr>
      </p:pic>
      <p:pic>
        <p:nvPicPr>
          <p:cNvPr id="3080" name="Picture 8" descr="http://images-partners.google.com/images?q=tbn:n-KwDamC3yhYRM::http://www.cartoonclipartfree.com/Cliparts_Free/Berufe_Free/Cartoon-Clipart-Free-12.gif">
            <a:hlinkClick r:id="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8513" y="-7010400"/>
            <a:ext cx="1181100" cy="11811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Безопасные</a:t>
            </a:r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места</a:t>
            </a:r>
            <a:endParaRPr lang="ru-RU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Школа</a:t>
            </a:r>
          </a:p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Дом</a:t>
            </a:r>
          </a:p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Квартира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101" name="Picture 5" descr="C:\Users\пользователь\AppData\Local\Microsoft\Windows\Temporary Internet Files\Content.IE5\7TLD270F\MC90031133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929198"/>
            <a:ext cx="2571768" cy="1500198"/>
          </a:xfrm>
          <a:prstGeom prst="rect">
            <a:avLst/>
          </a:prstGeom>
          <a:noFill/>
        </p:spPr>
      </p:pic>
      <p:pic>
        <p:nvPicPr>
          <p:cNvPr id="4102" name="Picture 6" descr="C:\Users\пользователь\AppData\Local\Microsoft\Windows\Temporary Internet Files\Content.IE5\CS1I0D9V\MC900311332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928802"/>
            <a:ext cx="1827886" cy="1005840"/>
          </a:xfrm>
          <a:prstGeom prst="rect">
            <a:avLst/>
          </a:prstGeom>
          <a:noFill/>
        </p:spPr>
      </p:pic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4" name="Picture 8" descr="C:\Users\пользователь\AppData\Local\Microsoft\Windows\Temporary Internet Files\Content.IE5\CS1I0D9V\MC900311334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429132"/>
            <a:ext cx="2464427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Опасные места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Улица, переулок.</a:t>
            </a:r>
          </a:p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Лес</a:t>
            </a:r>
          </a:p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Дорога</a:t>
            </a:r>
          </a:p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Квартира, если ребёнок один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9459" name="Picture 3" descr="C:\Users\пользователь\AppData\Local\Microsoft\Windows\Temporary Internet Files\Content.IE5\TLIC4E8S\MC90019810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625860" y="3731934"/>
            <a:ext cx="1534562" cy="4214842"/>
          </a:xfrm>
          <a:prstGeom prst="rect">
            <a:avLst/>
          </a:prstGeom>
          <a:noFill/>
        </p:spPr>
      </p:pic>
      <p:pic>
        <p:nvPicPr>
          <p:cNvPr id="19460" name="Picture 4" descr="C:\Users\пользователь\AppData\Local\Microsoft\Windows\Temporary Internet Files\Content.IE5\FZHAUVAL\MM90025443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500174"/>
            <a:ext cx="3071834" cy="1924057"/>
          </a:xfrm>
          <a:prstGeom prst="rect">
            <a:avLst/>
          </a:prstGeom>
          <a:noFill/>
        </p:spPr>
      </p:pic>
      <p:pic>
        <p:nvPicPr>
          <p:cNvPr id="19461" name="Picture 5" descr="C:\Users\пользователь\AppData\Local\Microsoft\Windows\Temporary Internet Files\Content.IE5\TLIC4E8S\MC900303833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3857628"/>
            <a:ext cx="1799539" cy="1017157"/>
          </a:xfrm>
          <a:prstGeom prst="rect">
            <a:avLst/>
          </a:prstGeom>
          <a:noFill/>
        </p:spPr>
      </p:pic>
      <p:pic>
        <p:nvPicPr>
          <p:cNvPr id="19462" name="Picture 6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786190"/>
            <a:ext cx="1830629" cy="1149401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88583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Люди, которые могут помочь</a:t>
            </a:r>
            <a:endParaRPr lang="ru-RU" sz="4800" b="1" cap="none" spc="0" dirty="0">
              <a:ln w="18000">
                <a:solidFill>
                  <a:srgbClr val="FFFF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482" name="Picture 2" descr="C:\Users\пользователь\AppData\Local\Microsoft\Windows\Temporary Internet Files\Content.IE5\FZHAUVAL\MC90034353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643050"/>
            <a:ext cx="1578373" cy="2071702"/>
          </a:xfrm>
          <a:prstGeom prst="rect">
            <a:avLst/>
          </a:prstGeom>
          <a:noFill/>
        </p:spPr>
      </p:pic>
      <p:pic>
        <p:nvPicPr>
          <p:cNvPr id="20486" name="Picture 6" descr="C:\Users\пользователь\AppData\Local\Microsoft\Windows\Temporary Internet Files\Content.IE5\CS1I0D9V\MC900436015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1428736"/>
            <a:ext cx="1616075" cy="1882775"/>
          </a:xfrm>
          <a:prstGeom prst="rect">
            <a:avLst/>
          </a:prstGeom>
          <a:noFill/>
        </p:spPr>
      </p:pic>
      <p:pic>
        <p:nvPicPr>
          <p:cNvPr id="20487" name="Picture 7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1428736"/>
            <a:ext cx="2214578" cy="2000264"/>
          </a:xfrm>
          <a:prstGeom prst="rect">
            <a:avLst/>
          </a:prstGeom>
          <a:noFill/>
        </p:spPr>
      </p:pic>
      <p:pic>
        <p:nvPicPr>
          <p:cNvPr id="20488" name="Picture 8" descr="C:\Users\пользователь\AppData\Local\Microsoft\Windows\Temporary Internet Files\Content.IE5\TLIC4E8S\MC900279262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4143380"/>
            <a:ext cx="1857388" cy="2214578"/>
          </a:xfrm>
          <a:prstGeom prst="rect">
            <a:avLst/>
          </a:prstGeom>
          <a:noFill/>
        </p:spPr>
      </p:pic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EBEFF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пожарная машин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538" y="3929066"/>
            <a:ext cx="2357454" cy="2214578"/>
          </a:xfrm>
          <a:prstGeom prst="rect">
            <a:avLst/>
          </a:prstGeom>
        </p:spPr>
      </p:pic>
      <p:pic>
        <p:nvPicPr>
          <p:cNvPr id="13" name="Рисунок 12" descr="милиционер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0826" y="3929066"/>
            <a:ext cx="2286016" cy="214314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303847" cy="3714776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357298"/>
            <a:ext cx="4143404" cy="3695994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4357694"/>
            <a:ext cx="3567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рисунок 1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5143512"/>
            <a:ext cx="3724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рисунок 2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1429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Шаги принятия решений:</a:t>
            </a:r>
            <a:endParaRPr lang="ru-RU" sz="5400" b="1" cap="none" spc="0" dirty="0">
              <a:ln w="24500" cmpd="dbl">
                <a:solidFill>
                  <a:srgbClr val="C00000"/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1571612"/>
            <a:ext cx="550477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ru-RU" sz="5400" b="1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Остановись.</a:t>
            </a:r>
          </a:p>
          <a:p>
            <a:pPr marL="914400" indent="-914400">
              <a:buAutoNum type="arabicPeriod"/>
            </a:pPr>
            <a:r>
              <a:rPr lang="ru-RU" sz="5400" b="1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Подумай.</a:t>
            </a:r>
          </a:p>
          <a:p>
            <a:pPr marL="914400" indent="-914400">
              <a:buAutoNum type="arabicPeriod"/>
            </a:pPr>
            <a:r>
              <a:rPr lang="ru-RU" sz="5400" b="1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Выбери.</a:t>
            </a:r>
          </a:p>
          <a:p>
            <a:pPr marL="914400" indent="-914400">
              <a:buAutoNum type="arabicPeriod"/>
            </a:pPr>
            <a:r>
              <a:rPr lang="ru-RU" sz="5400" b="1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Похвали себя.</a:t>
            </a:r>
            <a:endParaRPr lang="ru-RU" sz="5400" b="1" dirty="0">
              <a:ln w="24500" cmpd="dbl">
                <a:solidFill>
                  <a:srgbClr val="C00000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1506" name="Picture 2" descr="6eb5358d0231"/>
          <p:cNvPicPr>
            <a:picLocks noChangeAspect="1" noChangeArrowheads="1"/>
          </p:cNvPicPr>
          <p:nvPr/>
        </p:nvPicPr>
        <p:blipFill>
          <a:blip r:embed="rId2"/>
          <a:srcRect r="31534"/>
          <a:stretch>
            <a:fillRect/>
          </a:stretch>
        </p:blipFill>
        <p:spPr bwMode="auto">
          <a:xfrm>
            <a:off x="428596" y="3143248"/>
            <a:ext cx="19558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3.xml><?xml version="1.0" encoding="utf-8"?>
<a:themeOverride xmlns:a="http://schemas.openxmlformats.org/drawingml/2006/main">
  <a:clrScheme name="Другая 4">
    <a:dk1>
      <a:sysClr val="windowText" lastClr="000000"/>
    </a:dk1>
    <a:lt1>
      <a:sysClr val="window" lastClr="FFFFFF"/>
    </a:lt1>
    <a:dk2>
      <a:srgbClr val="FFFF00"/>
    </a:dk2>
    <a:lt2>
      <a:srgbClr val="EEECE1"/>
    </a:lt2>
    <a:accent1>
      <a:srgbClr val="FFFF00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C00000"/>
    </a:folHlink>
  </a:clrScheme>
</a:themeOverride>
</file>

<file path=ppt/theme/themeOverride4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7.xml><?xml version="1.0" encoding="utf-8"?>
<a:themeOverride xmlns:a="http://schemas.openxmlformats.org/drawingml/2006/main">
  <a:clrScheme name="Другая 4">
    <a:dk1>
      <a:sysClr val="windowText" lastClr="000000"/>
    </a:dk1>
    <a:lt1>
      <a:sysClr val="window" lastClr="FFFFFF"/>
    </a:lt1>
    <a:dk2>
      <a:srgbClr val="FFFF00"/>
    </a:dk2>
    <a:lt2>
      <a:srgbClr val="EEECE1"/>
    </a:lt2>
    <a:accent1>
      <a:srgbClr val="FFFF00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C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376</TotalTime>
  <Words>375</Words>
  <Application>Microsoft Office PowerPoint</Application>
  <PresentationFormat>Экран (4:3)</PresentationFormat>
  <Paragraphs>143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Тема Office</vt:lpstr>
      <vt:lpstr>Трек</vt:lpstr>
      <vt:lpstr>Бумажная</vt:lpstr>
      <vt:lpstr>Апекс</vt:lpstr>
      <vt:lpstr>МАОУ «Средняя общеобразовательная школа № 18» </vt:lpstr>
      <vt:lpstr>Слайд 2</vt:lpstr>
      <vt:lpstr>Слайд 3</vt:lpstr>
      <vt:lpstr>Слайд 4</vt:lpstr>
      <vt:lpstr>Безопасные места</vt:lpstr>
      <vt:lpstr>Опасные места</vt:lpstr>
      <vt:lpstr>Слайд 7</vt:lpstr>
      <vt:lpstr>Слайд 8</vt:lpstr>
      <vt:lpstr>Слайд 9</vt:lpstr>
      <vt:lpstr>        Тест «Опасные и  безопасные ситуации». </vt:lpstr>
      <vt:lpstr>Слайд 11</vt:lpstr>
      <vt:lpstr>Слайд 12</vt:lpstr>
      <vt:lpstr>Слайд 13</vt:lpstr>
      <vt:lpstr>Слайд 14</vt:lpstr>
      <vt:lpstr>Слайд 15</vt:lpstr>
      <vt:lpstr>Опасение – половина спасения.  Берегись бед, пока их нет.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«Средняя общеобразовательная школа № 18»</dc:title>
  <dc:creator>пользователь</dc:creator>
  <cp:lastModifiedBy>пользователь</cp:lastModifiedBy>
  <cp:revision>46</cp:revision>
  <dcterms:created xsi:type="dcterms:W3CDTF">2011-02-20T09:03:24Z</dcterms:created>
  <dcterms:modified xsi:type="dcterms:W3CDTF">2011-02-23T17:09:49Z</dcterms:modified>
</cp:coreProperties>
</file>