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2" r:id="rId6"/>
    <p:sldId id="260" r:id="rId7"/>
    <p:sldId id="266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B3BE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0461-43B2-4A70-BEFC-AE2BF138BB13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72595-77B4-4BD8-AD3A-8DF78BF31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A66B-6E0E-42EC-BE64-66AEADA167AD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679E-710E-4510-BDF5-214D29E06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663D-0D89-4979-B01C-F978C0D644F4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9B0B-8F41-428C-891F-389E0DA5E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F6AD-7F17-4B9A-9411-A21B95CC921F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5127-17EC-4920-8794-D5B29DDE9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529DD-EF31-4842-8A7A-5AAADFC4C5C9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017B-A489-49C5-9627-106E17F34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E493-782A-4553-BAE8-C6F8603E78E2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0F61-ED72-454C-97E0-29CB7EA72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3564-9AC0-4D30-B008-068F53C47D68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0B88-8FE7-4B4E-B929-9B7B4466A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61B-767C-475C-B535-26E4320B156D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C2B0-FC6F-477D-ADDF-FCD5096F9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FCCCC-E474-443C-9323-7FAC7E1A5929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43F2A-0135-4B85-9B08-F670376C5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6E3A-DEEA-41D6-9648-930D08F8416D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42BA-5C82-4BD5-A0D1-BB8B7F33C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0B892-3124-4C20-AFBC-DE3C582C5AD1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4FB92-6DC6-4721-A39B-5D8EA4474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A66DFA-3B4D-4B6F-B2FB-1067E694E200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8E34B9-72F7-425E-A05C-578672F82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9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14546" y="1142984"/>
            <a:ext cx="5262403" cy="2000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Изложение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2928934"/>
            <a:ext cx="1005403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?</a:t>
            </a:r>
            <a:endParaRPr lang="ru-RU" sz="138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5" descr="Рисунок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857356" y="785794"/>
            <a:ext cx="52484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3B3BE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857364"/>
            <a:ext cx="7000924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Чёрная птица,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Ничего не боится,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На зиму не улетает,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Нашу местность оживляет.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4714884"/>
            <a:ext cx="283282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галка</a:t>
            </a:r>
            <a:endParaRPr lang="ru-RU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57166"/>
            <a:ext cx="7230404" cy="479958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Рисунок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428625" y="857250"/>
            <a:ext cx="82867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alibri"/>
              </a:rPr>
              <a:t>      Хотела галка пить. Заметила</a:t>
            </a:r>
          </a:p>
          <a:p>
            <a:r>
              <a:rPr lang="ru-RU" sz="4400" b="1">
                <a:latin typeface="Calibri"/>
              </a:rPr>
              <a:t>она на столе кувшин с водой. В кувшине было мало воды. Галка</a:t>
            </a:r>
          </a:p>
          <a:p>
            <a:r>
              <a:rPr lang="ru-RU" sz="4400" b="1">
                <a:latin typeface="Calibri"/>
              </a:rPr>
              <a:t>не могла достать её. Тогда галка стала кидать в кувшин камешки.</a:t>
            </a:r>
          </a:p>
          <a:p>
            <a:r>
              <a:rPr lang="ru-RU" sz="4400" b="1">
                <a:latin typeface="Calibri"/>
              </a:rPr>
              <a:t>     Вода в кувшине поднялась.</a:t>
            </a:r>
          </a:p>
          <a:p>
            <a:r>
              <a:rPr lang="ru-RU" sz="4400" b="1">
                <a:latin typeface="Calibri"/>
              </a:rPr>
              <a:t> Галка смогла напиться.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Рисунок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500063" y="1428750"/>
            <a:ext cx="82867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alibri"/>
              </a:rPr>
              <a:t>      Х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тела галка пить. Заметила</a:t>
            </a:r>
          </a:p>
          <a:p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на </a:t>
            </a:r>
            <a:r>
              <a:rPr lang="ru-RU" sz="4400" b="1" u="sng">
                <a:latin typeface="Calibri"/>
              </a:rPr>
              <a:t>на</a:t>
            </a:r>
            <a:r>
              <a:rPr lang="ru-RU" sz="4400" b="1">
                <a:latin typeface="Calibri"/>
              </a:rPr>
              <a:t> ст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ле кувш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н </a:t>
            </a:r>
            <a:r>
              <a:rPr lang="ru-RU" sz="4400" b="1" u="sng">
                <a:latin typeface="Calibri"/>
              </a:rPr>
              <a:t>с</a:t>
            </a:r>
            <a:r>
              <a:rPr lang="ru-RU" sz="4400" b="1">
                <a:latin typeface="Calibri"/>
              </a:rPr>
              <a:t> в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дой. В кувш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н</a:t>
            </a:r>
            <a:r>
              <a:rPr lang="ru-RU" sz="4400" b="1" u="sng">
                <a:latin typeface="Calibri"/>
              </a:rPr>
              <a:t>е</a:t>
            </a:r>
            <a:r>
              <a:rPr lang="ru-RU" sz="4400" b="1">
                <a:latin typeface="Calibri"/>
              </a:rPr>
              <a:t> был</a:t>
            </a:r>
            <a:r>
              <a:rPr lang="ru-RU" sz="4400" b="1" u="sng">
                <a:latin typeface="Calibri"/>
              </a:rPr>
              <a:t>о</a:t>
            </a:r>
            <a:r>
              <a:rPr lang="ru-RU" sz="4400" b="1">
                <a:latin typeface="Calibri"/>
              </a:rPr>
              <a:t> мал</a:t>
            </a:r>
            <a:r>
              <a:rPr lang="ru-RU" sz="4400" b="1" u="sng">
                <a:latin typeface="Calibri"/>
              </a:rPr>
              <a:t>о</a:t>
            </a:r>
            <a:r>
              <a:rPr lang="ru-RU" sz="4400" b="1">
                <a:latin typeface="Calibri"/>
              </a:rPr>
              <a:t> в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ды. Галка</a:t>
            </a:r>
          </a:p>
          <a:p>
            <a:r>
              <a:rPr lang="ru-RU" sz="4400" b="1" u="sng">
                <a:latin typeface="Calibri"/>
              </a:rPr>
              <a:t>не</a:t>
            </a:r>
            <a:r>
              <a:rPr lang="ru-RU" sz="4400" b="1">
                <a:latin typeface="Calibri"/>
              </a:rPr>
              <a:t> м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гла д</a:t>
            </a:r>
            <a:r>
              <a:rPr lang="ru-RU" sz="4400" b="1">
                <a:solidFill>
                  <a:srgbClr val="FF0000"/>
                </a:solidFill>
                <a:latin typeface="Calibri"/>
              </a:rPr>
              <a:t>о</a:t>
            </a:r>
            <a:r>
              <a:rPr lang="ru-RU" sz="4400" b="1">
                <a:latin typeface="Calibri"/>
              </a:rPr>
              <a:t>стать её. Т</a:t>
            </a:r>
            <a:r>
              <a:rPr lang="ru-RU" sz="4400" b="1">
                <a:solidFill>
                  <a:srgbClr val="FF0000"/>
                </a:solidFill>
                <a:latin typeface="Calibri"/>
              </a:rPr>
              <a:t>о</a:t>
            </a:r>
            <a:r>
              <a:rPr lang="ru-RU" sz="4400" b="1">
                <a:latin typeface="Calibri"/>
              </a:rPr>
              <a:t>гда галка стала к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дать в кувш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н каме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...</a:t>
            </a:r>
            <a:r>
              <a:rPr lang="ru-RU" sz="4400" b="1">
                <a:latin typeface="Calibri"/>
              </a:rPr>
              <a:t>ки.</a:t>
            </a:r>
          </a:p>
          <a:p>
            <a:r>
              <a:rPr lang="ru-RU" sz="4400" b="1">
                <a:latin typeface="Calibri"/>
              </a:rPr>
              <a:t>     В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да в кувш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н</a:t>
            </a:r>
            <a:r>
              <a:rPr lang="ru-RU" sz="4400" b="1" u="sng">
                <a:latin typeface="Calibri"/>
              </a:rPr>
              <a:t>е</a:t>
            </a:r>
            <a:r>
              <a:rPr lang="ru-RU" sz="4400" b="1">
                <a:latin typeface="Calibri"/>
              </a:rPr>
              <a:t> п</a:t>
            </a:r>
            <a:r>
              <a:rPr lang="ru-RU" sz="4400" b="1">
                <a:solidFill>
                  <a:srgbClr val="FF0000"/>
                </a:solidFill>
                <a:latin typeface="Calibri"/>
              </a:rPr>
              <a:t>о</a:t>
            </a:r>
            <a:r>
              <a:rPr lang="ru-RU" sz="4400" b="1">
                <a:latin typeface="Calibri"/>
              </a:rPr>
              <a:t>дн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лась.</a:t>
            </a:r>
          </a:p>
          <a:p>
            <a:r>
              <a:rPr lang="ru-RU" sz="4400" b="1">
                <a:latin typeface="Calibri"/>
              </a:rPr>
              <a:t> Галка см</a:t>
            </a:r>
            <a:r>
              <a:rPr lang="ru-RU" sz="4400" b="1">
                <a:solidFill>
                  <a:srgbClr val="FF66FF"/>
                </a:solidFill>
                <a:latin typeface="Calibri"/>
              </a:rPr>
              <a:t>..</a:t>
            </a:r>
            <a:r>
              <a:rPr lang="ru-RU" sz="4400" b="1">
                <a:latin typeface="Calibri"/>
              </a:rPr>
              <a:t>гла напи</a:t>
            </a:r>
            <a:r>
              <a:rPr lang="ru-RU" sz="4400" b="1">
                <a:solidFill>
                  <a:srgbClr val="FF0000"/>
                </a:solidFill>
                <a:latin typeface="Calibri"/>
              </a:rPr>
              <a:t>ться</a:t>
            </a:r>
            <a:r>
              <a:rPr lang="ru-RU" sz="4400" b="1">
                <a:latin typeface="Calibri"/>
              </a:rPr>
              <a:t>.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285875" y="571500"/>
            <a:ext cx="72247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3B3BEF"/>
                </a:solidFill>
                <a:latin typeface="Calibri"/>
              </a:rPr>
              <a:t>Вставь пропущенные буквы.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1428750"/>
            <a:ext cx="4873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071688"/>
            <a:ext cx="487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о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43188" y="2071688"/>
            <a:ext cx="487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о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57750" y="2071688"/>
            <a:ext cx="498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и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86500" y="2071688"/>
            <a:ext cx="4873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о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14500" y="2786063"/>
            <a:ext cx="571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57875" y="2786063"/>
            <a:ext cx="4873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о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71625" y="3429000"/>
            <a:ext cx="4873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о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4563" y="4071938"/>
            <a:ext cx="498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и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57813" y="4071938"/>
            <a:ext cx="498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и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86625" y="4143375"/>
            <a:ext cx="6159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ш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28750" y="4786313"/>
            <a:ext cx="4873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о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43375" y="4786313"/>
            <a:ext cx="498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и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57938" y="4786313"/>
            <a:ext cx="4651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я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714625" y="5429250"/>
            <a:ext cx="4873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Рисунок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00166" y="642918"/>
            <a:ext cx="59223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3B3BE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Ответь </a:t>
            </a:r>
            <a:r>
              <a:rPr lang="ru-RU" sz="540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3B3BE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на вопросы:</a:t>
            </a:r>
            <a:endParaRPr lang="ru-RU" sz="5400" dirty="0">
              <a:ln w="10160">
                <a:solidFill>
                  <a:srgbClr val="00B050"/>
                </a:solidFill>
                <a:prstDash val="solid"/>
              </a:ln>
              <a:solidFill>
                <a:srgbClr val="3B3BE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14488"/>
            <a:ext cx="8143932" cy="3046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+mn-lt"/>
                <a:sym typeface="Wingdings 2"/>
              </a:rPr>
              <a:t>Что захотела сделать галка</a:t>
            </a:r>
            <a:r>
              <a:rPr lang="ru-RU" sz="4800" b="1" dirty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+mn-lt"/>
              </a:rPr>
              <a:t>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­"/>
              <a:defRPr/>
            </a:pPr>
            <a:r>
              <a:rPr lang="ru-RU" sz="4800" b="1" dirty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+mn-lt"/>
              </a:rPr>
              <a:t>Почему она не смогла сразу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+mn-lt"/>
              </a:rPr>
              <a:t>  попить из кувшина?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+mn-lt"/>
                <a:sym typeface="Wingdings 2"/>
              </a:rPr>
              <a:t>Какой выход нашла галка</a:t>
            </a:r>
            <a:r>
              <a:rPr lang="ru-RU" sz="4800" b="1" dirty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+mn-lt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Рисунок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500063" y="571500"/>
            <a:ext cx="8358187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/>
              </a:rPr>
              <a:t>      Хотела галка пить. Заметила она на столе кувшин с водой. В кувшине было мало воды. Галка не могла достать её.  Тогда галка стала кидать в кувшин камешки.  </a:t>
            </a:r>
          </a:p>
          <a:p>
            <a:r>
              <a:rPr lang="ru-RU" sz="3200" b="1">
                <a:latin typeface="Calibri"/>
              </a:rPr>
              <a:t>      Вода в кувшине поднялась. Галка смогла</a:t>
            </a:r>
          </a:p>
          <a:p>
            <a:r>
              <a:rPr lang="ru-RU" sz="3200" b="1">
                <a:latin typeface="Calibri"/>
              </a:rPr>
              <a:t>напиться.</a:t>
            </a:r>
          </a:p>
          <a:p>
            <a:pPr>
              <a:buFont typeface="Wingdings" pitchFamily="2" charset="2"/>
              <a:buChar char="v"/>
            </a:pPr>
            <a:r>
              <a:rPr lang="ru-RU" sz="3200" b="1">
                <a:solidFill>
                  <a:srgbClr val="C00000"/>
                </a:solidFill>
                <a:latin typeface="Calibri"/>
              </a:rPr>
              <a:t>Выберите  более подходящий заголовок.</a:t>
            </a:r>
          </a:p>
          <a:p>
            <a:r>
              <a:rPr lang="ru-RU" sz="3200" b="1">
                <a:latin typeface="Calibri"/>
              </a:rPr>
              <a:t>                       1.Галка и вода.</a:t>
            </a:r>
          </a:p>
          <a:p>
            <a:r>
              <a:rPr lang="ru-RU" sz="3200" b="1">
                <a:latin typeface="Calibri"/>
              </a:rPr>
              <a:t>                       2.Галка.</a:t>
            </a:r>
          </a:p>
          <a:p>
            <a:r>
              <a:rPr lang="ru-RU" sz="3200" b="1">
                <a:latin typeface="Calibri"/>
              </a:rPr>
              <a:t>                       3.Умная галка.</a:t>
            </a:r>
          </a:p>
          <a:p>
            <a:r>
              <a:rPr lang="ru-RU" sz="3200" b="1">
                <a:latin typeface="Calibri"/>
              </a:rPr>
              <a:t>                       4.Кувшин с водой.</a:t>
            </a:r>
          </a:p>
          <a:p>
            <a:r>
              <a:rPr lang="ru-RU" b="1">
                <a:latin typeface="Calibri"/>
              </a:rPr>
              <a:t>                          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00375" y="5429250"/>
            <a:ext cx="2214563" cy="1588"/>
          </a:xfrm>
          <a:prstGeom prst="line">
            <a:avLst/>
          </a:prstGeom>
          <a:ln w="104775">
            <a:solidFill>
              <a:srgbClr val="33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1" descr="Рисунок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Содержимое 2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3576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4800" b="1" dirty="0" smtClean="0">
                <a:latin typeface="+mj-lt"/>
              </a:rPr>
              <a:t>                       </a:t>
            </a:r>
            <a:r>
              <a:rPr lang="ru-RU" sz="5800" b="1" dirty="0" smtClean="0">
                <a:solidFill>
                  <a:srgbClr val="3B3BEF"/>
                </a:solidFill>
                <a:latin typeface="+mj-lt"/>
              </a:rPr>
              <a:t>Умная галка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5800" dirty="0" smtClean="0"/>
              <a:t>                       </a:t>
            </a:r>
            <a:r>
              <a:rPr lang="ru-RU" sz="5800" b="1" dirty="0" smtClean="0">
                <a:solidFill>
                  <a:srgbClr val="002060"/>
                </a:solidFill>
              </a:rPr>
              <a:t>План.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5800" b="1" dirty="0" smtClean="0">
                <a:solidFill>
                  <a:srgbClr val="002060"/>
                </a:solidFill>
              </a:rPr>
              <a:t>      1.Галке не достать воду.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5800" b="1" dirty="0" smtClean="0">
                <a:solidFill>
                  <a:srgbClr val="002060"/>
                </a:solidFill>
              </a:rPr>
              <a:t>      2.Галка </a:t>
            </a:r>
            <a:r>
              <a:rPr lang="ru-RU" sz="5800" b="1" smtClean="0">
                <a:solidFill>
                  <a:srgbClr val="002060"/>
                </a:solidFill>
              </a:rPr>
              <a:t>кидает камешки</a:t>
            </a:r>
            <a:r>
              <a:rPr lang="ru-RU" sz="5800" b="1" dirty="0" smtClean="0">
                <a:solidFill>
                  <a:srgbClr val="002060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5800" b="1" dirty="0" smtClean="0">
                <a:solidFill>
                  <a:srgbClr val="002060"/>
                </a:solidFill>
              </a:rPr>
              <a:t>      3.Галка смогла напиться.</a:t>
            </a:r>
            <a:endParaRPr lang="ru-RU" sz="7100" b="1" dirty="0" smtClean="0"/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23" descr="Рисунок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1000108"/>
            <a:ext cx="656391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   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2. Что </a:t>
            </a:r>
            <a:r>
              <a:rPr lang="ru-RU" sz="36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заметила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 она на столе?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42918"/>
            <a:ext cx="550072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 "/>
              <a:defRPr/>
            </a:pPr>
            <a:r>
              <a:rPr lang="ru-RU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1. Что </a:t>
            </a:r>
            <a:r>
              <a:rPr lang="ru-RU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захотела</a:t>
            </a:r>
            <a:r>
              <a:rPr lang="ru-RU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 галка?</a:t>
            </a: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                              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   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000240"/>
            <a:ext cx="737105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3. Сколько воды было  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в кувшине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?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714620"/>
            <a:ext cx="627966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4. Что не могла сделать 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галка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?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571480"/>
            <a:ext cx="122341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пить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1500174"/>
            <a:ext cx="379770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кувшин с водой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1928802"/>
            <a:ext cx="149592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мало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4143380"/>
            <a:ext cx="410695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кидать камешки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214290"/>
            <a:ext cx="695735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Напиши изложение по вопросам.</a:t>
            </a:r>
            <a:endParaRPr lang="ru-RU" sz="3600" b="1" dirty="0">
              <a:ln w="1905"/>
              <a:solidFill>
                <a:srgbClr val="1B0CE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714752"/>
            <a:ext cx="654243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5. Что 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тогда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 стала делать галка?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4786322"/>
            <a:ext cx="437914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6. Что стало с 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водой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?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628" y="4786322"/>
            <a:ext cx="260366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поднялась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15008" y="3214686"/>
            <a:ext cx="283096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достать воду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5500702"/>
            <a:ext cx="58853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7. Что смогла сделать 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галка</a:t>
            </a:r>
            <a:r>
              <a:rPr lang="ru-RU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sym typeface="Wingdings 2"/>
              </a:rPr>
              <a:t>?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00826" y="5429264"/>
            <a:ext cx="237436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напиться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5500688"/>
            <a:ext cx="1841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19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160</Words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sem.ohrana</cp:lastModifiedBy>
  <cp:revision>47</cp:revision>
  <dcterms:modified xsi:type="dcterms:W3CDTF">2012-01-07T13:53:58Z</dcterms:modified>
</cp:coreProperties>
</file>