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68" r:id="rId4"/>
    <p:sldId id="270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59" r:id="rId23"/>
    <p:sldId id="261" r:id="rId24"/>
    <p:sldId id="287" r:id="rId25"/>
    <p:sldId id="288" r:id="rId26"/>
    <p:sldId id="289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E23EC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CF8526D-E921-4B4F-B29F-CF8A5BA21182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0530828-7C29-4B78-95FB-562BCEAA8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26D-E921-4B4F-B29F-CF8A5BA21182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828-7C29-4B78-95FB-562BCEAA8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26D-E921-4B4F-B29F-CF8A5BA21182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828-7C29-4B78-95FB-562BCEAA8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F8526D-E921-4B4F-B29F-CF8A5BA21182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530828-7C29-4B78-95FB-562BCEAA89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F8526D-E921-4B4F-B29F-CF8A5BA21182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0530828-7C29-4B78-95FB-562BCEAA8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26D-E921-4B4F-B29F-CF8A5BA21182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828-7C29-4B78-95FB-562BCEAA89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26D-E921-4B4F-B29F-CF8A5BA21182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828-7C29-4B78-95FB-562BCEAA89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F8526D-E921-4B4F-B29F-CF8A5BA21182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530828-7C29-4B78-95FB-562BCEAA89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26D-E921-4B4F-B29F-CF8A5BA21182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828-7C29-4B78-95FB-562BCEAA8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F8526D-E921-4B4F-B29F-CF8A5BA21182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530828-7C29-4B78-95FB-562BCEAA89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F8526D-E921-4B4F-B29F-CF8A5BA21182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530828-7C29-4B78-95FB-562BCEAA89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F8526D-E921-4B4F-B29F-CF8A5BA21182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530828-7C29-4B78-95FB-562BCEAA8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8317588" cy="2295136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«Формирование  основ противопожарной  безопасности </a:t>
            </a:r>
            <a:b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 детей дошкольного возраста</a:t>
            </a:r>
            <a: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  <a:b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700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</a:rPr>
              <a:t>образовательная технология:</a:t>
            </a:r>
            <a:br>
              <a:rPr lang="ru-RU" sz="2700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</a:rPr>
            </a:br>
            <a:r>
              <a:rPr lang="ru-RU" sz="2700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</a:rPr>
              <a:t> «Педагогическая мастерская - метод проектов»</a:t>
            </a:r>
            <a: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CC"/>
                </a:solidFill>
              </a:rPr>
              <a:t/>
            </a:r>
            <a:b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CC"/>
                </a:solidFill>
              </a:rPr>
            </a:br>
            <a:endParaRPr lang="ru-RU" sz="3200" dirty="0">
              <a:solidFill>
                <a:srgbClr val="FF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643446"/>
            <a:ext cx="4714908" cy="1428760"/>
          </a:xfrm>
        </p:spPr>
        <p:txBody>
          <a:bodyPr>
            <a:noAutofit/>
          </a:bodyPr>
          <a:lstStyle/>
          <a:p>
            <a:pPr algn="just"/>
            <a:r>
              <a:rPr lang="ru-RU" sz="2400" b="0" dirty="0" smtClean="0">
                <a:ln/>
                <a:solidFill>
                  <a:srgbClr val="FF0000"/>
                </a:solidFill>
                <a:latin typeface="Monotype Corsiva" pitchFamily="66" charset="0"/>
              </a:rPr>
              <a:t>ГБДОУ детский сад № 37 комбинированного вида Красносельского района </a:t>
            </a:r>
            <a:br>
              <a:rPr lang="ru-RU" sz="2400" b="0" dirty="0" smtClean="0">
                <a:ln/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0" dirty="0" smtClean="0">
                <a:ln/>
                <a:solidFill>
                  <a:srgbClr val="FF0000"/>
                </a:solidFill>
                <a:latin typeface="Monotype Corsiva" pitchFamily="66" charset="0"/>
              </a:rPr>
              <a:t>Санкт-Петербурга</a:t>
            </a:r>
          </a:p>
          <a:p>
            <a:pPr algn="just"/>
            <a:r>
              <a:rPr lang="ru-RU" sz="2400" dirty="0" smtClean="0">
                <a:ln/>
                <a:solidFill>
                  <a:srgbClr val="FF0000"/>
                </a:solidFill>
                <a:latin typeface="Monotype Corsiva" pitchFamily="66" charset="0"/>
              </a:rPr>
              <a:t>Старший воспитатель О.В.Жданова</a:t>
            </a:r>
          </a:p>
          <a:p>
            <a:pPr algn="just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42852"/>
            <a:ext cx="628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/>
                <a:solidFill>
                  <a:srgbClr val="FF0000"/>
                </a:solidFill>
                <a:latin typeface="Monotype Corsiva" pitchFamily="66" charset="0"/>
              </a:rPr>
              <a:t>Наш телефонный номер 01</a:t>
            </a:r>
            <a:br>
              <a:rPr lang="ru-RU" sz="2800" dirty="0" smtClean="0">
                <a:ln/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rgbClr val="FF0000"/>
                </a:solidFill>
                <a:latin typeface="Monotype Corsiva" pitchFamily="66" charset="0"/>
              </a:rPr>
              <a:t>Не зря он самый первый в списке</a:t>
            </a:r>
            <a:br>
              <a:rPr lang="ru-RU" sz="2800" dirty="0" smtClean="0">
                <a:ln/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rgbClr val="FF0000"/>
                </a:solidFill>
                <a:latin typeface="Monotype Corsiva" pitchFamily="66" charset="0"/>
              </a:rPr>
              <a:t>Но дай вам бог, чтоб этот телефон</a:t>
            </a:r>
            <a:br>
              <a:rPr lang="ru-RU" sz="2800" dirty="0" smtClean="0">
                <a:ln/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rgbClr val="FF0000"/>
                </a:solidFill>
                <a:latin typeface="Monotype Corsiva" pitchFamily="66" charset="0"/>
              </a:rPr>
              <a:t>Ни разу не понадобился в жизни</a:t>
            </a:r>
            <a:r>
              <a:rPr lang="ru-RU" sz="2800" dirty="0" smtClean="0">
                <a:ln/>
                <a:solidFill>
                  <a:srgbClr val="FF0000"/>
                </a:solidFill>
              </a:rPr>
              <a:t>»</a:t>
            </a:r>
          </a:p>
          <a:p>
            <a:pPr algn="ctr"/>
            <a:endParaRPr lang="ru-RU" sz="2800" dirty="0">
              <a:ln/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511156"/>
          </a:xfrm>
        </p:spPr>
        <p:txBody>
          <a:bodyPr>
            <a:normAutofit fontScale="90000"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928671"/>
          <a:ext cx="7072362" cy="5337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181"/>
                <a:gridCol w="3536181"/>
              </a:tblGrid>
              <a:tr h="85725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4000" b="0" kern="1200" cap="small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Monotype Corsiva" pitchFamily="66" charset="0"/>
                          <a:ea typeface="+mn-ea"/>
                          <a:cs typeface="Arial" pitchFamily="34" charset="0"/>
                        </a:rPr>
                        <a:t>Противоречия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2211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Между желанием родителей оградить своих детей от опасности и стремлением детей к самостоятельности.</a:t>
                      </a:r>
                    </a:p>
                    <a:p>
                      <a:pPr algn="just"/>
                      <a:endParaRPr lang="ru-RU" sz="2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Между потребностями жизни в накоплении ребенком опыта безопасного поведения и недостаточным уровнем взаимодействия между детским садом и семьей по данной проблеме.</a:t>
                      </a:r>
                    </a:p>
                    <a:p>
                      <a:pPr algn="just"/>
                      <a:endParaRPr lang="ru-RU" sz="24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>Проблема: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у детей четкого понимания   скрытой</a:t>
            </a:r>
          </a:p>
          <a:p>
            <a:pPr algn="ctr">
              <a:spcBef>
                <a:spcPct val="0"/>
              </a:spcBef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опасности огня, игры со спичками,</a:t>
            </a:r>
          </a:p>
          <a:p>
            <a:pPr algn="ctr">
              <a:spcBef>
                <a:spcPct val="0"/>
              </a:spcBef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взрывоопасными и</a:t>
            </a:r>
          </a:p>
          <a:p>
            <a:pPr algn="ctr">
              <a:spcBef>
                <a:spcPct val="0"/>
              </a:spcBef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легковоспламеняющимися предметами.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19" y="1500174"/>
            <a:ext cx="85011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>Цель проекта: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Формирование у детей осознанного и ответственного отношения к выполнению правил пожарной безопасности, вооружение знаниями, умениями и навыками необходимыми для действия в экстремальных ситуациях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19" y="1500174"/>
            <a:ext cx="85011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19" y="1500174"/>
            <a:ext cx="85011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4098" y="3244334"/>
            <a:ext cx="1995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Задачи проекта: 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>Задачи проекта: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50825" y="571480"/>
            <a:ext cx="2305050" cy="714380"/>
          </a:xfrm>
          <a:prstGeom prst="downArrowCallout">
            <a:avLst>
              <a:gd name="adj1" fmla="val 47082"/>
              <a:gd name="adj2" fmla="val 47082"/>
              <a:gd name="adj3" fmla="val 16667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Calibri" pitchFamily="34" charset="0"/>
              </a:rPr>
              <a:t>РАЗВИВАЮЩИЕ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3357554" y="571480"/>
            <a:ext cx="2305050" cy="714380"/>
          </a:xfrm>
          <a:prstGeom prst="downArrowCallout">
            <a:avLst>
              <a:gd name="adj1" fmla="val 47082"/>
              <a:gd name="adj2" fmla="val 47082"/>
              <a:gd name="adj3" fmla="val 16667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Calibri" pitchFamily="34" charset="0"/>
              </a:rPr>
              <a:t>ОБУЧАЮЩИЕ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6072198" y="571480"/>
            <a:ext cx="2305050" cy="714380"/>
          </a:xfrm>
          <a:prstGeom prst="downArrowCallout">
            <a:avLst>
              <a:gd name="adj1" fmla="val 47082"/>
              <a:gd name="adj2" fmla="val 47082"/>
              <a:gd name="adj3" fmla="val 16667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Calibri" pitchFamily="34" charset="0"/>
              </a:rPr>
              <a:t>ВОСПИТАТЕЛЬНЫЕ</a:t>
            </a:r>
            <a:endParaRPr lang="ru-RU" sz="20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20" y="1311424"/>
          <a:ext cx="8143932" cy="52608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57731"/>
                <a:gridCol w="2852382"/>
                <a:gridCol w="2533819"/>
              </a:tblGrid>
              <a:tr h="5214974">
                <a:tc>
                  <a:txBody>
                    <a:bodyPr/>
                    <a:lstStyle/>
                    <a:p>
                      <a:pPr marL="342900" indent="-342900" algn="ctr">
                        <a:spcBef>
                          <a:spcPct val="20000"/>
                        </a:spcBef>
                      </a:pPr>
                      <a:r>
                        <a:rPr lang="ru-RU" sz="2400" b="0" i="1" u="sng" dirty="0" smtClean="0">
                          <a:latin typeface="Calibri" pitchFamily="34" charset="0"/>
                        </a:rPr>
                        <a:t>РАЗВИВАТЬ:</a:t>
                      </a:r>
                    </a:p>
                    <a:p>
                      <a:pPr marL="342900" indent="-342900" algn="ctr">
                        <a:spcBef>
                          <a:spcPct val="20000"/>
                        </a:spcBef>
                      </a:pPr>
                      <a:endParaRPr lang="ru-RU" sz="1000" b="0" i="1" u="sng" dirty="0" smtClean="0">
                        <a:latin typeface="Calibri" pitchFamily="34" charset="0"/>
                      </a:endParaRPr>
                    </a:p>
                    <a:p>
                      <a:pPr marL="342900" indent="-342900" algn="l" rtl="0" eaLnBrk="1" latinLnBrk="0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умение реально оценивать возможную опасность</a:t>
                      </a:r>
                    </a:p>
                    <a:p>
                      <a:pPr marL="342900" indent="-342900" algn="l" rtl="0" eaLnBrk="1" latinLnBrk="0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познавательную активность</a:t>
                      </a:r>
                    </a:p>
                    <a:p>
                      <a:pPr marL="342900" indent="-342900" algn="l" rtl="0" eaLnBrk="1" latinLnBrk="0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творческие способности   детей</a:t>
                      </a:r>
                    </a:p>
                    <a:p>
                      <a:pPr marL="342900" indent="-342900" algn="l" rtl="0" eaLnBrk="1" latinLnBrk="0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навыки самостоятельной  работы</a:t>
                      </a:r>
                    </a:p>
                    <a:p>
                      <a:pPr marL="342900" indent="-342900" algn="l" rtl="0" eaLnBrk="1" latinLnBrk="0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навыки коммуникативного общения</a:t>
                      </a:r>
                    </a:p>
                    <a:p>
                      <a:pPr marL="342900" indent="-342900" algn="l" rtl="0" eaLnBrk="1" latinLnBrk="0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endParaRPr kumimoji="0" lang="ru-RU" sz="1800" b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spcBef>
                          <a:spcPct val="20000"/>
                        </a:spcBef>
                        <a:defRPr/>
                      </a:pPr>
                      <a:r>
                        <a:rPr lang="ru-RU" sz="2400" b="0" i="1" u="sng" dirty="0" smtClean="0">
                          <a:latin typeface="Calibri" pitchFamily="34" charset="0"/>
                        </a:rPr>
                        <a:t>НАУЧИТЬ:</a:t>
                      </a:r>
                    </a:p>
                    <a:p>
                      <a:pPr marL="342900" indent="-342900" algn="ctr">
                        <a:spcBef>
                          <a:spcPct val="20000"/>
                        </a:spcBef>
                        <a:defRPr/>
                      </a:pPr>
                      <a:endParaRPr lang="ru-RU" sz="1000" b="0" i="1" u="sng" dirty="0" smtClean="0">
                        <a:latin typeface="Calibri" pitchFamily="34" charset="0"/>
                      </a:endParaRPr>
                    </a:p>
                    <a:p>
                      <a:pPr marL="342900" indent="-342900" algn="just">
                        <a:spcBef>
                          <a:spcPct val="20000"/>
                        </a:spcBef>
                        <a:defRPr/>
                      </a:pPr>
                      <a:r>
                        <a:rPr lang="ru-RU" sz="1800" b="0" dirty="0" smtClean="0">
                          <a:latin typeface="Calibri" pitchFamily="34" charset="0"/>
                        </a:rPr>
                        <a:t>    * </a:t>
                      </a:r>
                      <a:r>
                        <a:rPr lang="ru-RU" sz="1600" b="0" dirty="0" smtClean="0">
                          <a:latin typeface="Calibri" pitchFamily="34" charset="0"/>
                        </a:rPr>
                        <a:t>навыкам безопасного</a:t>
                      </a:r>
                    </a:p>
                    <a:p>
                      <a:pPr marL="342900" indent="-342900" algn="just">
                        <a:spcBef>
                          <a:spcPct val="20000"/>
                        </a:spcBef>
                        <a:defRPr/>
                      </a:pPr>
                      <a:r>
                        <a:rPr lang="ru-RU" sz="1600" b="0" dirty="0" smtClean="0">
                          <a:latin typeface="Calibri" pitchFamily="34" charset="0"/>
                        </a:rPr>
                        <a:t>       поведения дошкольников  в быту </a:t>
                      </a:r>
                    </a:p>
                    <a:p>
                      <a:pPr marL="342900" indent="-342900" algn="just">
                        <a:spcBef>
                          <a:spcPct val="20000"/>
                        </a:spcBef>
                        <a:defRPr/>
                      </a:pPr>
                      <a:r>
                        <a:rPr lang="ru-RU" sz="1600" b="0" dirty="0" smtClean="0">
                          <a:latin typeface="Calibri" pitchFamily="34" charset="0"/>
                        </a:rPr>
                        <a:t>    * набирать телефонный</a:t>
                      </a:r>
                    </a:p>
                    <a:p>
                      <a:pPr marL="342900" indent="-342900" algn="just">
                        <a:spcBef>
                          <a:spcPct val="20000"/>
                        </a:spcBef>
                        <a:defRPr/>
                      </a:pPr>
                      <a:r>
                        <a:rPr lang="ru-RU" sz="1600" b="0" dirty="0" smtClean="0">
                          <a:latin typeface="Calibri" pitchFamily="34" charset="0"/>
                        </a:rPr>
                        <a:t>       номер пожарной службы  с домашнего и сотового телефонов</a:t>
                      </a:r>
                    </a:p>
                    <a:p>
                      <a:pPr algn="just" fontAlgn="auto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ru-RU" sz="1600" b="0" dirty="0" smtClean="0">
                          <a:latin typeface="Calibri" pitchFamily="34" charset="0"/>
                        </a:rPr>
                        <a:t>    *  навыкам    общения с дежурным</a:t>
                      </a:r>
                    </a:p>
                    <a:p>
                      <a:pPr algn="just" fontAlgn="auto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ru-RU" sz="1600" b="0" dirty="0" smtClean="0">
                          <a:latin typeface="Calibri" pitchFamily="34" charset="0"/>
                        </a:rPr>
                        <a:t>        пожарной части в </a:t>
                      </a:r>
                    </a:p>
                    <a:p>
                      <a:pPr algn="just" fontAlgn="auto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ru-RU" sz="1600" b="0" dirty="0" smtClean="0">
                          <a:latin typeface="Calibri" pitchFamily="34" charset="0"/>
                        </a:rPr>
                        <a:t>        экстремальной ситуации,  </a:t>
                      </a:r>
                    </a:p>
                    <a:p>
                      <a:pPr algn="just" fontAlgn="auto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ru-RU" sz="1600" b="0" dirty="0" smtClean="0">
                          <a:latin typeface="Calibri" pitchFamily="34" charset="0"/>
                        </a:rPr>
                        <a:t>        называя информацию о себе </a:t>
                      </a:r>
                    </a:p>
                    <a:p>
                      <a:pPr marL="342900" indent="-342900" algn="just">
                        <a:spcBef>
                          <a:spcPct val="20000"/>
                        </a:spcBef>
                        <a:defRPr/>
                      </a:pPr>
                      <a:r>
                        <a:rPr lang="ru-RU" sz="1600" b="0" dirty="0" smtClean="0">
                          <a:latin typeface="Calibri" pitchFamily="34" charset="0"/>
                        </a:rPr>
                        <a:t>    * практическим действиям при</a:t>
                      </a:r>
                    </a:p>
                    <a:p>
                      <a:pPr marL="342900" indent="-342900" algn="just">
                        <a:spcBef>
                          <a:spcPct val="20000"/>
                        </a:spcBef>
                        <a:defRPr/>
                      </a:pPr>
                      <a:r>
                        <a:rPr lang="ru-RU" sz="1600" b="0" dirty="0" smtClean="0">
                          <a:latin typeface="Calibri" pitchFamily="34" charset="0"/>
                        </a:rPr>
                        <a:t>        эвакуации в случае возникновения пожара </a:t>
                      </a:r>
                      <a:endParaRPr lang="ru-RU" sz="1600" b="0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spcBef>
                          <a:spcPct val="20000"/>
                        </a:spcBef>
                      </a:pPr>
                      <a:r>
                        <a:rPr lang="ru-RU" sz="2400" b="0" i="1" u="sng" dirty="0" smtClean="0">
                          <a:latin typeface="Calibri" pitchFamily="34" charset="0"/>
                        </a:rPr>
                        <a:t>ВОСПИТЫВАТЬ:</a:t>
                      </a:r>
                    </a:p>
                    <a:p>
                      <a:pPr marL="342900" indent="-342900" algn="ctr">
                        <a:spcBef>
                          <a:spcPct val="20000"/>
                        </a:spcBef>
                      </a:pPr>
                      <a:endParaRPr lang="ru-RU" sz="1000" b="0" i="1" u="sng" dirty="0" smtClean="0">
                        <a:latin typeface="Calibri" pitchFamily="34" charset="0"/>
                      </a:endParaRPr>
                    </a:p>
                    <a:p>
                      <a:pPr marL="342900" indent="-342900">
                        <a:spcBef>
                          <a:spcPct val="20000"/>
                        </a:spcBef>
                        <a:buFontTx/>
                        <a:buChar char="•"/>
                      </a:pPr>
                      <a:r>
                        <a:rPr lang="ru-RU" sz="1800" b="0" dirty="0" smtClean="0">
                          <a:latin typeface="Calibri" pitchFamily="34" charset="0"/>
                        </a:rPr>
                        <a:t>воспитывать чувство осторожности и самосохранения</a:t>
                      </a:r>
                    </a:p>
                    <a:p>
                      <a:pPr marL="342900" indent="-342900">
                        <a:spcBef>
                          <a:spcPct val="20000"/>
                        </a:spcBef>
                        <a:buFontTx/>
                        <a:buChar char="•"/>
                      </a:pPr>
                      <a:r>
                        <a:rPr lang="ru-RU" sz="1800" b="0" dirty="0" smtClean="0">
                          <a:latin typeface="Calibri" pitchFamily="34" charset="0"/>
                        </a:rPr>
                        <a:t>ответственность за свои действия и поступки</a:t>
                      </a:r>
                    </a:p>
                    <a:p>
                      <a:pPr marL="342900" indent="-342900">
                        <a:spcBef>
                          <a:spcPct val="20000"/>
                        </a:spcBef>
                        <a:buFontTx/>
                        <a:buChar char="•"/>
                      </a:pPr>
                      <a:r>
                        <a:rPr lang="ru-RU" sz="1800" b="0" dirty="0" smtClean="0">
                          <a:latin typeface="Calibri" pitchFamily="34" charset="0"/>
                        </a:rPr>
                        <a:t>стремление прийти на помощь человеку в чрезвычайной ситуации</a:t>
                      </a:r>
                    </a:p>
                    <a:p>
                      <a:pPr marL="342900" indent="-342900">
                        <a:spcBef>
                          <a:spcPct val="20000"/>
                        </a:spcBef>
                        <a:buFontTx/>
                        <a:buChar char="•"/>
                      </a:pPr>
                      <a:r>
                        <a:rPr lang="ru-RU" sz="1800" b="0" dirty="0" smtClean="0">
                          <a:latin typeface="Calibri" pitchFamily="34" charset="0"/>
                        </a:rPr>
                        <a:t> воспитывать уважение к труду пожарных</a:t>
                      </a:r>
                    </a:p>
                    <a:p>
                      <a:endParaRPr lang="ru-RU" b="0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6615130" cy="5111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32429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14546" y="714356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Arial" pitchFamily="34" charset="0"/>
              </a:rPr>
              <a:t>Гипотеза: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3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Прочные навыки по соблюдению правил пожарной безопасности у детей дошкольного возраста сформируются  только при регулярной, непрерывной разъяснительной  и практической работе, а также  при четкой организации взаимодействия родителей, воспитателей и специалистов ДОУ.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>Предполагаемые результаты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736"/>
            <a:ext cx="7929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Изменятся отношения детей к своей безопасности и здоровью.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Они овладеют  навыками правильных действий в случае пожара.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Дети сумеют   вести ролевой диалог  с диспетчером службы «01» и дать все необходимые сведения о себе.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Повысится компетентность участников  педагогического процесса  по вопросам пожарной безопасности. 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Произойдет профессиональный личностный рост педагога по данной теме.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Родители заинтересуются данной проблемой и в процессе реализации проекта станут моими единомышленниками.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>Этапы проекта: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928671"/>
          <a:ext cx="8072494" cy="4757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536"/>
                <a:gridCol w="7539958"/>
              </a:tblGrid>
              <a:tr h="64294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libri" pitchFamily="34" charset="0"/>
                        </a:rPr>
                        <a:t>Организационно-подготовительный(сентябрь)</a:t>
                      </a:r>
                    </a:p>
                  </a:txBody>
                  <a:tcPr/>
                </a:tc>
              </a:tr>
              <a:tr h="2071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«Подобрать методическую, научно-популярную и художественную литературу, иллюстративный материал, игрушки, атрибуты для игровой деятельности по противопожарной тематике»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kern="1200" baseline="0" dirty="0" smtClean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Создание условий для творческой деятельности детей</a:t>
                      </a:r>
                      <a:endParaRPr kumimoji="0" lang="ru-RU" sz="2000" b="0" kern="1200" dirty="0" smtClean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17451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«Разработать мониторинг и провести первичное обследование знаний и умений детей по данной теме</a:t>
                      </a:r>
                      <a:r>
                        <a:rPr kumimoji="0" lang="ru-RU" sz="18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just"/>
                      <a:endParaRPr lang="ru-RU" sz="2000" b="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just"/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</a:rPr>
                        <a:t>«Определить желание родителей принять участие в работе по проекту» (родительское собрание, анкетирование)</a:t>
                      </a:r>
                      <a:endParaRPr kumimoji="0" lang="ru-RU" sz="2000" b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14" y="142853"/>
          <a:ext cx="8786904" cy="664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91"/>
                <a:gridCol w="8489013"/>
              </a:tblGrid>
              <a:tr h="446382">
                <a:tc>
                  <a:txBody>
                    <a:bodyPr/>
                    <a:lstStyle/>
                    <a:p>
                      <a:r>
                        <a:rPr lang="ru-RU" b="0" dirty="0" smtClean="0"/>
                        <a:t>2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        Основной (октябрь –май)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997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Образовательная область «Познание»:  </a:t>
                      </a:r>
                      <a:r>
                        <a:rPr lang="ru-RU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НОД: «Огонь – наш друг»,«Горит –не горит», «Электричество в при пожаре»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Исследовательская деятельность: опыты, эксперименты.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Образовательная область «Чтение художественной литературы</a:t>
                      </a:r>
                      <a:r>
                        <a:rPr lang="ru-RU" sz="1800" b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»: </a:t>
                      </a:r>
                      <a:r>
                        <a:rPr kumimoji="0" lang="ru-RU" sz="18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чт</a:t>
                      </a:r>
                      <a:r>
                        <a:rPr lang="ru-RU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ение художественной литературы</a:t>
                      </a:r>
                      <a:r>
                        <a:rPr lang="ru-RU" sz="18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по теме проекта. Литературная викторина. Конкурс стихотворений на тему: «Спички детям не игрушка», КВН по правилам пожарной безопасности.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Образовательная область «Безопасность»: </a:t>
                      </a:r>
                      <a:r>
                        <a:rPr kumimoji="0" lang="ru-RU" sz="18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Решение проблемных ситуаций.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Моделирование ситуаций.</a:t>
                      </a:r>
                    </a:p>
                  </a:txBody>
                  <a:tcPr>
                    <a:noFill/>
                  </a:tcPr>
                </a:tc>
              </a:tr>
              <a:tr h="6249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Образовательная область «Коммуникация»: </a:t>
                      </a:r>
                      <a:r>
                        <a:rPr lang="ru-RU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Беседы: «Пожарный - герой, он с огнем вступает в бой», «Огонь –друг и</a:t>
                      </a:r>
                      <a:r>
                        <a:rPr lang="ru-RU" sz="18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враг».</a:t>
                      </a:r>
                    </a:p>
                  </a:txBody>
                  <a:tcPr>
                    <a:noFill/>
                  </a:tcPr>
                </a:tc>
              </a:tr>
              <a:tr h="6249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Образовательная область</a:t>
                      </a:r>
                      <a:r>
                        <a:rPr lang="ru-RU" sz="1800" b="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 «Социализация»: </a:t>
                      </a:r>
                      <a:r>
                        <a:rPr lang="ru-RU" sz="18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и</a:t>
                      </a:r>
                      <a:r>
                        <a:rPr lang="ru-RU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гровая деятельность: дидактические , сюжетно-ролевые ,творческие игры.</a:t>
                      </a:r>
                      <a:endParaRPr lang="ru-RU" sz="18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6962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Arial" pitchFamily="34" charset="0"/>
                        </a:rPr>
                        <a:t>Образовательная область «Физическая культура»: </a:t>
                      </a:r>
                      <a:r>
                        <a:rPr kumimoji="0" lang="ru-RU" sz="18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спортивная эстафета: «Юный пожарный»</a:t>
                      </a:r>
                    </a:p>
                    <a:p>
                      <a:pPr algn="just"/>
                      <a:r>
                        <a:rPr lang="ru-RU" sz="1800" b="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Arial" pitchFamily="34" charset="0"/>
                        </a:rPr>
                        <a:t>Образовательная область «Музыка»: </a:t>
                      </a:r>
                      <a:r>
                        <a:rPr kumimoji="0" lang="ru-RU" sz="18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музыкальные досуги: «Останови огонь», «Легче, чем пожар тушить, нам его предупредить</a:t>
                      </a:r>
                    </a:p>
                    <a:p>
                      <a:pPr algn="just"/>
                      <a:r>
                        <a:rPr lang="ru-RU" sz="1800" b="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Arial" pitchFamily="34" charset="0"/>
                        </a:rPr>
                        <a:t>Образовательная область «Художественное творчество»: </a:t>
                      </a:r>
                      <a:r>
                        <a:rPr kumimoji="0" lang="ru-RU" sz="18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организация выставок детского творчества.</a:t>
                      </a:r>
                    </a:p>
                  </a:txBody>
                  <a:tcPr>
                    <a:noFill/>
                  </a:tcPr>
                </a:tc>
              </a:tr>
              <a:tr h="6086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sng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«Работа с родителями»                                                  «Работа с педагогами»</a:t>
                      </a:r>
                      <a:endParaRPr lang="ru-RU" sz="2000" b="0" u="sng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3" y="214291"/>
          <a:ext cx="8643997" cy="636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59"/>
                <a:gridCol w="8222338"/>
              </a:tblGrid>
              <a:tr h="78510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 Заключительный этап.  (май)</a:t>
                      </a:r>
                    </a:p>
                    <a:p>
                      <a:pPr marL="0" algn="ctr" rtl="0" eaLnBrk="1" latinLnBrk="0" hangingPunct="1"/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6166"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Обобщение результатов работы:</a:t>
                      </a:r>
                      <a:endParaRPr lang="ru-RU" sz="2400" b="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180832">
                <a:tc>
                  <a:txBody>
                    <a:bodyPr/>
                    <a:lstStyle/>
                    <a:p>
                      <a:endParaRPr lang="ru-RU" b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«Разработан перспективный план занятий»</a:t>
                      </a:r>
                    </a:p>
                    <a:p>
                      <a:r>
                        <a:rPr lang="ru-RU" sz="2400" b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«Разработаны методические рекомендации для родителей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«Разработано учебно-методическое пособие по обучению детей 5-7 лет правилам противопожарной безопасности»</a:t>
                      </a:r>
                    </a:p>
                    <a:p>
                      <a:r>
                        <a:rPr lang="ru-RU" sz="2400" b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«Выпущены буклеты для родителей и детей»</a:t>
                      </a:r>
                    </a:p>
                    <a:p>
                      <a:r>
                        <a:rPr lang="ru-RU" sz="2400" b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«Изготовлена книжка – малышка для детей»</a:t>
                      </a:r>
                    </a:p>
                  </a:txBody>
                  <a:tcPr>
                    <a:noFill/>
                  </a:tcPr>
                </a:tc>
              </a:tr>
              <a:tr h="436166">
                <a:tc>
                  <a:txBody>
                    <a:bodyPr/>
                    <a:lstStyle/>
                    <a:p>
                      <a:endParaRPr lang="ru-RU" b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Проведена  экскурсия в музей ВОДЫ.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85100"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 Смоделирована предметно-развивающая</a:t>
                      </a:r>
                      <a:r>
                        <a:rPr lang="ru-RU" sz="2400" b="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 среда по противопожарной безопасности.</a:t>
                      </a:r>
                    </a:p>
                  </a:txBody>
                  <a:tcPr>
                    <a:noFill/>
                  </a:tcPr>
                </a:tc>
              </a:tr>
              <a:tr h="1520302">
                <a:tc>
                  <a:txBody>
                    <a:bodyPr/>
                    <a:lstStyle/>
                    <a:p>
                      <a:endParaRPr lang="ru-RU" b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Вызван интерес родителей к данной проблеме.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Практическая отработка эвакуации детей из здания </a:t>
                      </a:r>
                      <a:r>
                        <a:rPr lang="ru-RU" sz="2400" b="0" baseline="0" dirty="0" err="1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д</a:t>
                      </a:r>
                      <a:r>
                        <a:rPr lang="ru-RU" sz="2400" b="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/с. </a:t>
                      </a:r>
                      <a:r>
                        <a:rPr kumimoji="0" lang="ru-RU" sz="2400" b="0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Проведена повторная диагностика детей по данной теме.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7143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>ВЫВОД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46"/>
            <a:ext cx="8286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Гипотеза подтвердилась и проведенная работа дала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 свои  положительные результаты:</a:t>
            </a:r>
          </a:p>
          <a:p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071678"/>
            <a:ext cx="835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Symbol" pitchFamily="18" charset="2"/>
              <a:buChar char="·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У детей выработались </a:t>
            </a:r>
            <a:r>
              <a:rPr lang="ru-RU" sz="2000" dirty="0" smtClean="0">
                <a:latin typeface="Calibri" pitchFamily="34" charset="0"/>
              </a:rPr>
              <a:t>навыки неукоснительного выполнения правил пожарной безопасности и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практические навыки поведения в чрезвычайных ситуациях, что поможет им при необходимости сохранить свои жизни и здоровье.</a:t>
            </a:r>
            <a:r>
              <a:rPr lang="ru-RU" sz="2000" dirty="0" smtClean="0">
                <a:latin typeface="Calibri" pitchFamily="34" charset="0"/>
              </a:rPr>
              <a:t> </a:t>
            </a:r>
          </a:p>
          <a:p>
            <a:pPr algn="just">
              <a:buFont typeface="Symbol" pitchFamily="18" charset="2"/>
              <a:buChar char="·"/>
            </a:pPr>
            <a:r>
              <a:rPr lang="ru-RU" sz="2000" dirty="0" smtClean="0">
                <a:latin typeface="Calibri" pitchFamily="34" charset="0"/>
              </a:rPr>
              <a:t> Дети запомнили номера телефонов службы спасения и научились ими пользоваться.</a:t>
            </a:r>
          </a:p>
          <a:p>
            <a:pPr algn="just">
              <a:buFont typeface="Symbol" pitchFamily="18" charset="2"/>
              <a:buChar char="·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Расширились знания у воспитанников об окружающей действительности и работе пожарных.</a:t>
            </a:r>
          </a:p>
          <a:p>
            <a:pPr algn="just">
              <a:buFont typeface="Symbol" pitchFamily="18" charset="2"/>
              <a:buChar char="·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Дети  </a:t>
            </a:r>
            <a:r>
              <a:rPr lang="ru-RU" sz="2000" dirty="0" smtClean="0">
                <a:latin typeface="Calibri" pitchFamily="34" charset="0"/>
              </a:rPr>
              <a:t>стали более милосердными и стали бережнее относиться к окружающему миру. </a:t>
            </a:r>
          </a:p>
          <a:p>
            <a:pPr algn="just">
              <a:buFont typeface="Symbol" pitchFamily="18" charset="2"/>
              <a:buChar char="·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Родители осознали всю значимость  данной работы и стали моими единомышленниками.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3"/>
            <a:ext cx="8458200" cy="857255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rgbClr val="FF0000"/>
                </a:solidFill>
              </a:rPr>
              <a:t>Ради жизни на земле</a:t>
            </a:r>
            <a:endParaRPr lang="ru-RU" sz="3600" b="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1500174"/>
            <a:ext cx="7072362" cy="5072098"/>
          </a:xfrm>
        </p:spPr>
        <p:txBody>
          <a:bodyPr>
            <a:normAutofit/>
          </a:bodyPr>
          <a:lstStyle/>
          <a:p>
            <a:pPr algn="just"/>
            <a:r>
              <a:rPr lang="ru-RU" sz="2800" b="0" dirty="0" smtClean="0"/>
              <a:t>Ежегодно 30 апреля отмечается как День работников пожарной охраны. 30 апреля 1999 года подписан Указ «Об установлении дня пожарной охраны». </a:t>
            </a:r>
          </a:p>
          <a:p>
            <a:pPr algn="just"/>
            <a:r>
              <a:rPr lang="ru-RU" sz="2800" b="0" dirty="0" smtClean="0"/>
              <a:t>С этого времени 30 апреля считается профессиональным праздником пожарных России.</a:t>
            </a:r>
            <a:endParaRPr lang="ru-RU" sz="2800" b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>Используемые ресурсы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4"/>
            <a:ext cx="8572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mtClean="0">
                <a:cs typeface="Arial" pitchFamily="34" charset="0"/>
              </a:rPr>
              <a:t>1.Т.А.Шорыгина  «Беседы о правилах пожарной безопасности»  М.  ООО «ТЦ Сфера» 2005;</a:t>
            </a:r>
            <a:br>
              <a:rPr lang="ru-RU" smtClean="0">
                <a:cs typeface="Arial" pitchFamily="34" charset="0"/>
              </a:rPr>
            </a:br>
            <a:r>
              <a:rPr lang="ru-RU" smtClean="0">
                <a:cs typeface="Arial" pitchFamily="34" charset="0"/>
              </a:rPr>
              <a:t>2. Н.А. Адалина «Ознакомление дошкольников с правилами пожарной безопасности» М.ООО «Издательство Скрипторий» 2003;</a:t>
            </a:r>
            <a:br>
              <a:rPr lang="ru-RU" smtClean="0">
                <a:cs typeface="Arial" pitchFamily="34" charset="0"/>
              </a:rPr>
            </a:br>
            <a:r>
              <a:rPr lang="ru-RU" smtClean="0">
                <a:cs typeface="Arial" pitchFamily="34" charset="0"/>
              </a:rPr>
              <a:t>3.  «Безопасность». Учебно-методическое пособие по основам безопасности жизнедеятельности детей старшего дошкольного возраста Н.Н.Авдеева., О.Л.Князева, Р.Б. Стеркина: С-Пб. «Детство- Пресс», 2002;</a:t>
            </a:r>
            <a:br>
              <a:rPr lang="ru-RU" smtClean="0">
                <a:cs typeface="Arial" pitchFamily="34" charset="0"/>
              </a:rPr>
            </a:br>
            <a:r>
              <a:rPr lang="ru-RU" smtClean="0">
                <a:cs typeface="Arial" pitchFamily="34" charset="0"/>
              </a:rPr>
              <a:t>4. «Пожарная безопасность. Нестандартные занятия»/ Автор-сост. Р.А.Жукова - Волгоград: ИТД «Корифей» 2008;</a:t>
            </a:r>
          </a:p>
          <a:p>
            <a:pPr>
              <a:defRPr/>
            </a:pPr>
            <a:r>
              <a:rPr lang="ru-RU" smtClean="0">
                <a:cs typeface="Arial" pitchFamily="34" charset="0"/>
              </a:rPr>
              <a:t>5. К.Ю.Белая «Формирование основ безопасности у дошкольников» Пособие для педагогов дошкольных  учреждений и родителей. – М.:Мозаика-синтез. 2011;</a:t>
            </a:r>
            <a:br>
              <a:rPr lang="ru-RU" smtClean="0">
                <a:cs typeface="Arial" pitchFamily="34" charset="0"/>
              </a:rPr>
            </a:br>
            <a:r>
              <a:rPr lang="ru-RU" smtClean="0">
                <a:cs typeface="Arial" pitchFamily="34" charset="0"/>
              </a:rPr>
              <a:t>6. Сайты: festival.1september.ru/</a:t>
            </a:r>
            <a:br>
              <a:rPr lang="ru-RU" smtClean="0">
                <a:cs typeface="Arial" pitchFamily="34" charset="0"/>
              </a:rPr>
            </a:br>
            <a:r>
              <a:rPr lang="ru-RU" smtClean="0">
                <a:cs typeface="Arial" pitchFamily="34" charset="0"/>
              </a:rPr>
              <a:t>www.forchel.ru/…protivopozharnoj-bezopasnosti.</a:t>
            </a:r>
            <a:br>
              <a:rPr lang="ru-RU" smtClean="0">
                <a:cs typeface="Arial" pitchFamily="34" charset="0"/>
              </a:rPr>
            </a:br>
            <a:r>
              <a:rPr lang="ru-RU" smtClean="0">
                <a:cs typeface="Arial" pitchFamily="34" charset="0"/>
              </a:rPr>
              <a:t>www.openclass.ru/lessons</a:t>
            </a:r>
            <a:r>
              <a:rPr lang="ru-RU" sz="2000" smtClean="0">
                <a:cs typeface="Arial" pitchFamily="34" charset="0"/>
              </a:rPr>
              <a:t/>
            </a:r>
            <a:br>
              <a:rPr lang="ru-RU" sz="2000" smtClean="0">
                <a:cs typeface="Arial" pitchFamily="34" charset="0"/>
              </a:rPr>
            </a:b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ru-RU" sz="200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</a:br>
            <a:endParaRPr lang="ru-RU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214950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http://900igr.net/ </a:t>
            </a:r>
            <a:br>
              <a:rPr lang="en-US" dirty="0" smtClean="0"/>
            </a:br>
            <a:r>
              <a:rPr lang="en-US" dirty="0" smtClean="0"/>
              <a:t>http://vidimaxsys.mylivepage.ru/wiki/ </a:t>
            </a:r>
            <a:br>
              <a:rPr lang="en-US" dirty="0" smtClean="0"/>
            </a:br>
            <a:r>
              <a:rPr lang="en-US" dirty="0" smtClean="0"/>
              <a:t>http://www.superjob.ru/resumes/1078/spasatel/?from=120 </a:t>
            </a:r>
            <a:br>
              <a:rPr lang="en-US" dirty="0" smtClean="0"/>
            </a:br>
            <a:r>
              <a:rPr lang="en-US" dirty="0" smtClean="0"/>
              <a:t>http://58.mchs.gov.ru/news/?PAGEN_3=17 </a:t>
            </a:r>
            <a:br>
              <a:rPr lang="en-US" dirty="0" smtClean="0"/>
            </a:br>
            <a:r>
              <a:rPr lang="en-US" dirty="0" smtClean="0"/>
              <a:t>http://pozharnyj.ru/kartinki/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>Взаимодействие с социумом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14488"/>
            <a:ext cx="7500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Районный конкурс детского творчества, проводимый в рамках Всероссийского конкурса «Безопасность глазами детей». </a:t>
            </a:r>
          </a:p>
          <a:p>
            <a:pPr algn="just"/>
            <a:r>
              <a:rPr lang="ru-RU" sz="3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Тема: «Пожарная безопасность»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работы по пожарке 2012\DSC0615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928670"/>
            <a:ext cx="295277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43372" y="1214422"/>
            <a:ext cx="2571768" cy="1143008"/>
          </a:xfrm>
        </p:spPr>
        <p:txBody>
          <a:bodyPr>
            <a:normAutofit fontScale="92500" lnSpcReduction="10000"/>
          </a:bodyPr>
          <a:lstStyle/>
          <a:p>
            <a:endParaRPr lang="ru-RU" sz="2400" dirty="0" smtClean="0"/>
          </a:p>
          <a:p>
            <a:pPr algn="r"/>
            <a:r>
              <a:rPr lang="ru-RU" sz="2200" dirty="0" err="1" smtClean="0"/>
              <a:t>Коленова</a:t>
            </a:r>
            <a:r>
              <a:rPr lang="ru-RU" sz="2200" dirty="0" smtClean="0"/>
              <a:t> Варя,</a:t>
            </a:r>
          </a:p>
          <a:p>
            <a:pPr algn="r">
              <a:buNone/>
            </a:pPr>
            <a:r>
              <a:rPr lang="ru-RU" sz="2200" dirty="0" smtClean="0"/>
              <a:t>6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85728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0" indent="-274320">
              <a:spcBef>
                <a:spcPts val="700"/>
              </a:spcBef>
              <a:buClr>
                <a:srgbClr val="3891A7"/>
              </a:buClr>
              <a:buSzPct val="80000"/>
            </a:pPr>
            <a:r>
              <a:rPr lang="ru-RU" sz="2800" b="1" dirty="0" smtClean="0">
                <a:ln/>
                <a:solidFill>
                  <a:schemeClr val="accent3"/>
                </a:solidFill>
              </a:rPr>
              <a:t>«Служба спасения»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42900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«Спасатель»</a:t>
            </a:r>
            <a:br>
              <a:rPr lang="ru-RU" sz="2800" b="1" dirty="0" smtClean="0">
                <a:ln/>
                <a:solidFill>
                  <a:schemeClr val="accent3"/>
                </a:solidFill>
              </a:rPr>
            </a:br>
            <a:endParaRPr lang="ru-RU" sz="2800" b="1" dirty="0" smtClean="0">
              <a:ln/>
              <a:solidFill>
                <a:schemeClr val="accent3"/>
              </a:solidFill>
            </a:endParaRPr>
          </a:p>
        </p:txBody>
      </p:sp>
      <p:pic>
        <p:nvPicPr>
          <p:cNvPr id="8" name="Picture 2" descr="C:\Documents and Settings\Admin\Рабочий стол\работы по пожарке 2012\DSC0615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5524506" y="3762378"/>
            <a:ext cx="3238523" cy="242889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71472" y="4429132"/>
            <a:ext cx="357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Егорова Даша,</a:t>
            </a:r>
          </a:p>
          <a:p>
            <a:pPr>
              <a:buNone/>
            </a:pPr>
            <a:r>
              <a:rPr lang="ru-RU" sz="2000" dirty="0" smtClean="0"/>
              <a:t>6 лет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722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n/>
                <a:solidFill>
                  <a:srgbClr val="C32D2E"/>
                </a:solidFill>
              </a:rPr>
              <a:t/>
            </a:r>
            <a:br>
              <a:rPr lang="ru-RU" sz="4400" b="1" dirty="0" smtClean="0">
                <a:ln/>
                <a:solidFill>
                  <a:srgbClr val="C32D2E"/>
                </a:solidFill>
              </a:rPr>
            </a:br>
            <a:r>
              <a:rPr lang="ru-RU" sz="3100" b="1" dirty="0" smtClean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«Веселый спасатель»</a:t>
            </a:r>
            <a:br>
              <a:rPr lang="ru-RU" sz="3100" b="1" dirty="0" smtClean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endParaRPr lang="ru-RU" sz="3100" b="1" dirty="0">
              <a:ln/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Documents and Settings\Admin\Рабочий стол\работы по пожарке 2012\DSC061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90" t="3125" r="3906"/>
          <a:stretch>
            <a:fillRect/>
          </a:stretch>
        </p:blipFill>
        <p:spPr bwMode="auto">
          <a:xfrm rot="5400000">
            <a:off x="-21979" y="1164930"/>
            <a:ext cx="3148665" cy="2390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00364" y="1524000"/>
            <a:ext cx="2357454" cy="140493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Герасимова Арина,</a:t>
            </a:r>
          </a:p>
          <a:p>
            <a:pPr algn="r">
              <a:buNone/>
            </a:pPr>
            <a:r>
              <a:rPr lang="ru-RU" sz="2000" dirty="0" smtClean="0"/>
              <a:t>6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3071810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cap="small" dirty="0" smtClean="0">
                <a:ln/>
                <a:solidFill>
                  <a:schemeClr val="accent3"/>
                </a:solidFill>
              </a:rPr>
              <a:t>«Юный пожарный»</a:t>
            </a:r>
            <a:br>
              <a:rPr lang="ru-RU" sz="2800" b="1" cap="small" dirty="0" smtClean="0">
                <a:ln/>
                <a:solidFill>
                  <a:schemeClr val="accent3"/>
                </a:solidFill>
              </a:rPr>
            </a:br>
            <a:endParaRPr lang="ru-RU" sz="2800" b="1" cap="small" dirty="0" smtClean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2" descr="C:\Documents and Settings\Admin\Рабочий стол\работы по пожарке 2012\DSC0615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2066" y="3786190"/>
            <a:ext cx="3652852" cy="27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4429132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Герасимова Милана,</a:t>
            </a:r>
          </a:p>
          <a:p>
            <a:pPr>
              <a:buNone/>
            </a:pPr>
            <a:r>
              <a:rPr lang="ru-RU" sz="2000" dirty="0" smtClean="0"/>
              <a:t>6 лет.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0010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>Работа с родителями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928670"/>
            <a:ext cx="3857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dirty="0" smtClean="0"/>
              <a:t>стенды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dirty="0" smtClean="0"/>
              <a:t>иллюстративный материал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dirty="0" smtClean="0"/>
              <a:t>папки-передвижки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dirty="0" smtClean="0"/>
              <a:t>подборки статей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dirty="0" smtClean="0"/>
              <a:t>анкетирование</a:t>
            </a:r>
            <a:endParaRPr lang="ru-RU" dirty="0"/>
          </a:p>
        </p:txBody>
      </p:sp>
      <p:pic>
        <p:nvPicPr>
          <p:cNvPr id="1026" name="Picture 2" descr="C:\Documents and Settings\Admin\Рабочий стол\работы по пожарке 2012\развивающая среда по пожарке\DSC06201.JPG"/>
          <p:cNvPicPr>
            <a:picLocks noChangeAspect="1" noChangeArrowheads="1"/>
          </p:cNvPicPr>
          <p:nvPr/>
        </p:nvPicPr>
        <p:blipFill>
          <a:blip r:embed="rId3" cstate="print"/>
          <a:srcRect t="10704" b="16535"/>
          <a:stretch>
            <a:fillRect/>
          </a:stretch>
        </p:blipFill>
        <p:spPr bwMode="auto">
          <a:xfrm>
            <a:off x="1187624" y="4797152"/>
            <a:ext cx="2880000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Рабочий стол\работы по пожарке 2012\развивающая среда по пожарке\DSC06203.JPG"/>
          <p:cNvPicPr>
            <a:picLocks noChangeAspect="1" noChangeArrowheads="1"/>
          </p:cNvPicPr>
          <p:nvPr/>
        </p:nvPicPr>
        <p:blipFill>
          <a:blip r:embed="rId4" cstate="print"/>
          <a:srcRect t="3307"/>
          <a:stretch>
            <a:fillRect/>
          </a:stretch>
        </p:blipFill>
        <p:spPr bwMode="auto">
          <a:xfrm>
            <a:off x="755576" y="2276872"/>
            <a:ext cx="2880000" cy="2088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Admin\Рабочий стол\работы по пожарке 2012\развивающая среда по пожарке\DSC06204.JPG"/>
          <p:cNvPicPr>
            <a:picLocks noChangeAspect="1" noChangeArrowheads="1"/>
          </p:cNvPicPr>
          <p:nvPr/>
        </p:nvPicPr>
        <p:blipFill>
          <a:blip r:embed="rId5" cstate="print"/>
          <a:srcRect b="6614"/>
          <a:stretch>
            <a:fillRect/>
          </a:stretch>
        </p:blipFill>
        <p:spPr bwMode="auto">
          <a:xfrm>
            <a:off x="5364088" y="4365104"/>
            <a:ext cx="2880000" cy="2017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Documents and Settings\Admin\Рабочий стол\работы по пожарке 2012\развивающая среда по пожарке\DSC062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844824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12858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50004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Arial" pitchFamily="34" charset="0"/>
              </a:rPr>
              <a:t>Методическое обеспечение</a:t>
            </a:r>
          </a:p>
        </p:txBody>
      </p:sp>
      <p:pic>
        <p:nvPicPr>
          <p:cNvPr id="3074" name="Picture 2" descr="C:\Documents and Settings\Admin\Рабочий стол\работы по пожарке 2012\развивающая среда по пожарке\DSC06219.JPG"/>
          <p:cNvPicPr>
            <a:picLocks noChangeAspect="1" noChangeArrowheads="1"/>
          </p:cNvPicPr>
          <p:nvPr/>
        </p:nvPicPr>
        <p:blipFill>
          <a:blip r:embed="rId2" cstate="print"/>
          <a:srcRect l="5059"/>
          <a:stretch>
            <a:fillRect/>
          </a:stretch>
        </p:blipFill>
        <p:spPr bwMode="auto">
          <a:xfrm rot="5400000">
            <a:off x="3908050" y="1428654"/>
            <a:ext cx="2893836" cy="228601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работы по пожарке 2012\развивающая среда по пожарке\DSC06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84208" y="3644984"/>
            <a:ext cx="2880000" cy="216000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работы по пожарке 2012\развивающая среда по пожарке\DSC06216.JPG"/>
          <p:cNvPicPr>
            <a:picLocks noChangeAspect="1" noChangeArrowheads="1"/>
          </p:cNvPicPr>
          <p:nvPr/>
        </p:nvPicPr>
        <p:blipFill>
          <a:blip r:embed="rId4" cstate="print"/>
          <a:srcRect l="2578" t="7525"/>
          <a:stretch>
            <a:fillRect/>
          </a:stretch>
        </p:blipFill>
        <p:spPr bwMode="auto">
          <a:xfrm rot="5400000">
            <a:off x="-211015" y="1875311"/>
            <a:ext cx="3211085" cy="2286016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работы по пожарке 2012\развивающая среда по пожарке\DSC06215.JPG"/>
          <p:cNvPicPr>
            <a:picLocks noChangeAspect="1" noChangeArrowheads="1"/>
          </p:cNvPicPr>
          <p:nvPr/>
        </p:nvPicPr>
        <p:blipFill>
          <a:blip r:embed="rId5" cstate="print"/>
          <a:srcRect t="4218"/>
          <a:stretch>
            <a:fillRect/>
          </a:stretch>
        </p:blipFill>
        <p:spPr bwMode="auto">
          <a:xfrm rot="5400000">
            <a:off x="2078214" y="4050578"/>
            <a:ext cx="2880000" cy="206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  <a:t>Предметно-развивающая среда</a:t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Arial" pitchFamily="34" charset="0"/>
              </a:rPr>
            </a:br>
            <a:endParaRPr lang="ru-RU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 descr="C:\Documents and Settings\Admin\Рабочий стол\работы по пожарке 2012\развивающая среда по пожарке\DSC06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1560" y="1628760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Admin\Рабочий стол\работы по пожарке 2012\развивающая среда по пожарке\DSC06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28736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Documents and Settings\Admin\Рабочий стол\работы по пожарке 2012\развивающая среда по пожарке\DSC06200.JPG"/>
          <p:cNvPicPr>
            <a:picLocks noChangeAspect="1" noChangeArrowheads="1"/>
          </p:cNvPicPr>
          <p:nvPr/>
        </p:nvPicPr>
        <p:blipFill>
          <a:blip r:embed="rId4" cstate="print"/>
          <a:srcRect l="7441" t="3307" r="3261" b="4088"/>
          <a:stretch>
            <a:fillRect/>
          </a:stretch>
        </p:blipFill>
        <p:spPr bwMode="auto">
          <a:xfrm>
            <a:off x="5357817" y="4357694"/>
            <a:ext cx="2847315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Documents and Settings\Admin\Рабочий стол\работы по пожарке 2012\развивающая среда по пожарке\DSC06220.JPG"/>
          <p:cNvPicPr>
            <a:picLocks noChangeAspect="1" noChangeArrowheads="1"/>
          </p:cNvPicPr>
          <p:nvPr/>
        </p:nvPicPr>
        <p:blipFill>
          <a:blip r:embed="rId5" cstate="print"/>
          <a:srcRect b="27239"/>
          <a:stretch>
            <a:fillRect/>
          </a:stretch>
        </p:blipFill>
        <p:spPr bwMode="auto">
          <a:xfrm>
            <a:off x="1115616" y="4365104"/>
            <a:ext cx="3665455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786050" y="857232"/>
            <a:ext cx="4071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Blip>
                <a:blip r:embed="rId6"/>
              </a:buBlip>
            </a:pPr>
            <a:r>
              <a:rPr lang="ru-RU" dirty="0" smtClean="0"/>
              <a:t> макеты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6"/>
              </a:buBlip>
            </a:pPr>
            <a:r>
              <a:rPr lang="ru-RU" dirty="0" smtClean="0"/>
              <a:t> иллюстративный материал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6"/>
              </a:buBlip>
            </a:pPr>
            <a:r>
              <a:rPr lang="ru-RU" dirty="0" smtClean="0"/>
              <a:t> дидактические игры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6"/>
              </a:buBlip>
            </a:pPr>
            <a:r>
              <a:rPr lang="ru-RU" dirty="0" smtClean="0"/>
              <a:t> игрушки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6"/>
              </a:buBlip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Arial" pitchFamily="34" charset="0"/>
              </a:rPr>
              <a:t>Экскурсия в пожарную часть Красносельского района</a:t>
            </a:r>
          </a:p>
        </p:txBody>
      </p:sp>
      <p:pic>
        <p:nvPicPr>
          <p:cNvPr id="4098" name="Picture 2" descr="C:\Documents and Settings\Admin\Мои документы\фото\пожарка\DSC02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85860"/>
            <a:ext cx="2786082" cy="2089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Documents and Settings\Admin\Мои документы\фото\пожарка\DSC02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2762270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Documents and Settings\Admin\Мои документы\фото\пожарка\DSC026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928802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C:\Documents and Settings\Admin\Мои документы\фото\пожарка\DSC027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357562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C:\Documents and Settings\Admin\Мои документы\фото\пожарка\DSC026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000504"/>
            <a:ext cx="2667019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4" name="Picture 8" descr="C:\Documents and Settings\Admin\Мои документы\фото\пожарка\DSC027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500570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8458200" cy="28575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0" dirty="0" smtClean="0">
                <a:solidFill>
                  <a:srgbClr val="FF0000"/>
                </a:solidFill>
              </a:rPr>
              <a:t>В Федеральных государственных требованиях к структуре основной общеобразовательной программы дошкольного образования </a:t>
            </a:r>
            <a:r>
              <a:rPr lang="ru-RU" sz="2800" b="0" i="1" dirty="0" smtClean="0">
                <a:solidFill>
                  <a:srgbClr val="0070C0"/>
                </a:solidFill>
              </a:rPr>
              <a:t>(приказ Министерства образования и науки Российской Федерации № 655 от 23.11.2009 года) </a:t>
            </a:r>
            <a:r>
              <a:rPr lang="ru-RU" sz="2800" b="0" dirty="0" smtClean="0">
                <a:solidFill>
                  <a:srgbClr val="FF0000"/>
                </a:solidFill>
              </a:rPr>
              <a:t>определены основные цели и задачи образовательной области «Безопасность»:</a:t>
            </a:r>
            <a:endParaRPr lang="ru-RU" sz="2800" b="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500438"/>
            <a:ext cx="7072362" cy="3071834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endParaRPr lang="ru-RU" sz="28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800" b="0" dirty="0" smtClean="0"/>
              <a:t>Формирование основ безопасности собственной жизнедеятельности и формирование предпосылок экологического сознания (безопасности окружающего мира) через решение следующих задач:</a:t>
            </a:r>
          </a:p>
          <a:p>
            <a:pPr algn="just"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3"/>
            <a:ext cx="8458200" cy="857255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rgbClr val="FF0000"/>
                </a:solidFill>
              </a:rPr>
              <a:t>Задачи:</a:t>
            </a:r>
            <a:endParaRPr lang="ru-RU" sz="3600" b="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1500174"/>
            <a:ext cx="7072362" cy="5072098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0" dirty="0" smtClean="0"/>
              <a:t>Формирование представлений об опасных для человека и окружающего мира природы ситуациях и способах поведения в них;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0" dirty="0" smtClean="0"/>
              <a:t>Приобщение к правилам безопасного для человека и окружающего мира природы поведения;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0" dirty="0" smtClean="0"/>
              <a:t>Формирование осторожного и осмотрительного отношения к потенциально опасным для человека и окружающего мира природы ситуациям.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0" dirty="0" smtClean="0"/>
              <a:t>Передачу детям знаний о ПДД в качестве пешехода и пассажира транспортного средства.</a:t>
            </a:r>
            <a:endParaRPr lang="ru-RU" sz="2400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3"/>
            <a:ext cx="400024" cy="214313"/>
          </a:xfrm>
        </p:spPr>
        <p:txBody>
          <a:bodyPr>
            <a:normAutofit fontScale="90000"/>
          </a:bodyPr>
          <a:lstStyle/>
          <a:p>
            <a:pPr algn="ctr"/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28604"/>
            <a:ext cx="7072362" cy="6143668"/>
          </a:xfrm>
        </p:spPr>
        <p:txBody>
          <a:bodyPr>
            <a:normAutofit/>
          </a:bodyPr>
          <a:lstStyle/>
          <a:p>
            <a:pPr algn="just"/>
            <a:r>
              <a:rPr lang="ru-RU" sz="2400" b="0" dirty="0" smtClean="0"/>
              <a:t>В современном мире никто не застрахован ни от социальных потрясений. Ни от стихийных бедствий. Но предотвращение пожаров, нередко возникающих из-за шалости детей, - часто в наших руках. Разрешение этой проблемы требует скоординированных действий педагогов и родителей. Тяга детей к огню, к игре со спичками общеизвестна, хотя многие ребята знают об опасности таких игр и умеют различать «добрый» и «злой» огонь. </a:t>
            </a:r>
          </a:p>
          <a:p>
            <a:pPr algn="just"/>
            <a:r>
              <a:rPr lang="ru-RU" sz="2400" b="0" dirty="0" smtClean="0"/>
              <a:t>Разбирая с ребенком возможные причины возникновения пожаров, важно познакомить с мерами пожарной безопасности, сформировать элементарные знания об опасных последствиях пожаров, научить осторожно обращаться с огнем.</a:t>
            </a:r>
            <a:endParaRPr lang="ru-RU" sz="2400" b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3"/>
            <a:ext cx="6286544" cy="2143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714356"/>
            <a:ext cx="6929486" cy="585791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0" cap="sm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Направления работы:</a:t>
            </a:r>
          </a:p>
          <a:p>
            <a:pPr algn="ctr">
              <a:spcBef>
                <a:spcPct val="0"/>
              </a:spcBef>
            </a:pPr>
            <a:endParaRPr lang="ru-RU" sz="2800" b="0" cap="small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2800" b="0" cap="small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 детьми                   с педагогами</a:t>
            </a:r>
          </a:p>
          <a:p>
            <a:pPr algn="r">
              <a:spcBef>
                <a:spcPct val="0"/>
              </a:spcBef>
            </a:pPr>
            <a:endParaRPr lang="ru-RU" sz="4000" b="0" cap="small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800" b="0" cap="small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800" b="0" cap="small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2800" b="0" cap="small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                 с родителями    </a:t>
            </a:r>
          </a:p>
          <a:p>
            <a:pPr algn="ctr">
              <a:spcBef>
                <a:spcPct val="0"/>
              </a:spcBef>
            </a:pPr>
            <a:endParaRPr lang="ru-RU" sz="2800" b="0" cap="small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800" b="0" cap="small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800" b="0" cap="small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2800" b="0" cap="small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взаимосвязь с социумом</a:t>
            </a:r>
          </a:p>
          <a:p>
            <a:pPr algn="ctr">
              <a:spcBef>
                <a:spcPct val="0"/>
              </a:spcBef>
            </a:pPr>
            <a:endParaRPr lang="ru-RU" sz="2800" cap="small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3000364" y="1857364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4607719" y="2393149"/>
            <a:ext cx="171451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86512" y="1928802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714612" y="3071810"/>
            <a:ext cx="314327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  <a:ea typeface="+mn-ea"/>
                <a:cs typeface="+mn-cs"/>
              </a:rPr>
              <a:t>Работа с детьми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71462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Arial" pitchFamily="34" charset="0"/>
              </a:rPr>
              <a:t>Паспорт проекта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3286124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255588">
              <a:buFont typeface="Wingdings 3" pitchFamily="18" charset="2"/>
              <a:buChar char=""/>
            </a:pP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Тип проекта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: </a:t>
            </a:r>
            <a:r>
              <a:rPr lang="ru-RU" sz="2400" dirty="0" err="1" smtClean="0">
                <a:solidFill>
                  <a:srgbClr val="C00000"/>
                </a:solidFill>
                <a:latin typeface="Monotype Corsiva" pitchFamily="66" charset="0"/>
              </a:rPr>
              <a:t>информационно-практико-ориентированный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</a:p>
          <a:p>
            <a:pPr marL="365125" indent="-255588">
              <a:buFont typeface="Wingdings 3" pitchFamily="18" charset="2"/>
              <a:buChar char=""/>
            </a:pP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Вид проекта</a:t>
            </a:r>
            <a:r>
              <a:rPr lang="ru-RU" sz="2400" dirty="0" smtClean="0">
                <a:solidFill>
                  <a:srgbClr val="C00000"/>
                </a:solidFill>
              </a:rPr>
              <a:t>: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долгосрочный</a:t>
            </a:r>
          </a:p>
          <a:p>
            <a:pPr marL="365125" indent="-255588">
              <a:buFont typeface="Wingdings 3" pitchFamily="18" charset="2"/>
              <a:buChar char=""/>
            </a:pP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Предметно-содержательная область</a:t>
            </a:r>
            <a:r>
              <a:rPr lang="ru-RU" sz="2400" dirty="0" smtClean="0">
                <a:solidFill>
                  <a:srgbClr val="C00000"/>
                </a:solidFill>
                <a:cs typeface="Arial" pitchFamily="34" charset="0"/>
              </a:rPr>
              <a:t>: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обучение детей правилам противопожарной безопасности</a:t>
            </a:r>
          </a:p>
          <a:p>
            <a:pPr marL="365125" indent="-255588">
              <a:buFont typeface="Wingdings 3" pitchFamily="18" charset="2"/>
              <a:buChar char=""/>
            </a:pP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Участники</a:t>
            </a:r>
            <a:r>
              <a:rPr lang="ru-RU" sz="2400" dirty="0" smtClean="0">
                <a:solidFill>
                  <a:srgbClr val="C00000"/>
                </a:solidFill>
                <a:cs typeface="Arial" pitchFamily="34" charset="0"/>
              </a:rPr>
              <a:t>: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дети старшего дошкольного возраста, воспитатель, специалисты ДОУ, родители.</a:t>
            </a:r>
          </a:p>
          <a:p>
            <a:pPr marL="365125" indent="-255588">
              <a:buFont typeface="Wingdings 3" pitchFamily="18" charset="2"/>
              <a:buChar char=""/>
            </a:pP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Форма представления</a:t>
            </a:r>
            <a:r>
              <a:rPr lang="ru-RU" sz="2400" dirty="0" smtClean="0">
                <a:solidFill>
                  <a:srgbClr val="C00000"/>
                </a:solidFill>
              </a:rPr>
              <a:t>: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презентация и защита проекта.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19" y="1500174"/>
            <a:ext cx="85011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«Чтобы беда не коснулась тебя!»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Актуальность 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5300" b="1" dirty="0" smtClean="0">
                <a:solidFill>
                  <a:srgbClr val="C00000"/>
                </a:solidFill>
                <a:latin typeface="Monotype Corsiva" pitchFamily="66" charset="0"/>
                <a:ea typeface="+mn-ea"/>
                <a:cs typeface="+mn-cs"/>
              </a:rPr>
              <a:t>Актуальность: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1462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928670"/>
            <a:ext cx="871543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2000" dirty="0" smtClean="0">
                <a:cs typeface="Arial" pitchFamily="34" charset="0"/>
              </a:rPr>
              <a:t>Участились стихийные бедствия, в том числе и пожары.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 smtClean="0">
                <a:cs typeface="Arial" pitchFamily="34" charset="0"/>
              </a:rPr>
              <a:t>Увеличилось количество пожаров из-за шалости детей с огнем, что приводит к  их гибели и потери здоровья (при пожарах    ежегодно  в огне гибнет 596 детей, ¾ из них дошкольники).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 smtClean="0">
                <a:cs typeface="Arial" pitchFamily="34" charset="0"/>
              </a:rPr>
              <a:t>Ослабление  надлежащего контроля со стороны взрослых за поведением детей.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 smtClean="0"/>
              <a:t>Отсутствие у детей защитной психологической реакция на экстремальные ситуации, </a:t>
            </a:r>
            <a:r>
              <a:rPr lang="ru-RU" sz="2000" dirty="0" err="1" smtClean="0"/>
              <a:t>несформированность</a:t>
            </a:r>
            <a:r>
              <a:rPr lang="ru-RU" sz="2000" dirty="0" smtClean="0"/>
              <a:t>  элементарных навыков самосохранения. 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 smtClean="0">
                <a:cs typeface="Arial" pitchFamily="34" charset="0"/>
              </a:rPr>
              <a:t>Отсутствие целенаправленной, спланированной работы по данному вопросу  между дошкольным учреждением и семьей.</a:t>
            </a:r>
          </a:p>
          <a:p>
            <a:pPr marL="342900" indent="-342900">
              <a:buFontTx/>
              <a:buAutoNum type="arabicPeriod"/>
            </a:pPr>
            <a:endParaRPr lang="ru-RU" sz="2400" dirty="0" smtClean="0">
              <a:cs typeface="Arial" pitchFamily="34" charset="0"/>
            </a:endParaRPr>
          </a:p>
          <a:p>
            <a:pPr marL="342900" indent="-342900" algn="ctr"/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          Сохранение жизни  </a:t>
            </a:r>
          </a:p>
          <a:p>
            <a:pPr marL="342900" indent="-342900" algn="ctr"/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и здоровья детей .</a:t>
            </a:r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85719" y="1500174"/>
            <a:ext cx="85011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Работа с детьми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71462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Arial" pitchFamily="34" charset="0"/>
              </a:rPr>
              <a:t>Паспорт проекта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3286124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255588">
              <a:buFont typeface="Wingdings 3" pitchFamily="18" charset="2"/>
              <a:buChar char=""/>
            </a:pPr>
            <a:r>
              <a:rPr lang="ru-RU" sz="2400" dirty="0" smtClean="0">
                <a:solidFill>
                  <a:srgbClr val="C00000"/>
                </a:solidFill>
                <a:cs typeface="Arial" pitchFamily="34" charset="0"/>
              </a:rPr>
              <a:t>Тип проекта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: </a:t>
            </a:r>
            <a:r>
              <a:rPr lang="ru-RU" sz="2400" dirty="0" err="1" smtClean="0">
                <a:solidFill>
                  <a:srgbClr val="C00000"/>
                </a:solidFill>
                <a:latin typeface="Monotype Corsiva" pitchFamily="66" charset="0"/>
              </a:rPr>
              <a:t>информационно-практико-ориентированный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</a:p>
          <a:p>
            <a:pPr marL="365125" indent="-255588">
              <a:buFont typeface="Wingdings 3" pitchFamily="18" charset="2"/>
              <a:buChar char=""/>
            </a:pPr>
            <a:r>
              <a:rPr lang="ru-RU" sz="2400" dirty="0" smtClean="0">
                <a:solidFill>
                  <a:srgbClr val="C00000"/>
                </a:solidFill>
                <a:cs typeface="Arial" pitchFamily="34" charset="0"/>
              </a:rPr>
              <a:t>Вид проекта</a:t>
            </a:r>
            <a:r>
              <a:rPr lang="ru-RU" sz="2400" dirty="0" smtClean="0">
                <a:solidFill>
                  <a:srgbClr val="C00000"/>
                </a:solidFill>
              </a:rPr>
              <a:t>: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долгосрочный</a:t>
            </a:r>
          </a:p>
          <a:p>
            <a:pPr marL="365125" indent="-255588">
              <a:buFont typeface="Wingdings 3" pitchFamily="18" charset="2"/>
              <a:buChar char=""/>
            </a:pPr>
            <a:r>
              <a:rPr lang="ru-RU" sz="2400" dirty="0" smtClean="0">
                <a:solidFill>
                  <a:srgbClr val="C00000"/>
                </a:solidFill>
                <a:cs typeface="Arial" pitchFamily="34" charset="0"/>
              </a:rPr>
              <a:t>Предметно-содержательная область: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обучение детей правилам противопожарной безопасности</a:t>
            </a:r>
          </a:p>
          <a:p>
            <a:pPr marL="365125" indent="-255588">
              <a:buFont typeface="Wingdings 3" pitchFamily="18" charset="2"/>
              <a:buChar char=""/>
            </a:pPr>
            <a:r>
              <a:rPr lang="ru-RU" sz="2400" dirty="0" smtClean="0">
                <a:solidFill>
                  <a:srgbClr val="C00000"/>
                </a:solidFill>
                <a:cs typeface="Arial" pitchFamily="34" charset="0"/>
              </a:rPr>
              <a:t>Участники: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дети старшего дошкольного возраста, воспитатели, специалисты ДОУ, родители.</a:t>
            </a:r>
          </a:p>
          <a:p>
            <a:pPr marL="365125" indent="-255588">
              <a:buFont typeface="Wingdings 3" pitchFamily="18" charset="2"/>
              <a:buChar char=""/>
            </a:pPr>
            <a:r>
              <a:rPr lang="ru-RU" sz="2400" dirty="0" smtClean="0">
                <a:solidFill>
                  <a:srgbClr val="C00000"/>
                </a:solidFill>
                <a:cs typeface="Arial" pitchFamily="34" charset="0"/>
              </a:rPr>
              <a:t>Форма представления</a:t>
            </a:r>
            <a:r>
              <a:rPr lang="ru-RU" sz="2400" dirty="0" smtClean="0">
                <a:solidFill>
                  <a:srgbClr val="C00000"/>
                </a:solidFill>
              </a:rPr>
              <a:t>: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презентация и защита проекта.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19" y="1500174"/>
            <a:ext cx="85011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</a:t>
            </a:r>
          </a:p>
          <a:p>
            <a:pPr algn="ctr"/>
            <a:r>
              <a:rPr lang="ru-RU" sz="36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«Чтобы беда не коснулась тебя!»</a:t>
            </a:r>
            <a:endParaRPr lang="ru-RU" sz="36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462</TotalTime>
  <Words>1224</Words>
  <Application>Microsoft Office PowerPoint</Application>
  <PresentationFormat>Экран (4:3)</PresentationFormat>
  <Paragraphs>193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      «Формирование  основ противопожарной  безопасности  у детей дошкольного возраста» образовательная технология:  «Педагогическая мастерская - метод проектов» </vt:lpstr>
      <vt:lpstr>Ради жизни на земле</vt:lpstr>
      <vt:lpstr>           В Федеральных государственных требованиях к структуре основной общеобразовательной программы дошкольного образования (приказ Министерства образования и науки Российской Федерации № 655 от 23.11.2009 года) определены основные цели и задачи образовательной области «Безопасность»:</vt:lpstr>
      <vt:lpstr>Задачи:</vt:lpstr>
      <vt:lpstr>Слайд 5</vt:lpstr>
      <vt:lpstr> </vt:lpstr>
      <vt:lpstr>Работа с детьми</vt:lpstr>
      <vt:lpstr>Актуальность : Актуальность: : </vt:lpstr>
      <vt:lpstr>Работа с детьми</vt:lpstr>
      <vt:lpstr>Слайд 10</vt:lpstr>
      <vt:lpstr>Проблема:</vt:lpstr>
      <vt:lpstr> Цель проекта:</vt:lpstr>
      <vt:lpstr>Задачи проекта:</vt:lpstr>
      <vt:lpstr>Г</vt:lpstr>
      <vt:lpstr>Предполагаемые результаты</vt:lpstr>
      <vt:lpstr>Этапы проекта:</vt:lpstr>
      <vt:lpstr>Слайд 17</vt:lpstr>
      <vt:lpstr>Слайд 18</vt:lpstr>
      <vt:lpstr>              ВЫВОД</vt:lpstr>
      <vt:lpstr>Используемые ресурсы</vt:lpstr>
      <vt:lpstr>Взаимодействие с социумом</vt:lpstr>
      <vt:lpstr>Слайд 22</vt:lpstr>
      <vt:lpstr> «Веселый спасатель» </vt:lpstr>
      <vt:lpstr>Работа с родителями</vt:lpstr>
      <vt:lpstr>                                                                         </vt:lpstr>
      <vt:lpstr>Предметно-развивающая среда </vt:lpstr>
      <vt:lpstr>Слайд 27</vt:lpstr>
    </vt:vector>
  </TitlesOfParts>
  <Company>ДС37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 жизни на земле</dc:title>
  <dc:creator>Учитель</dc:creator>
  <cp:lastModifiedBy>NickOn</cp:lastModifiedBy>
  <cp:revision>58</cp:revision>
  <dcterms:created xsi:type="dcterms:W3CDTF">2012-03-13T08:05:05Z</dcterms:created>
  <dcterms:modified xsi:type="dcterms:W3CDTF">2012-08-30T16:02:09Z</dcterms:modified>
</cp:coreProperties>
</file>