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88" r:id="rId2"/>
    <p:sldId id="261" r:id="rId3"/>
    <p:sldId id="258" r:id="rId4"/>
    <p:sldId id="259" r:id="rId5"/>
    <p:sldId id="263" r:id="rId6"/>
    <p:sldId id="262" r:id="rId7"/>
    <p:sldId id="289" r:id="rId8"/>
    <p:sldId id="278" r:id="rId9"/>
    <p:sldId id="260" r:id="rId10"/>
    <p:sldId id="267" r:id="rId11"/>
    <p:sldId id="266" r:id="rId12"/>
    <p:sldId id="269" r:id="rId13"/>
    <p:sldId id="276" r:id="rId14"/>
    <p:sldId id="290" r:id="rId15"/>
    <p:sldId id="270" r:id="rId16"/>
    <p:sldId id="271" r:id="rId17"/>
  </p:sldIdLst>
  <p:sldSz cx="6858000" cy="9144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033CC"/>
    <a:srgbClr val="CC0000"/>
    <a:srgbClr val="FF6600"/>
    <a:srgbClr val="000000"/>
    <a:srgbClr val="FFFFFF"/>
    <a:srgbClr val="3333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>
        <p:scale>
          <a:sx n="50" d="100"/>
          <a:sy n="50" d="100"/>
        </p:scale>
        <p:origin x="-2964" y="-5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58B233-61C9-4274-9F97-FE824CF142A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F00834-6160-4CB3-9037-702A344A1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55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2000" y="746125"/>
            <a:ext cx="27940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82EEA3-CBE2-462D-891D-711702D41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524AA-E416-44C5-A798-2FADAD27953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DE4D-E811-4655-AED0-7E0A21CD34A2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3588" y="746125"/>
            <a:ext cx="2794000" cy="372903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4C9FB-6DD5-468D-BB2C-D47DDE2961A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A2FC-6FA9-46D3-A4B0-DA093B3B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9680-DE69-4637-A267-6ADBFF570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B9F6-8FEE-4118-9707-399CD5C4E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17501"/>
            <a:ext cx="4857750" cy="11578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917701"/>
            <a:ext cx="3028950" cy="631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17701"/>
            <a:ext cx="3028950" cy="631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83E9-4BAA-4AFB-96BD-B8F556A68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7EAB-298F-4EC9-8D1C-D604AF33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3061-23CA-4D73-AB7D-C3280A6B1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95DD-DCD9-4B15-A4F7-9443A6CC6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1DDF-EDD0-4DC2-A2D9-9C86A3EC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B5DC-AA1C-4EFA-A3FA-0C9A1EABD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5AD6-35E1-4BC2-B42C-A6EB004C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77F6-0BF8-4E66-B7C8-0FED3A2F3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224-61C5-403F-8220-60CC8FF5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038"/>
            <a:ext cx="1600200" cy="48736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038"/>
            <a:ext cx="2171700" cy="48736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038"/>
            <a:ext cx="571500" cy="487362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0D67EF-4BA6-45E1-99C6-47C71BB7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9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-sad.com/tvorcheskie_masterskie_vinzavo" TargetMode="External"/><Relationship Id="rId2" Type="http://schemas.openxmlformats.org/officeDocument/2006/relationships/hyperlink" Target="http://tambovfoto.naro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psyparents.ru/index.php?item=488" TargetMode="External"/><Relationship Id="rId4" Type="http://schemas.openxmlformats.org/officeDocument/2006/relationships/hyperlink" Target="http://forum.krasmam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14313" y="428625"/>
            <a:ext cx="5072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Муниципальное бюджетное дошкольное образовательное учреждение детский сад комбинированного вида № 69 «Мальвина»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64" y="1928794"/>
            <a:ext cx="335758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</a:rPr>
              <a:t>Проект</a:t>
            </a:r>
          </a:p>
        </p:txBody>
      </p:sp>
      <p:pic>
        <p:nvPicPr>
          <p:cNvPr id="16389" name="Picture 7" descr="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57188"/>
            <a:ext cx="1785937" cy="10715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404665" y="7143750"/>
            <a:ext cx="6453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800" b="1" u="sng" dirty="0">
                <a:solidFill>
                  <a:srgbClr val="001746"/>
                </a:solidFill>
              </a:rPr>
              <a:t>Авторы:</a:t>
            </a:r>
            <a:r>
              <a:rPr lang="ru-RU" sz="1800" b="1" dirty="0">
                <a:solidFill>
                  <a:srgbClr val="001746"/>
                </a:solidFill>
              </a:rPr>
              <a:t> </a:t>
            </a:r>
          </a:p>
          <a:p>
            <a:pPr algn="r"/>
            <a:r>
              <a:rPr lang="ru-RU" sz="1800" b="1" dirty="0">
                <a:solidFill>
                  <a:srgbClr val="001746"/>
                </a:solidFill>
              </a:rPr>
              <a:t>Ерохина И.В. - заместитель заведующего,</a:t>
            </a:r>
          </a:p>
          <a:p>
            <a:pPr algn="r"/>
            <a:r>
              <a:rPr lang="ru-RU" sz="1800" b="1" dirty="0" err="1">
                <a:solidFill>
                  <a:srgbClr val="001746"/>
                </a:solidFill>
              </a:rPr>
              <a:t>Неподкосова</a:t>
            </a:r>
            <a:r>
              <a:rPr lang="ru-RU" sz="1800" b="1" dirty="0">
                <a:solidFill>
                  <a:srgbClr val="001746"/>
                </a:solidFill>
              </a:rPr>
              <a:t> С.В. – старший воспитатель,</a:t>
            </a:r>
          </a:p>
          <a:p>
            <a:pPr algn="r"/>
            <a:r>
              <a:rPr lang="ru-RU" sz="1800" b="1" dirty="0">
                <a:solidFill>
                  <a:srgbClr val="001746"/>
                </a:solidFill>
              </a:rPr>
              <a:t> Яковлева И.В. – учитель-логопед,</a:t>
            </a:r>
          </a:p>
          <a:p>
            <a:pPr algn="r"/>
            <a:r>
              <a:rPr lang="ru-RU" sz="1800" b="1" dirty="0">
                <a:solidFill>
                  <a:srgbClr val="001746"/>
                </a:solidFill>
              </a:rPr>
              <a:t>Сергеева Ю.В., Токарева М.М</a:t>
            </a:r>
            <a:r>
              <a:rPr lang="ru-RU" sz="1800" b="1" dirty="0" smtClean="0">
                <a:solidFill>
                  <a:srgbClr val="001746"/>
                </a:solidFill>
              </a:rPr>
              <a:t>.,</a:t>
            </a:r>
          </a:p>
          <a:p>
            <a:pPr algn="r"/>
            <a:r>
              <a:rPr lang="ru-RU" sz="1800" b="1" dirty="0" smtClean="0">
                <a:solidFill>
                  <a:srgbClr val="001746"/>
                </a:solidFill>
              </a:rPr>
              <a:t>Белякова </a:t>
            </a:r>
            <a:r>
              <a:rPr lang="ru-RU" sz="1800" b="1" dirty="0">
                <a:solidFill>
                  <a:srgbClr val="001746"/>
                </a:solidFill>
              </a:rPr>
              <a:t>О.А</a:t>
            </a:r>
            <a:r>
              <a:rPr lang="ru-RU" sz="1800" b="1" dirty="0" smtClean="0">
                <a:solidFill>
                  <a:srgbClr val="001746"/>
                </a:solidFill>
              </a:rPr>
              <a:t>., </a:t>
            </a:r>
            <a:r>
              <a:rPr lang="ru-RU" sz="1800" b="1" dirty="0" err="1" smtClean="0">
                <a:solidFill>
                  <a:srgbClr val="001746"/>
                </a:solidFill>
              </a:rPr>
              <a:t>Катаранова</a:t>
            </a:r>
            <a:r>
              <a:rPr lang="ru-RU" sz="1800" b="1" dirty="0" smtClean="0">
                <a:solidFill>
                  <a:srgbClr val="001746"/>
                </a:solidFill>
              </a:rPr>
              <a:t> Т.И. – </a:t>
            </a:r>
          </a:p>
          <a:p>
            <a:pPr algn="r"/>
            <a:r>
              <a:rPr lang="ru-RU" sz="1800" b="1" dirty="0" smtClean="0">
                <a:solidFill>
                  <a:srgbClr val="001746"/>
                </a:solidFill>
              </a:rPr>
              <a:t>воспитатели</a:t>
            </a:r>
            <a:r>
              <a:rPr lang="ru-RU" sz="1800" b="1" dirty="0">
                <a:solidFill>
                  <a:srgbClr val="001746"/>
                </a:solidFill>
              </a:rPr>
              <a:t>.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91" name="Picture 17" descr="0813e421462c5700c89266d7f4a367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3643313"/>
            <a:ext cx="30257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786050"/>
            <a:ext cx="68580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</a:rPr>
              <a:t>«Семейные хроники»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72074" cy="1481345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cs typeface="Arial" charset="0"/>
              </a:rPr>
              <a:t>Подготовительный этап</a:t>
            </a:r>
            <a:endParaRPr lang="en-US" sz="3600" smtClean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2000232"/>
            <a:ext cx="5976664" cy="67710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indent="622300">
              <a:buFont typeface="Arial" charset="0"/>
              <a:buChar char="•"/>
              <a:defRPr/>
            </a:pPr>
            <a:r>
              <a:rPr lang="ru-RU" sz="3100" b="1" dirty="0">
                <a:solidFill>
                  <a:srgbClr val="002060"/>
                </a:solidFill>
                <a:latin typeface="Book Antiqua" pitchFamily="18" charset="0"/>
              </a:rPr>
              <a:t>Анкетирование.</a:t>
            </a:r>
          </a:p>
          <a:p>
            <a:pPr indent="622300">
              <a:buFont typeface="Arial" charset="0"/>
              <a:buChar char="•"/>
              <a:defRPr/>
            </a:pPr>
            <a:endParaRPr lang="ru-RU" sz="3100" b="1" dirty="0">
              <a:solidFill>
                <a:srgbClr val="002060"/>
              </a:solidFill>
              <a:latin typeface="Book Antiqua" pitchFamily="18" charset="0"/>
            </a:endParaRPr>
          </a:p>
          <a:p>
            <a:pPr indent="622300">
              <a:buFont typeface="Arial" charset="0"/>
              <a:buChar char="•"/>
              <a:defRPr/>
            </a:pPr>
            <a:r>
              <a:rPr lang="ru-RU" sz="3100" b="1" dirty="0">
                <a:solidFill>
                  <a:srgbClr val="002060"/>
                </a:solidFill>
                <a:latin typeface="Book Antiqua" pitchFamily="18" charset="0"/>
              </a:rPr>
              <a:t>Подбор методической, научно-популярной и художественной литературы.</a:t>
            </a:r>
          </a:p>
          <a:p>
            <a:pPr indent="622300">
              <a:buFont typeface="Arial" charset="0"/>
              <a:buChar char="•"/>
              <a:defRPr/>
            </a:pPr>
            <a:endParaRPr lang="ru-RU" sz="3100" b="1" dirty="0">
              <a:solidFill>
                <a:srgbClr val="002060"/>
              </a:solidFill>
              <a:latin typeface="Book Antiqua" pitchFamily="18" charset="0"/>
            </a:endParaRPr>
          </a:p>
          <a:p>
            <a:pPr indent="622300">
              <a:buFont typeface="Arial" charset="0"/>
              <a:buChar char="•"/>
              <a:defRPr/>
            </a:pPr>
            <a:r>
              <a:rPr lang="ru-RU" sz="3100" b="1" dirty="0">
                <a:solidFill>
                  <a:srgbClr val="002060"/>
                </a:solidFill>
                <a:latin typeface="Book Antiqua" pitchFamily="18" charset="0"/>
              </a:rPr>
              <a:t>Разработка инструментария к мониторингу.</a:t>
            </a:r>
          </a:p>
          <a:p>
            <a:pPr indent="622300">
              <a:buFont typeface="Arial" charset="0"/>
              <a:buChar char="•"/>
              <a:defRPr/>
            </a:pPr>
            <a:endParaRPr lang="ru-RU" sz="3100" b="1" dirty="0">
              <a:solidFill>
                <a:srgbClr val="002060"/>
              </a:solidFill>
              <a:latin typeface="Book Antiqua" pitchFamily="18" charset="0"/>
            </a:endParaRPr>
          </a:p>
          <a:p>
            <a:pPr indent="622300">
              <a:buFont typeface="Arial" charset="0"/>
              <a:buChar char="•"/>
              <a:defRPr/>
            </a:pPr>
            <a:r>
              <a:rPr lang="ru-RU" sz="3100" b="1" dirty="0">
                <a:solidFill>
                  <a:srgbClr val="002060"/>
                </a:solidFill>
                <a:latin typeface="Book Antiqua" pitchFamily="18" charset="0"/>
              </a:rPr>
              <a:t>Подбор иллюстративного материала</a:t>
            </a:r>
            <a:r>
              <a:rPr lang="ru-RU" sz="3100" b="1" dirty="0">
                <a:solidFill>
                  <a:srgbClr val="002060"/>
                </a:solidFill>
              </a:rPr>
              <a:t> и фотографий</a:t>
            </a:r>
            <a:r>
              <a:rPr lang="ru-RU" sz="3100" b="1" dirty="0">
                <a:solidFill>
                  <a:srgbClr val="002060"/>
                </a:solidFill>
                <a:latin typeface="Book Antiqua" pitchFamily="18" charset="0"/>
              </a:rPr>
              <a:t> по данной теме.</a:t>
            </a:r>
          </a:p>
          <a:p>
            <a:pPr indent="622300">
              <a:defRPr/>
            </a:pP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86154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910" y="285720"/>
            <a:ext cx="2097090" cy="1574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429131" cy="207167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Arial" charset="0"/>
              </a:rPr>
              <a:t>Внедренческий этап</a:t>
            </a:r>
            <a:endParaRPr lang="en-US" dirty="0" smtClean="0"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6672" y="1967332"/>
            <a:ext cx="6381328" cy="550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indent="712788">
              <a:buFont typeface="Arial" charset="0"/>
              <a:buChar char="•"/>
            </a:pPr>
            <a:r>
              <a:rPr lang="ru-RU" sz="3000" b="1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Разработка и изготовление дидактического материала.</a:t>
            </a:r>
          </a:p>
          <a:p>
            <a:pPr indent="712788">
              <a:buFont typeface="Arial" charset="0"/>
              <a:buChar char="•"/>
            </a:pP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indent="712788">
              <a:buFont typeface="Arial" charset="0"/>
              <a:buChar char="•"/>
            </a:pP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Разработка содержания непосредственно-образовательной деятельности.</a:t>
            </a:r>
          </a:p>
          <a:p>
            <a:pPr indent="712788">
              <a:buFont typeface="Arial" charset="0"/>
              <a:buChar char="•"/>
            </a:pP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indent="712788">
              <a:buFont typeface="Arial" charset="0"/>
              <a:buChar char="•"/>
            </a:pP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Создание</a:t>
            </a:r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 уголков в группах</a:t>
            </a:r>
            <a:r>
              <a:rPr lang="ru-RU" sz="3200" b="1">
                <a:solidFill>
                  <a:srgbClr val="002060"/>
                </a:solidFill>
              </a:rPr>
              <a:t>, посвященного ВОВ</a:t>
            </a:r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5" name="Рисунок 4" descr="1248611991_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6" y="285720"/>
            <a:ext cx="2333618" cy="1750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82"/>
            <a:ext cx="4104456" cy="115781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Arial" charset="0"/>
              </a:rPr>
              <a:t>Итоговый этап</a:t>
            </a:r>
            <a:endParaRPr lang="en-US" dirty="0" smtClean="0">
              <a:cs typeface="Arial" charset="0"/>
            </a:endParaRPr>
          </a:p>
        </p:txBody>
      </p:sp>
      <p:sp>
        <p:nvSpPr>
          <p:cNvPr id="30" name="Содержимое 27"/>
          <p:cNvSpPr>
            <a:spLocks noGrp="1"/>
          </p:cNvSpPr>
          <p:nvPr>
            <p:ph idx="1"/>
          </p:nvPr>
        </p:nvSpPr>
        <p:spPr>
          <a:xfrm>
            <a:off x="260648" y="2195735"/>
            <a:ext cx="6597352" cy="6192689"/>
          </a:xfrm>
          <a:noFill/>
          <a:ln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365125" indent="-3651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Book Antiqua" pitchFamily="18" charset="0"/>
              </a:rPr>
              <a:t>Мультимедийная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презентация о проделанной работе.</a:t>
            </a:r>
          </a:p>
          <a:p>
            <a:pPr marL="365125" indent="-3651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6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  Проведение викторины.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6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  Выставка детских работ.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dirty="0" smtClean="0">
              <a:solidFill>
                <a:srgbClr val="0042C8"/>
              </a:solidFill>
              <a:latin typeface="Book Antiqua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4000" b="1" dirty="0" smtClean="0">
              <a:solidFill>
                <a:srgbClr val="0042C8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0922" y="285720"/>
            <a:ext cx="2947078" cy="1856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00650" cy="1259633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cs typeface="Arial" charset="0"/>
              </a:rPr>
              <a:t>Результативность</a:t>
            </a:r>
            <a:endParaRPr lang="en-US" sz="4000" dirty="0" smtClean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168" y="2366889"/>
            <a:ext cx="6527929" cy="57985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Повысился объем знаний об истории родного города, символике.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Разработаны авторские конспекты.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Проведена </a:t>
            </a:r>
            <a:r>
              <a:rPr lang="ru-RU" sz="2400" b="1" dirty="0" err="1">
                <a:solidFill>
                  <a:srgbClr val="002060"/>
                </a:solidFill>
                <a:latin typeface="Arial Black" pitchFamily="34" charset="0"/>
              </a:rPr>
              <a:t>видеоэкскурия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Повышен уровень мастерства педагогов  по данной теме.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 Достигнуто активное участие  родителей в мероприятиях ДОУ в рамках проекта.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 Собран материал для открытия музея.</a:t>
            </a:r>
          </a:p>
        </p:txBody>
      </p:sp>
      <p:pic>
        <p:nvPicPr>
          <p:cNvPr id="5" name="Рисунок 4" descr="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84" y="412912"/>
            <a:ext cx="2143116" cy="152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0" y="357158"/>
            <a:ext cx="378619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Мониторинг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gray">
          <a:xfrm>
            <a:off x="260350" y="6300788"/>
            <a:ext cx="2527300" cy="520700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gray">
          <a:xfrm>
            <a:off x="3556000" y="6291263"/>
            <a:ext cx="2897188" cy="520700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gray">
          <a:xfrm>
            <a:off x="666750" y="6291263"/>
            <a:ext cx="2690813" cy="520700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r>
              <a:rPr lang="ru-RU" sz="1800" b="1">
                <a:solidFill>
                  <a:srgbClr val="2D2A01"/>
                </a:solidFill>
              </a:rPr>
              <a:t>Начало  проекта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476250" y="4787900"/>
            <a:ext cx="711200" cy="1538288"/>
            <a:chOff x="2111" y="2247"/>
            <a:chExt cx="592" cy="1034"/>
          </a:xfrm>
        </p:grpSpPr>
        <p:sp>
          <p:nvSpPr>
            <p:cNvPr id="2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3" name="Oval 7"/>
            <p:cNvSpPr>
              <a:spLocks noChangeArrowheads="1"/>
            </p:cNvSpPr>
            <p:nvPr/>
          </p:nvSpPr>
          <p:spPr bwMode="gray">
            <a:xfrm flipH="1">
              <a:off x="2285" y="2247"/>
              <a:ext cx="200" cy="21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1412875" y="4067175"/>
            <a:ext cx="863600" cy="2192338"/>
            <a:chOff x="2111" y="2247"/>
            <a:chExt cx="592" cy="1034"/>
          </a:xfrm>
        </p:grpSpPr>
        <p:sp>
          <p:nvSpPr>
            <p:cNvPr id="4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</p:grpSp>
      <p:grpSp>
        <p:nvGrpSpPr>
          <p:cNvPr id="32775" name="Group 5"/>
          <p:cNvGrpSpPr>
            <a:grpSpLocks/>
          </p:cNvGrpSpPr>
          <p:nvPr/>
        </p:nvGrpSpPr>
        <p:grpSpPr bwMode="auto">
          <a:xfrm>
            <a:off x="2349500" y="5076825"/>
            <a:ext cx="719138" cy="1182688"/>
            <a:chOff x="2111" y="2247"/>
            <a:chExt cx="592" cy="1034"/>
          </a:xfrm>
        </p:grpSpPr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2111" y="2450"/>
              <a:ext cx="592" cy="831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2DC934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2DC934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344988" y="6319838"/>
            <a:ext cx="183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2D2A01"/>
                </a:solidFill>
              </a:rPr>
              <a:t>Конец проекта</a:t>
            </a:r>
          </a:p>
        </p:txBody>
      </p:sp>
      <p:grpSp>
        <p:nvGrpSpPr>
          <p:cNvPr id="34826" name="Group 5"/>
          <p:cNvGrpSpPr>
            <a:grpSpLocks/>
          </p:cNvGrpSpPr>
          <p:nvPr/>
        </p:nvGrpSpPr>
        <p:grpSpPr bwMode="auto">
          <a:xfrm>
            <a:off x="3500438" y="4140200"/>
            <a:ext cx="792162" cy="2041525"/>
            <a:chOff x="2111" y="2247"/>
            <a:chExt cx="592" cy="1034"/>
          </a:xfrm>
          <a:solidFill>
            <a:srgbClr val="FF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 flipH="1">
              <a:off x="2287" y="2247"/>
              <a:ext cx="198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grpSp>
        <p:nvGrpSpPr>
          <p:cNvPr id="32778" name="Group 5"/>
          <p:cNvGrpSpPr>
            <a:grpSpLocks/>
          </p:cNvGrpSpPr>
          <p:nvPr/>
        </p:nvGrpSpPr>
        <p:grpSpPr bwMode="auto">
          <a:xfrm>
            <a:off x="4437063" y="3203575"/>
            <a:ext cx="1008062" cy="2982913"/>
            <a:chOff x="2111" y="2247"/>
            <a:chExt cx="592" cy="1034"/>
          </a:xfrm>
        </p:grpSpPr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</p:grpSp>
      <p:grpSp>
        <p:nvGrpSpPr>
          <p:cNvPr id="32779" name="Group 5"/>
          <p:cNvGrpSpPr>
            <a:grpSpLocks/>
          </p:cNvGrpSpPr>
          <p:nvPr/>
        </p:nvGrpSpPr>
        <p:grpSpPr bwMode="auto">
          <a:xfrm>
            <a:off x="5589588" y="4284663"/>
            <a:ext cx="792162" cy="1974850"/>
            <a:chOff x="2111" y="2247"/>
            <a:chExt cx="592" cy="1034"/>
          </a:xfrm>
        </p:grpSpPr>
        <p:sp>
          <p:nvSpPr>
            <p:cNvPr id="12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2DC934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gray">
            <a:xfrm flipH="1">
              <a:off x="2287" y="2247"/>
              <a:ext cx="198" cy="215"/>
            </a:xfrm>
            <a:prstGeom prst="ellipse">
              <a:avLst/>
            </a:prstGeom>
            <a:solidFill>
              <a:srgbClr val="2DC934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620713" y="7019925"/>
            <a:ext cx="215900" cy="322263"/>
          </a:xfrm>
          <a:prstGeom prst="flowChart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781" name="AutoShape 32"/>
          <p:cNvSpPr>
            <a:spLocks noChangeArrowheads="1"/>
          </p:cNvSpPr>
          <p:nvPr/>
        </p:nvSpPr>
        <p:spPr bwMode="auto">
          <a:xfrm>
            <a:off x="620713" y="7596188"/>
            <a:ext cx="215900" cy="288925"/>
          </a:xfrm>
          <a:prstGeom prst="flowChartProcess">
            <a:avLst/>
          </a:prstGeom>
          <a:solidFill>
            <a:srgbClr val="FBEF57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32782" name="AutoShape 33"/>
          <p:cNvSpPr>
            <a:spLocks noChangeArrowheads="1"/>
          </p:cNvSpPr>
          <p:nvPr/>
        </p:nvSpPr>
        <p:spPr bwMode="auto">
          <a:xfrm>
            <a:off x="620713" y="8172450"/>
            <a:ext cx="215900" cy="320675"/>
          </a:xfrm>
          <a:prstGeom prst="flowChartProcess">
            <a:avLst/>
          </a:prstGeom>
          <a:solidFill>
            <a:srgbClr val="2DC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B791F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908050" y="6972300"/>
            <a:ext cx="353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Объем знаний детей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960438" y="7543800"/>
            <a:ext cx="511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 Уровень мастерства педагогов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981075" y="810101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 Активность родителей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49275" y="5148263"/>
            <a:ext cx="42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/>
              <a:t>56</a:t>
            </a:r>
          </a:p>
          <a:p>
            <a:pPr>
              <a:defRPr/>
            </a:pPr>
            <a:r>
              <a:rPr lang="ru-RU" sz="1600" b="1"/>
              <a:t> </a:t>
            </a:r>
            <a:r>
              <a:rPr lang="en-US" sz="1600" b="1">
                <a:solidFill>
                  <a:srgbClr val="FEFEFE"/>
                </a:solidFill>
              </a:rPr>
              <a:t>%</a:t>
            </a:r>
            <a:endParaRPr lang="ru-RU" sz="1600" b="1">
              <a:solidFill>
                <a:srgbClr val="FEFEFE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628775" y="47879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</a:rPr>
              <a:t>72</a:t>
            </a:r>
          </a:p>
          <a:p>
            <a:pPr>
              <a:defRPr/>
            </a:pPr>
            <a:r>
              <a:rPr lang="en-US" sz="1600" b="1">
                <a:solidFill>
                  <a:srgbClr val="333333"/>
                </a:solidFill>
              </a:rPr>
              <a:t>%</a:t>
            </a:r>
            <a:endParaRPr lang="ru-RU" sz="1600" b="1">
              <a:solidFill>
                <a:srgbClr val="333333"/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652963" y="39243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333333"/>
                </a:solidFill>
              </a:rPr>
              <a:t>88</a:t>
            </a:r>
          </a:p>
          <a:p>
            <a:pPr>
              <a:defRPr/>
            </a:pPr>
            <a:r>
              <a:rPr lang="ru-RU" b="1">
                <a:solidFill>
                  <a:srgbClr val="333333"/>
                </a:solidFill>
              </a:rPr>
              <a:t> </a:t>
            </a:r>
            <a:r>
              <a:rPr lang="en-US" b="1">
                <a:solidFill>
                  <a:srgbClr val="333333"/>
                </a:solidFill>
              </a:rPr>
              <a:t>%</a:t>
            </a:r>
            <a:endParaRPr lang="ru-RU" b="1">
              <a:solidFill>
                <a:srgbClr val="333333"/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420938" y="5292725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50</a:t>
            </a:r>
          </a:p>
          <a:p>
            <a:pPr>
              <a:defRPr/>
            </a:pPr>
            <a:r>
              <a:rPr lang="ru-RU" b="1"/>
              <a:t> </a:t>
            </a:r>
            <a:r>
              <a:rPr lang="en-US" b="1">
                <a:solidFill>
                  <a:srgbClr val="FEFEFE"/>
                </a:solidFill>
              </a:rPr>
              <a:t>%</a:t>
            </a:r>
            <a:endParaRPr lang="ru-RU" b="1">
              <a:solidFill>
                <a:srgbClr val="FEFEFE"/>
              </a:solidFill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3573463" y="47879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71</a:t>
            </a:r>
          </a:p>
          <a:p>
            <a:pPr>
              <a:defRPr/>
            </a:pPr>
            <a:r>
              <a:rPr lang="ru-RU" b="1" dirty="0"/>
              <a:t> </a:t>
            </a:r>
            <a:r>
              <a:rPr lang="en-US" b="1" dirty="0">
                <a:solidFill>
                  <a:srgbClr val="FEFEFE"/>
                </a:solidFill>
              </a:rPr>
              <a:t>%</a:t>
            </a:r>
            <a:endParaRPr lang="ru-RU" b="1" dirty="0">
              <a:solidFill>
                <a:srgbClr val="FEFEFE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5734050" y="47879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62</a:t>
            </a:r>
          </a:p>
          <a:p>
            <a:pPr>
              <a:defRPr/>
            </a:pPr>
            <a:r>
              <a:rPr lang="ru-RU" b="1"/>
              <a:t> </a:t>
            </a:r>
            <a:r>
              <a:rPr lang="en-US" b="1">
                <a:solidFill>
                  <a:srgbClr val="FEFEFE"/>
                </a:solidFill>
              </a:rPr>
              <a:t>%</a:t>
            </a:r>
            <a:endParaRPr lang="ru-RU" b="1">
              <a:solidFill>
                <a:srgbClr val="FEFEFE"/>
              </a:solidFill>
            </a:endParaRPr>
          </a:p>
        </p:txBody>
      </p:sp>
      <p:pic>
        <p:nvPicPr>
          <p:cNvPr id="38" name="Рисунок 37" descr="5195928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942" y="285720"/>
            <a:ext cx="2405058" cy="1804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4"/>
          <p:cNvSpPr>
            <a:spLocks noChangeArrowheads="1"/>
          </p:cNvSpPr>
          <p:nvPr/>
        </p:nvSpPr>
        <p:spPr bwMode="ltGray">
          <a:xfrm>
            <a:off x="2060848" y="5220071"/>
            <a:ext cx="4797152" cy="129614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cs typeface="+mn-cs"/>
              </a:rPr>
              <a:t>   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ltGray">
          <a:xfrm>
            <a:off x="2060848" y="6660232"/>
            <a:ext cx="4797152" cy="1368152"/>
          </a:xfrm>
          <a:prstGeom prst="roundRect">
            <a:avLst>
              <a:gd name="adj" fmla="val 1856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800" b="1" dirty="0">
                <a:solidFill>
                  <a:srgbClr val="000000"/>
                </a:solidFill>
              </a:rPr>
              <a:t>      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ltGray">
          <a:xfrm>
            <a:off x="2060848" y="3635896"/>
            <a:ext cx="4797152" cy="1440160"/>
          </a:xfrm>
          <a:prstGeom prst="roundRect">
            <a:avLst>
              <a:gd name="adj" fmla="val 1856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800" b="1" dirty="0">
                <a:solidFill>
                  <a:srgbClr val="000000"/>
                </a:solidFill>
              </a:rPr>
              <a:t>      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" y="317501"/>
            <a:ext cx="3662164" cy="115781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Вывод</a:t>
            </a:r>
            <a:endParaRPr lang="en-US" sz="4800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201613" y="1709236"/>
            <a:ext cx="6857999" cy="1530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indent="622300" eaLnBrk="0" hangingPunct="0">
              <a:lnSpc>
                <a:spcPct val="110000"/>
              </a:lnSpc>
            </a:pPr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В ходе использования интерактивных технологий дети пополнили знания об</a:t>
            </a:r>
            <a:r>
              <a:rPr lang="ru-RU" sz="3200" b="1">
                <a:solidFill>
                  <a:srgbClr val="002060"/>
                </a:solidFill>
              </a:rPr>
              <a:t>: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gray">
          <a:xfrm>
            <a:off x="2447875" y="3916067"/>
            <a:ext cx="4437113" cy="675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002060"/>
                </a:solidFill>
              </a:rPr>
              <a:t>Великой Отечественной </a:t>
            </a:r>
          </a:p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002060"/>
                </a:solidFill>
              </a:rPr>
              <a:t>войне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gray">
          <a:xfrm>
            <a:off x="2420888" y="5586402"/>
            <a:ext cx="4437111" cy="554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002060"/>
                </a:solidFill>
              </a:rPr>
              <a:t>Символике, технике, родах войск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gray">
          <a:xfrm>
            <a:off x="2420888" y="6876256"/>
            <a:ext cx="4437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002060"/>
                </a:solidFill>
              </a:rPr>
              <a:t>Подвигах наших земляков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3815" name="AutoShape 9"/>
          <p:cNvSpPr>
            <a:spLocks noChangeArrowheads="1"/>
          </p:cNvSpPr>
          <p:nvPr/>
        </p:nvSpPr>
        <p:spPr bwMode="gray">
          <a:xfrm>
            <a:off x="2060575" y="4140200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3816" name="AutoShape 10"/>
          <p:cNvSpPr>
            <a:spLocks noChangeArrowheads="1"/>
          </p:cNvSpPr>
          <p:nvPr/>
        </p:nvSpPr>
        <p:spPr bwMode="gray">
          <a:xfrm>
            <a:off x="2060575" y="5651500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3817" name="AutoShape 11"/>
          <p:cNvSpPr>
            <a:spLocks noChangeArrowheads="1"/>
          </p:cNvSpPr>
          <p:nvPr/>
        </p:nvSpPr>
        <p:spPr bwMode="gray">
          <a:xfrm>
            <a:off x="2060575" y="7019925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33818" name="Group 13"/>
          <p:cNvGrpSpPr>
            <a:grpSpLocks/>
          </p:cNvGrpSpPr>
          <p:nvPr/>
        </p:nvGrpSpPr>
        <p:grpSpPr bwMode="auto">
          <a:xfrm>
            <a:off x="404813" y="6372225"/>
            <a:ext cx="1677987" cy="1773238"/>
            <a:chOff x="471" y="272"/>
            <a:chExt cx="1161" cy="1539"/>
          </a:xfrm>
        </p:grpSpPr>
        <p:sp>
          <p:nvSpPr>
            <p:cNvPr id="33829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grpSp>
        <p:nvGrpSpPr>
          <p:cNvPr id="33819" name="Group 16"/>
          <p:cNvGrpSpPr>
            <a:grpSpLocks/>
          </p:cNvGrpSpPr>
          <p:nvPr/>
        </p:nvGrpSpPr>
        <p:grpSpPr bwMode="auto">
          <a:xfrm>
            <a:off x="404813" y="4932363"/>
            <a:ext cx="1677987" cy="1773237"/>
            <a:chOff x="471" y="272"/>
            <a:chExt cx="1161" cy="1539"/>
          </a:xfrm>
        </p:grpSpPr>
        <p:sp>
          <p:nvSpPr>
            <p:cNvPr id="3382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grpSp>
        <p:nvGrpSpPr>
          <p:cNvPr id="33820" name="Group 19"/>
          <p:cNvGrpSpPr>
            <a:grpSpLocks/>
          </p:cNvGrpSpPr>
          <p:nvPr/>
        </p:nvGrpSpPr>
        <p:grpSpPr bwMode="auto">
          <a:xfrm>
            <a:off x="404813" y="3492500"/>
            <a:ext cx="1677987" cy="1773238"/>
            <a:chOff x="471" y="272"/>
            <a:chExt cx="1161" cy="1539"/>
          </a:xfrm>
        </p:grpSpPr>
        <p:sp>
          <p:nvSpPr>
            <p:cNvPr id="33825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black">
          <a:xfrm>
            <a:off x="404813" y="4211638"/>
            <a:ext cx="15557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ru-RU" sz="4800" b="1" dirty="0">
                <a:solidFill>
                  <a:srgbClr val="FFFFFF"/>
                </a:solidFill>
                <a:latin typeface="+mj-lt"/>
              </a:rPr>
              <a:t>1</a:t>
            </a:r>
            <a:endParaRPr lang="en-US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black">
          <a:xfrm>
            <a:off x="404813" y="5651500"/>
            <a:ext cx="15557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ru-RU" sz="4800" b="1" dirty="0">
                <a:solidFill>
                  <a:srgbClr val="FFFFFF"/>
                </a:solidFill>
                <a:latin typeface="+mn-lt"/>
              </a:rPr>
              <a:t>2</a:t>
            </a:r>
            <a:endParaRPr 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black">
          <a:xfrm>
            <a:off x="404813" y="7019925"/>
            <a:ext cx="15557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FFFF"/>
                </a:solidFill>
                <a:latin typeface="+mn-lt"/>
              </a:rPr>
              <a:t>  </a:t>
            </a:r>
            <a:r>
              <a:rPr lang="ru-RU" sz="4800" b="1" dirty="0">
                <a:solidFill>
                  <a:srgbClr val="FFFFFF"/>
                </a:solidFill>
                <a:latin typeface="+mn-lt"/>
              </a:rPr>
              <a:t>3</a:t>
            </a:r>
            <a:endParaRPr lang="en-US" sz="48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6" name="Рисунок 25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42" y="162880"/>
            <a:ext cx="2786058" cy="1588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57158"/>
            <a:ext cx="5085184" cy="1475318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cs typeface="Arial" charset="0"/>
              </a:rPr>
              <a:t>Информационные</a:t>
            </a:r>
            <a:br>
              <a:rPr lang="ru-RU" sz="3600" dirty="0" smtClean="0">
                <a:cs typeface="Arial" charset="0"/>
              </a:rPr>
            </a:br>
            <a:r>
              <a:rPr lang="ru-RU" sz="3600" dirty="0" smtClean="0">
                <a:cs typeface="Arial" charset="0"/>
              </a:rPr>
              <a:t>ресурсы</a:t>
            </a:r>
            <a:endParaRPr lang="en-US" sz="3600" dirty="0" smtClean="0">
              <a:cs typeface="Arial" charset="0"/>
            </a:endParaRPr>
          </a:p>
        </p:txBody>
      </p:sp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260350" y="2571750"/>
            <a:ext cx="6597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1.  Дубасов И.И. "Очерки из истории Тамбовского края" Тамбов 1993г.</a:t>
            </a:r>
            <a:br>
              <a:rPr lang="ru-RU" b="1">
                <a:solidFill>
                  <a:srgbClr val="000099"/>
                </a:solidFill>
              </a:rPr>
            </a:br>
            <a:r>
              <a:rPr lang="ru-RU" b="1">
                <a:solidFill>
                  <a:srgbClr val="000099"/>
                </a:solidFill>
              </a:rPr>
              <a:t>2.  А.А. Горелов, Ю.К. Щукин "Тамбов. Справочник-путеводитель"</a:t>
            </a:r>
            <a:br>
              <a:rPr lang="ru-RU" b="1">
                <a:solidFill>
                  <a:srgbClr val="000099"/>
                </a:solidFill>
              </a:rPr>
            </a:br>
            <a:r>
              <a:rPr lang="ru-RU" b="1">
                <a:solidFill>
                  <a:srgbClr val="000099"/>
                </a:solidFill>
              </a:rPr>
              <a:t>3.  Словарь Брокгауза и Ефрона</a:t>
            </a:r>
          </a:p>
          <a:p>
            <a:r>
              <a:rPr lang="ru-RU" b="1">
                <a:solidFill>
                  <a:srgbClr val="000099"/>
                </a:solidFill>
              </a:rPr>
              <a:t>4.  Большая энциклопедия Кирилла и Мефодия</a:t>
            </a:r>
          </a:p>
        </p:txBody>
      </p:sp>
      <p:sp>
        <p:nvSpPr>
          <p:cNvPr id="34819" name="TextBox 32"/>
          <p:cNvSpPr txBox="1">
            <a:spLocks noChangeArrowheads="1"/>
          </p:cNvSpPr>
          <p:nvPr/>
        </p:nvSpPr>
        <p:spPr bwMode="auto">
          <a:xfrm>
            <a:off x="285750" y="4500563"/>
            <a:ext cx="6286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lang="en-US" b="1" dirty="0">
                <a:solidFill>
                  <a:srgbClr val="000099"/>
                </a:solidFill>
                <a:hlinkClick r:id="rId2"/>
              </a:rPr>
              <a:t>http</a:t>
            </a:r>
            <a:r>
              <a:rPr lang="ru-RU" b="1" dirty="0">
                <a:solidFill>
                  <a:srgbClr val="000099"/>
                </a:solidFill>
                <a:hlinkClick r:id="rId2"/>
              </a:rPr>
              <a:t>:</a:t>
            </a:r>
            <a:r>
              <a:rPr lang="en-US" b="1" dirty="0">
                <a:solidFill>
                  <a:srgbClr val="000099"/>
                </a:solidFill>
                <a:hlinkClick r:id="rId2"/>
              </a:rPr>
              <a:t>//tambovfoto.narod.ru/</a:t>
            </a:r>
            <a:endParaRPr lang="ru-RU" b="1" dirty="0">
              <a:solidFill>
                <a:srgbClr val="000099"/>
              </a:solidFill>
            </a:endParaRPr>
          </a:p>
          <a:p>
            <a:pPr marL="342900" indent="-342900"/>
            <a:r>
              <a:rPr lang="ru-RU" b="1" dirty="0">
                <a:solidFill>
                  <a:srgbClr val="000099"/>
                </a:solidFill>
                <a:hlinkClick r:id="rId3"/>
              </a:rPr>
              <a:t>6. </a:t>
            </a:r>
            <a:r>
              <a:rPr lang="ru-RU" b="1" dirty="0" err="1">
                <a:solidFill>
                  <a:srgbClr val="000099"/>
                </a:solidFill>
                <a:hlinkClick r:id="rId3"/>
              </a:rPr>
              <a:t>www.det-sad.com</a:t>
            </a:r>
            <a:r>
              <a:rPr lang="ru-RU" b="1" dirty="0">
                <a:solidFill>
                  <a:srgbClr val="000099"/>
                </a:solidFill>
                <a:hlinkClick r:id="rId3"/>
              </a:rPr>
              <a:t>/</a:t>
            </a:r>
            <a:r>
              <a:rPr lang="ru-RU" b="1" dirty="0" err="1">
                <a:solidFill>
                  <a:srgbClr val="000099"/>
                </a:solidFill>
                <a:hlinkClick r:id="rId3"/>
              </a:rPr>
              <a:t>tvorcheskie_masterskie_vinzavo</a:t>
            </a:r>
            <a:endParaRPr lang="ru-RU" b="1" dirty="0">
              <a:solidFill>
                <a:srgbClr val="000099"/>
              </a:solidFill>
            </a:endParaRPr>
          </a:p>
          <a:p>
            <a:pPr marL="342900" indent="-342900"/>
            <a:r>
              <a:rPr lang="ru-RU" b="1" dirty="0">
                <a:solidFill>
                  <a:srgbClr val="000099"/>
                </a:solidFill>
              </a:rPr>
              <a:t>7. </a:t>
            </a:r>
            <a:r>
              <a:rPr lang="ru-RU" u="sng" dirty="0">
                <a:solidFill>
                  <a:srgbClr val="000099"/>
                </a:solidFill>
                <a:hlinkClick r:id="rId4"/>
              </a:rPr>
              <a:t>http://forum.krasmama.ru/</a:t>
            </a:r>
            <a:endParaRPr lang="ru-RU" u="sng" dirty="0">
              <a:solidFill>
                <a:srgbClr val="000099"/>
              </a:solidFill>
            </a:endParaRPr>
          </a:p>
          <a:p>
            <a:pPr marL="342900" indent="-342900"/>
            <a:r>
              <a:rPr lang="ru-RU" u="sng" dirty="0">
                <a:solidFill>
                  <a:srgbClr val="000099"/>
                </a:solidFill>
              </a:rPr>
              <a:t>8.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u="sng" dirty="0">
                <a:solidFill>
                  <a:srgbClr val="000099"/>
                </a:solidFill>
                <a:hlinkClick r:id="rId5"/>
              </a:rPr>
              <a:t>http://www.psyparents.ru/index.php?item=488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  <a:p>
            <a:pPr marL="342900" indent="-342900">
              <a:buFontTx/>
              <a:buAutoNum type="arabicPeriod" startAt="5"/>
            </a:pP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36" y="247878"/>
            <a:ext cx="1857364" cy="1933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3"/>
          <p:cNvSpPr>
            <a:spLocks noChangeArrowheads="1"/>
          </p:cNvSpPr>
          <p:nvPr/>
        </p:nvSpPr>
        <p:spPr bwMode="auto">
          <a:xfrm>
            <a:off x="928688" y="7429500"/>
            <a:ext cx="5929312" cy="901700"/>
          </a:xfrm>
          <a:prstGeom prst="roundRect">
            <a:avLst>
              <a:gd name="adj" fmla="val 18736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595"/>
            <a:ext cx="4357694" cy="1357323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cs typeface="Arial" charset="0"/>
              </a:rPr>
              <a:t>Участники  проекта</a:t>
            </a:r>
            <a:endParaRPr lang="en-US" dirty="0" smtClean="0">
              <a:cs typeface="Arial" charset="0"/>
            </a:endParaRPr>
          </a:p>
        </p:txBody>
      </p:sp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333375" y="2268538"/>
            <a:ext cx="5951538" cy="1727200"/>
            <a:chOff x="532" y="1392"/>
            <a:chExt cx="4246" cy="480"/>
          </a:xfrm>
        </p:grpSpPr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532" y="1392"/>
              <a:ext cx="4246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0033CC"/>
                  </a:solidFill>
                  <a:cs typeface="+mn-cs"/>
                </a:rPr>
                <a:t>Дети старшего </a:t>
              </a:r>
            </a:p>
            <a:p>
              <a:pPr algn="ctr">
                <a:defRPr/>
              </a:pPr>
              <a:r>
                <a:rPr lang="ru-RU" sz="4000" b="1" dirty="0">
                  <a:solidFill>
                    <a:srgbClr val="0033CC"/>
                  </a:solidFill>
                  <a:cs typeface="+mn-cs"/>
                </a:rPr>
                <a:t>дошкольного возраста</a:t>
              </a:r>
            </a:p>
          </p:txBody>
        </p: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428625" y="4427538"/>
            <a:ext cx="5880100" cy="1368425"/>
            <a:chOff x="720" y="1392"/>
            <a:chExt cx="4058" cy="480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4400" b="1" dirty="0">
                  <a:solidFill>
                    <a:srgbClr val="0033CC"/>
                  </a:solidFill>
                  <a:cs typeface="+mn-cs"/>
                </a:rPr>
                <a:t>Педагоги</a:t>
              </a:r>
            </a:p>
          </p:txBody>
        </p:sp>
        <p:grpSp>
          <p:nvGrpSpPr>
            <p:cNvPr id="17422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17413" name="Group 18"/>
          <p:cNvGrpSpPr>
            <a:grpSpLocks/>
          </p:cNvGrpSpPr>
          <p:nvPr/>
        </p:nvGrpSpPr>
        <p:grpSpPr bwMode="auto">
          <a:xfrm>
            <a:off x="357188" y="6372225"/>
            <a:ext cx="6024562" cy="1512888"/>
            <a:chOff x="720" y="1392"/>
            <a:chExt cx="4058" cy="480"/>
          </a:xfrm>
        </p:grpSpPr>
        <p:sp>
          <p:nvSpPr>
            <p:cNvPr id="4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4400" b="1" dirty="0">
                  <a:solidFill>
                    <a:srgbClr val="0033CC"/>
                  </a:solidFill>
                  <a:cs typeface="+mn-cs"/>
                </a:rPr>
                <a:t>Родители</a:t>
              </a:r>
            </a:p>
          </p:txBody>
        </p:sp>
        <p:grpSp>
          <p:nvGrpSpPr>
            <p:cNvPr id="17416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pic>
        <p:nvPicPr>
          <p:cNvPr id="20" name="Рисунок 19" descr="91cef102b9f3c3d141e36222d49954c3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303" y="214282"/>
            <a:ext cx="2378383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620713" y="7308850"/>
            <a:ext cx="5761037" cy="935038"/>
            <a:chOff x="720" y="1392"/>
            <a:chExt cx="4058" cy="480"/>
          </a:xfrm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846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sp>
        <p:nvSpPr>
          <p:cNvPr id="52" name="AutoShape 6"/>
          <p:cNvSpPr>
            <a:spLocks noChangeArrowheads="1"/>
          </p:cNvSpPr>
          <p:nvPr/>
        </p:nvSpPr>
        <p:spPr bwMode="gray">
          <a:xfrm>
            <a:off x="0" y="5724128"/>
            <a:ext cx="4365104" cy="113093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ru-RU" sz="4000" b="1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grpSp>
        <p:nvGrpSpPr>
          <p:cNvPr id="18437" name="Group 18"/>
          <p:cNvGrpSpPr>
            <a:grpSpLocks/>
          </p:cNvGrpSpPr>
          <p:nvPr/>
        </p:nvGrpSpPr>
        <p:grpSpPr bwMode="auto">
          <a:xfrm>
            <a:off x="620713" y="4572000"/>
            <a:ext cx="5761037" cy="863600"/>
            <a:chOff x="720" y="1392"/>
            <a:chExt cx="4058" cy="480"/>
          </a:xfrm>
        </p:grpSpPr>
        <p:sp>
          <p:nvSpPr>
            <p:cNvPr id="4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845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18438" name="Group 3"/>
          <p:cNvGrpSpPr>
            <a:grpSpLocks/>
          </p:cNvGrpSpPr>
          <p:nvPr/>
        </p:nvGrpSpPr>
        <p:grpSpPr bwMode="auto">
          <a:xfrm>
            <a:off x="620713" y="3276600"/>
            <a:ext cx="5761037" cy="935038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845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620713" y="1979613"/>
            <a:ext cx="5761037" cy="93662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845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332656" y="5940152"/>
            <a:ext cx="3960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sz="4400" b="1" dirty="0">
                <a:solidFill>
                  <a:srgbClr val="FFFFFF"/>
                </a:solidFill>
                <a:latin typeface="Calibri" pitchFamily="34" charset="0"/>
              </a:rPr>
              <a:t>Тип  проекта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1428750" y="1714500"/>
            <a:ext cx="4400550" cy="785813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600" b="1" kern="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18444" name="Прямоугольник 40"/>
          <p:cNvSpPr>
            <a:spLocks noChangeArrowheads="1"/>
          </p:cNvSpPr>
          <p:nvPr/>
        </p:nvSpPr>
        <p:spPr bwMode="auto">
          <a:xfrm>
            <a:off x="908050" y="2051050"/>
            <a:ext cx="504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</a:rPr>
              <a:t>Информационный</a:t>
            </a:r>
          </a:p>
        </p:txBody>
      </p:sp>
      <p:sp>
        <p:nvSpPr>
          <p:cNvPr id="18445" name="Прямоугольник 41"/>
          <p:cNvSpPr>
            <a:spLocks noChangeArrowheads="1"/>
          </p:cNvSpPr>
          <p:nvPr/>
        </p:nvSpPr>
        <p:spPr bwMode="auto">
          <a:xfrm>
            <a:off x="1052513" y="4643438"/>
            <a:ext cx="4662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4000" b="1">
                <a:solidFill>
                  <a:srgbClr val="FFFF00"/>
                </a:solidFill>
              </a:rPr>
              <a:t>Творческий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8446" name="Прямоугольник 42"/>
          <p:cNvSpPr>
            <a:spLocks noChangeArrowheads="1"/>
          </p:cNvSpPr>
          <p:nvPr/>
        </p:nvSpPr>
        <p:spPr bwMode="auto">
          <a:xfrm>
            <a:off x="476250" y="3348038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4000" b="1">
                <a:solidFill>
                  <a:srgbClr val="FFFF00"/>
                </a:solidFill>
              </a:rPr>
              <a:t>Исследовательский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8447" name="Прямоугольник 43"/>
          <p:cNvSpPr>
            <a:spLocks noChangeArrowheads="1"/>
          </p:cNvSpPr>
          <p:nvPr/>
        </p:nvSpPr>
        <p:spPr bwMode="auto">
          <a:xfrm>
            <a:off x="476250" y="7380288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4000" b="1">
                <a:solidFill>
                  <a:srgbClr val="FFFF00"/>
                </a:solidFill>
              </a:rPr>
              <a:t>Краткосрочный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342900" y="317501"/>
            <a:ext cx="4094212" cy="115781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 проекта</a:t>
            </a:r>
            <a:endParaRPr lang="ru-RU" dirty="0"/>
          </a:p>
        </p:txBody>
      </p:sp>
      <p:pic>
        <p:nvPicPr>
          <p:cNvPr id="32" name="Рисунок 31" descr="1238858571_6-gvardeyskiy-tankoviy-po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285720"/>
            <a:ext cx="2643191" cy="1697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317501"/>
            <a:ext cx="4653136" cy="115781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648" y="1928794"/>
            <a:ext cx="6597352" cy="2570058"/>
          </a:xfrm>
          <a:noFill/>
          <a:ln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365125">
              <a:buFontTx/>
              <a:buNone/>
            </a:pPr>
            <a:r>
              <a:rPr lang="ru-RU" sz="26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Воспитание любви и уважения к славным защитникам нашей Родины – к воинам Российской армии является важнейшей составляющей нравственно-патриотического воспитания.</a:t>
            </a:r>
            <a:endParaRPr lang="en-US" sz="2600" b="1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0" indent="365125"/>
            <a:endParaRPr lang="en-US" sz="2600" b="1" smtClean="0">
              <a:cs typeface="Arial" charset="0"/>
            </a:endParaRPr>
          </a:p>
          <a:p>
            <a:pPr marL="0" indent="365125"/>
            <a:endParaRPr lang="en-US" b="1" smtClean="0">
              <a:cs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01949" y="6016258"/>
            <a:ext cx="639441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indent="365125"/>
            <a:r>
              <a:rPr lang="ru-RU" sz="2600" b="1">
                <a:solidFill>
                  <a:srgbClr val="002060"/>
                </a:solidFill>
                <a:latin typeface="Arial Black" pitchFamily="34" charset="0"/>
              </a:rPr>
              <a:t>Формирование патриотических чувств и нравственно-духовных качеств в развитии личности дошкольника.</a:t>
            </a:r>
            <a:endParaRPr lang="en-US" sz="2600" b="1">
              <a:solidFill>
                <a:srgbClr val="002060"/>
              </a:solidFill>
              <a:latin typeface="Arial Black" pitchFamily="34" charset="0"/>
            </a:endParaRPr>
          </a:p>
          <a:p>
            <a:pPr indent="365125"/>
            <a:endParaRPr lang="en-US" sz="2800" b="1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307256" y="4690616"/>
            <a:ext cx="3525314" cy="113093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Цель</a:t>
            </a:r>
          </a:p>
        </p:txBody>
      </p:sp>
      <p:pic>
        <p:nvPicPr>
          <p:cNvPr id="7" name="Рисунок 6" descr="804039270617067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6" y="285720"/>
            <a:ext cx="2339462" cy="1699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ltGray">
          <a:xfrm>
            <a:off x="2060848" y="6084168"/>
            <a:ext cx="4797152" cy="1727448"/>
          </a:xfrm>
          <a:prstGeom prst="roundRect">
            <a:avLst>
              <a:gd name="adj" fmla="val 1856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800" b="1"/>
              <a:t>ВЫЗВАТЬ ЖЕЛАНИЕ БЫТЬ ПОХОЖИМИ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800" b="1"/>
              <a:t>   НА СИЛЬНЫХ И СМЕЛЫХ СОВЕТСКИХ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800" b="1"/>
              <a:t>ВОИНОВ.</a:t>
            </a:r>
            <a:endParaRPr lang="en-US" sz="1800" b="1"/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404813" y="5867400"/>
            <a:ext cx="1676400" cy="2089150"/>
            <a:chOff x="471" y="272"/>
            <a:chExt cx="1159" cy="1539"/>
          </a:xfrm>
        </p:grpSpPr>
        <p:sp>
          <p:nvSpPr>
            <p:cNvPr id="2050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ltGray">
            <a:xfrm>
              <a:off x="471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5400" b="1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Book Antiqua" pitchFamily="18" charset="0"/>
                  <a:cs typeface="+mn-cs"/>
                </a:rPr>
                <a:t>   </a:t>
              </a:r>
              <a:r>
                <a:rPr lang="ru-RU" sz="5400" b="1" dirty="0">
                  <a:solidFill>
                    <a:srgbClr val="FFFF00"/>
                  </a:solidFill>
                  <a:latin typeface="Book Antiqua" pitchFamily="18" charset="0"/>
                  <a:cs typeface="+mn-cs"/>
                </a:rPr>
                <a:t>3</a:t>
              </a:r>
            </a:p>
          </p:txBody>
        </p:sp>
      </p:grpSp>
      <p:grpSp>
        <p:nvGrpSpPr>
          <p:cNvPr id="20485" name="Group 19"/>
          <p:cNvGrpSpPr>
            <a:grpSpLocks/>
          </p:cNvGrpSpPr>
          <p:nvPr/>
        </p:nvGrpSpPr>
        <p:grpSpPr bwMode="auto">
          <a:xfrm>
            <a:off x="404813" y="3995738"/>
            <a:ext cx="1677987" cy="2089150"/>
            <a:chOff x="471" y="272"/>
            <a:chExt cx="1161" cy="1539"/>
          </a:xfrm>
        </p:grpSpPr>
        <p:sp>
          <p:nvSpPr>
            <p:cNvPr id="20505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5400" b="1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Book Antiqua" pitchFamily="18" charset="0"/>
                  <a:cs typeface="+mn-cs"/>
                </a:rPr>
                <a:t>   </a:t>
              </a:r>
              <a:r>
                <a:rPr lang="ru-RU" sz="5400" b="1" dirty="0">
                  <a:solidFill>
                    <a:srgbClr val="FFFF00"/>
                  </a:solidFill>
                  <a:latin typeface="Book Antiqua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1"/>
            <a:ext cx="4509120" cy="115781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Задачи</a:t>
            </a:r>
            <a:endParaRPr lang="en-US" sz="5400" dirty="0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black">
          <a:xfrm>
            <a:off x="2687638" y="4749800"/>
            <a:ext cx="14287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8" name="Text Box 18"/>
          <p:cNvSpPr txBox="1">
            <a:spLocks noChangeArrowheads="1"/>
          </p:cNvSpPr>
          <p:nvPr/>
        </p:nvSpPr>
        <p:spPr bwMode="white">
          <a:xfrm>
            <a:off x="692150" y="5580063"/>
            <a:ext cx="12382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white">
          <a:xfrm>
            <a:off x="4892675" y="2470150"/>
            <a:ext cx="12382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ltGray">
          <a:xfrm>
            <a:off x="404813" y="2195513"/>
            <a:ext cx="1676400" cy="2089150"/>
          </a:xfrm>
          <a:prstGeom prst="can">
            <a:avLst>
              <a:gd name="adj" fmla="val 3319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5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Book Antiqua" pitchFamily="18" charset="0"/>
                <a:cs typeface="+mn-cs"/>
              </a:rPr>
              <a:t>   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ltGray">
          <a:xfrm>
            <a:off x="2060848" y="4283968"/>
            <a:ext cx="4797152" cy="159824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cs typeface="+mn-cs"/>
              </a:rPr>
              <a:t>   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ltGray">
          <a:xfrm>
            <a:off x="2254523" y="2386360"/>
            <a:ext cx="4797152" cy="1656184"/>
          </a:xfrm>
          <a:prstGeom prst="roundRect">
            <a:avLst>
              <a:gd name="adj" fmla="val 1856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800" b="1">
                <a:solidFill>
                  <a:srgbClr val="000000"/>
                </a:solidFill>
              </a:rPr>
              <a:t>     </a:t>
            </a:r>
            <a:r>
              <a:rPr lang="ru-RU" sz="1800" b="1"/>
              <a:t>ВОСПИТЫВАТЬ ЛЮБОВЬ И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800" b="1"/>
              <a:t>УВАЖЕНИЕ К ЗАЩИТНИКАМ НАШЕЙ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1800" b="1"/>
              <a:t>РОДИНЫ.</a:t>
            </a:r>
            <a:endParaRPr lang="en-US" sz="1800" b="1"/>
          </a:p>
        </p:txBody>
      </p:sp>
      <p:sp>
        <p:nvSpPr>
          <p:cNvPr id="20497" name="TextBox 43"/>
          <p:cNvSpPr txBox="1">
            <a:spLocks noChangeArrowheads="1"/>
          </p:cNvSpPr>
          <p:nvPr/>
        </p:nvSpPr>
        <p:spPr bwMode="auto">
          <a:xfrm>
            <a:off x="908050" y="2843213"/>
            <a:ext cx="531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20498" name="AutoShape 9"/>
          <p:cNvSpPr>
            <a:spLocks noChangeArrowheads="1"/>
          </p:cNvSpPr>
          <p:nvPr/>
        </p:nvSpPr>
        <p:spPr bwMode="gray">
          <a:xfrm>
            <a:off x="2060575" y="2987675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0499" name="AutoShape 9"/>
          <p:cNvSpPr>
            <a:spLocks noChangeArrowheads="1"/>
          </p:cNvSpPr>
          <p:nvPr/>
        </p:nvSpPr>
        <p:spPr bwMode="gray">
          <a:xfrm>
            <a:off x="2060575" y="4859338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9" name="TextBox 38"/>
          <p:cNvSpPr txBox="1"/>
          <p:nvPr/>
        </p:nvSpPr>
        <p:spPr>
          <a:xfrm>
            <a:off x="2564904" y="4573160"/>
            <a:ext cx="4293096" cy="12286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1800" b="1">
                <a:solidFill>
                  <a:schemeClr val="hlink"/>
                </a:solidFill>
              </a:rPr>
              <a:t>УГЛУБЛЯТЬ ПРЕДСТАВЛЕНИЯ ДЕТЕЙ О ВЕЛИКОЙ ОТЕЧЕСТВЕННОЙ ВОЙНЕ.</a:t>
            </a:r>
            <a:endParaRPr lang="en-US" sz="1800" b="1">
              <a:solidFill>
                <a:schemeClr val="hlink"/>
              </a:solidFill>
            </a:endParaRPr>
          </a:p>
          <a:p>
            <a:pPr>
              <a:defRPr/>
            </a:pP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20503" name="AutoShape 9"/>
          <p:cNvSpPr>
            <a:spLocks noChangeArrowheads="1"/>
          </p:cNvSpPr>
          <p:nvPr/>
        </p:nvSpPr>
        <p:spPr bwMode="gray">
          <a:xfrm>
            <a:off x="2133600" y="6732588"/>
            <a:ext cx="352425" cy="495300"/>
          </a:xfrm>
          <a:prstGeom prst="rightArrow">
            <a:avLst>
              <a:gd name="adj1" fmla="val 50000"/>
              <a:gd name="adj2" fmla="val 5270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22" name="Рисунок 21" descr="velikaya-otechestvennaya-voyn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4" y="214282"/>
            <a:ext cx="2571744" cy="1688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500034"/>
            <a:ext cx="4077072" cy="785818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Гипотеза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407" name="Rectangle 95"/>
          <p:cNvSpPr>
            <a:spLocks noChangeArrowheads="1"/>
          </p:cNvSpPr>
          <p:nvPr/>
        </p:nvSpPr>
        <p:spPr bwMode="auto">
          <a:xfrm>
            <a:off x="490835" y="1975826"/>
            <a:ext cx="6597352" cy="65063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indent="804863" eaLnBrk="0" hangingPunct="0">
              <a:lnSpc>
                <a:spcPct val="170000"/>
              </a:lnSpc>
              <a:defRPr/>
            </a:pP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В ходе использования интерактивных технологий дети пополнят знания о Великой Отечественной Войне, о Российской армии, о защитниках Отечества.</a:t>
            </a:r>
            <a:endParaRPr lang="en-US" sz="3200" b="1" dirty="0">
              <a:solidFill>
                <a:srgbClr val="002060"/>
              </a:solidFill>
              <a:latin typeface="Arial Black" pitchFamily="34" charset="0"/>
            </a:endParaRPr>
          </a:p>
          <a:p>
            <a:pPr indent="804863" eaLnBrk="0" hangingPunct="0">
              <a:defRPr/>
            </a:pPr>
            <a:endParaRPr lang="en-US" sz="36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236068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7946" y="285720"/>
            <a:ext cx="2330162" cy="1643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509120" cy="1475318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19264"/>
            <a:ext cx="6669360" cy="6624736"/>
          </a:xfrm>
          <a:noFill/>
          <a:ln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latin typeface="Book Antiqua" pitchFamily="18" charset="0"/>
                <a:cs typeface="Arial" charset="0"/>
              </a:rPr>
              <a:t>   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Повышение знаний о ВОВ, ветеранах войны и героях нашего города.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7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 Формирование нравственно– патриотических чувств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 Родине.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7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 Разработка авторских конспектов, создание </a:t>
            </a:r>
            <a:r>
              <a:rPr lang="ru-RU" sz="2700" b="1" dirty="0" err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видеоэкскурсии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7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 Привлечение родителей к активному участию в мероприятиях, проводимых в рамках проекта.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latin typeface="Book Antiqua" pitchFamily="18" charset="0"/>
              <a:cs typeface="Arial" charset="0"/>
            </a:endParaRPr>
          </a:p>
        </p:txBody>
      </p:sp>
      <p:pic>
        <p:nvPicPr>
          <p:cNvPr id="5" name="Рисунок 4" descr="1326320047_nachalo_v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80" y="291376"/>
            <a:ext cx="2714620" cy="1699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4357694" cy="15398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effectLst/>
              </a:rPr>
              <a:t>Ожидаемые результаты</a:t>
            </a:r>
            <a:endParaRPr lang="en-US" sz="40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8" name="AutoShape 3"/>
          <p:cNvSpPr>
            <a:spLocks noChangeArrowheads="1"/>
          </p:cNvSpPr>
          <p:nvPr/>
        </p:nvSpPr>
        <p:spPr bwMode="gray">
          <a:xfrm>
            <a:off x="2000250" y="2500313"/>
            <a:ext cx="4365625" cy="278606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gray">
          <a:xfrm>
            <a:off x="1214438" y="5857875"/>
            <a:ext cx="4286250" cy="277018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gray">
          <a:xfrm>
            <a:off x="1357313" y="2571750"/>
            <a:ext cx="1828800" cy="2381250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285750" y="5715000"/>
            <a:ext cx="1828800" cy="2381250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gray">
          <a:xfrm>
            <a:off x="3000375" y="3000375"/>
            <a:ext cx="3357563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</a:rPr>
              <a:t>Повышение объема знаний о Великой Отечественной Войне, ее защитниках, ветеранах, о родах войск и военной технике.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gray">
          <a:xfrm>
            <a:off x="1928813" y="6143625"/>
            <a:ext cx="3500437" cy="220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</a:rPr>
              <a:t>Разработка авторских конспектов и создание видеоэкскурсий, привлечение родителей к участию в мероприятиях, проводимых в рамках проекта.</a:t>
            </a: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" name="Рисунок 9" descr="379a0bc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8" y="214282"/>
            <a:ext cx="1618024" cy="2271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3"/>
          <p:cNvGrpSpPr>
            <a:grpSpLocks/>
          </p:cNvGrpSpPr>
          <p:nvPr/>
        </p:nvGrpSpPr>
        <p:grpSpPr bwMode="auto">
          <a:xfrm>
            <a:off x="476250" y="7596188"/>
            <a:ext cx="6048375" cy="1295400"/>
            <a:chOff x="720" y="1392"/>
            <a:chExt cx="4058" cy="480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4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5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25602" name="Group 18"/>
          <p:cNvGrpSpPr>
            <a:grpSpLocks/>
          </p:cNvGrpSpPr>
          <p:nvPr/>
        </p:nvGrpSpPr>
        <p:grpSpPr bwMode="auto">
          <a:xfrm>
            <a:off x="476250" y="6516688"/>
            <a:ext cx="6048375" cy="792162"/>
            <a:chOff x="720" y="1392"/>
            <a:chExt cx="4058" cy="480"/>
          </a:xfrm>
        </p:grpSpPr>
        <p:sp>
          <p:nvSpPr>
            <p:cNvPr id="2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43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76250" y="5651500"/>
            <a:ext cx="6048375" cy="792163"/>
            <a:chOff x="720" y="1392"/>
            <a:chExt cx="4058" cy="480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3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476250" y="4211638"/>
            <a:ext cx="6048375" cy="1368425"/>
            <a:chOff x="720" y="1392"/>
            <a:chExt cx="4058" cy="480"/>
          </a:xfrm>
        </p:grpSpPr>
        <p:sp>
          <p:nvSpPr>
            <p:cNvPr id="2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35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476250" y="2771775"/>
            <a:ext cx="6048375" cy="1368425"/>
            <a:chOff x="720" y="1392"/>
            <a:chExt cx="4058" cy="480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31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25606" name="Group 18"/>
          <p:cNvGrpSpPr>
            <a:grpSpLocks/>
          </p:cNvGrpSpPr>
          <p:nvPr/>
        </p:nvGrpSpPr>
        <p:grpSpPr bwMode="auto">
          <a:xfrm>
            <a:off x="476250" y="1619250"/>
            <a:ext cx="6048375" cy="1081088"/>
            <a:chOff x="720" y="1392"/>
            <a:chExt cx="4058" cy="480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25627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388" y="0"/>
            <a:ext cx="4314620" cy="1714479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cs typeface="Arial" charset="0"/>
              </a:rPr>
              <a:t>Формы реализации проекта</a:t>
            </a:r>
            <a:endParaRPr lang="en-US" sz="36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608" name="Rectangle 17"/>
          <p:cNvSpPr>
            <a:spLocks noChangeArrowheads="1"/>
          </p:cNvSpPr>
          <p:nvPr/>
        </p:nvSpPr>
        <p:spPr bwMode="gray">
          <a:xfrm>
            <a:off x="4246563" y="4132263"/>
            <a:ext cx="24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72" y="1691680"/>
            <a:ext cx="6048672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Проведение бесед о семье и ее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истории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677" y="6480274"/>
            <a:ext cx="6245228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Знакомство с литературными произведениями, разучивание стихов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447" y="5647518"/>
            <a:ext cx="6381328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Рассматривание картин, иллюстраций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о войне</a:t>
            </a:r>
          </a:p>
          <a:p>
            <a:pPr algn="ctr">
              <a:defRPr/>
            </a:pPr>
            <a:endParaRPr lang="ru-RU" sz="2400" b="1" dirty="0">
              <a:solidFill>
                <a:srgbClr val="FBEF57"/>
              </a:solidFill>
              <a:latin typeface="Book Antiqu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1176" y="4313114"/>
            <a:ext cx="604867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С</a:t>
            </a:r>
            <a:r>
              <a:rPr lang="ru-RU" sz="2400" b="1" dirty="0">
                <a:solidFill>
                  <a:srgbClr val="C00000"/>
                </a:solidFill>
              </a:rPr>
              <a:t>южетно-ролевые 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 игры историко-патриотического содержания</a:t>
            </a:r>
          </a:p>
        </p:txBody>
      </p:sp>
      <p:sp>
        <p:nvSpPr>
          <p:cNvPr id="25621" name="Прямоугольник 48"/>
          <p:cNvSpPr>
            <a:spLocks noChangeArrowheads="1"/>
          </p:cNvSpPr>
          <p:nvPr/>
        </p:nvSpPr>
        <p:spPr bwMode="auto">
          <a:xfrm>
            <a:off x="476250" y="7524750"/>
            <a:ext cx="6048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FF00"/>
              </a:solidFill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Arial Black" pitchFamily="34" charset="0"/>
              </a:rPr>
              <a:t>Презентация совместной деятельности родителей и детей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0648" y="2915816"/>
            <a:ext cx="6597352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Book Antiqua" pitchFamily="18" charset="0"/>
              </a:rPr>
              <a:t>Прослушивание литературно-музыкальных композиций</a:t>
            </a:r>
          </a:p>
        </p:txBody>
      </p:sp>
      <p:pic>
        <p:nvPicPr>
          <p:cNvPr id="42" name="Рисунок 41" descr="wow_7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70" y="285720"/>
            <a:ext cx="2357430" cy="1286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1034</TotalTime>
  <Words>512</Words>
  <Application>Microsoft Office PowerPoint</Application>
  <PresentationFormat>Экран (4:3)</PresentationFormat>
  <Paragraphs>137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Участники  проекта</vt:lpstr>
      <vt:lpstr>Вид проекта</vt:lpstr>
      <vt:lpstr>Актуальность</vt:lpstr>
      <vt:lpstr>Задачи</vt:lpstr>
      <vt:lpstr>Гипотеза</vt:lpstr>
      <vt:lpstr>Ожидаемые результаты</vt:lpstr>
      <vt:lpstr>Ожидаемые результаты</vt:lpstr>
      <vt:lpstr>Формы реализации проекта</vt:lpstr>
      <vt:lpstr>Подготовительный этап</vt:lpstr>
      <vt:lpstr>Внедренческий этап</vt:lpstr>
      <vt:lpstr>Итоговый этап</vt:lpstr>
      <vt:lpstr>Результативность</vt:lpstr>
      <vt:lpstr>Мониторинг</vt:lpstr>
      <vt:lpstr>Вывод</vt:lpstr>
      <vt:lpstr>Информационные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мальвина</dc:creator>
  <cp:lastModifiedBy>Методист</cp:lastModifiedBy>
  <cp:revision>90</cp:revision>
  <dcterms:created xsi:type="dcterms:W3CDTF">2012-04-20T10:00:21Z</dcterms:created>
  <dcterms:modified xsi:type="dcterms:W3CDTF">2013-12-17T06:08:13Z</dcterms:modified>
</cp:coreProperties>
</file>