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8" r:id="rId2"/>
    <p:sldId id="261" r:id="rId3"/>
    <p:sldId id="258" r:id="rId4"/>
    <p:sldId id="259" r:id="rId5"/>
    <p:sldId id="263" r:id="rId6"/>
    <p:sldId id="262" r:id="rId7"/>
    <p:sldId id="289" r:id="rId8"/>
    <p:sldId id="278" r:id="rId9"/>
    <p:sldId id="260" r:id="rId10"/>
    <p:sldId id="267" r:id="rId11"/>
    <p:sldId id="266" r:id="rId12"/>
    <p:sldId id="269" r:id="rId13"/>
    <p:sldId id="276" r:id="rId14"/>
    <p:sldId id="290" r:id="rId15"/>
    <p:sldId id="270" r:id="rId16"/>
    <p:sldId id="271" r:id="rId17"/>
  </p:sldIdLst>
  <p:sldSz cx="6858000" cy="9144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CC"/>
    <a:srgbClr val="FFFFFF"/>
    <a:srgbClr val="333333"/>
    <a:srgbClr val="FFFF00"/>
    <a:srgbClr val="2DC934"/>
    <a:srgbClr val="2D2A01"/>
    <a:srgbClr val="FBEF57"/>
    <a:srgbClr val="4E4D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3743" autoAdjust="0"/>
  </p:normalViewPr>
  <p:slideViewPr>
    <p:cSldViewPr>
      <p:cViewPr varScale="1">
        <p:scale>
          <a:sx n="51" d="100"/>
          <a:sy n="51" d="100"/>
        </p:scale>
        <p:origin x="-226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3A56-11F5-4427-AF2B-261F8F3DF819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EB81A-52E9-454A-A717-8B9FAB8F7C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2000" y="746125"/>
            <a:ext cx="27940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984E0B5-9920-415B-815E-D41D47300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72334-6F45-4342-B690-092B06A80671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A76AB-382D-4411-A08E-0D77CD7A14F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3588" y="746125"/>
            <a:ext cx="2794000" cy="372903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E354C-7463-490A-8082-F209A1E6322B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77649-89B3-4606-8185-94BE228CC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17501"/>
            <a:ext cx="1543050" cy="7912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17501"/>
            <a:ext cx="4514850" cy="7912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BD1E-E288-4E8E-82FC-E558D9C0D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17501"/>
            <a:ext cx="4857750" cy="11578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917701"/>
            <a:ext cx="3028950" cy="6311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17701"/>
            <a:ext cx="3028950" cy="6311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C740-0B57-4D36-BF19-65E6B7626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17501"/>
            <a:ext cx="4857750" cy="11578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1917701"/>
            <a:ext cx="6172200" cy="63119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C6007-82AC-4D66-9393-B79F55F08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17501"/>
            <a:ext cx="4857750" cy="11578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42900" y="1917701"/>
            <a:ext cx="6172200" cy="63119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E3D7E-BAF5-401F-AD0C-CE85F2014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17501"/>
            <a:ext cx="4857750" cy="11578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42900" y="1917701"/>
            <a:ext cx="6172200" cy="63119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B001D-1718-44B5-AC04-9195AD52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73C85-21FE-42C3-A953-1900464B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17701"/>
            <a:ext cx="3028950" cy="631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17701"/>
            <a:ext cx="3028950" cy="631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DD5BE-D570-4CD2-8256-1EFFEDCAF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E939F-CB0A-45E8-89C7-0823A643B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3995-E541-4AC3-B8D4-64A18E01A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6CEF-D706-4CBB-9260-BC00BC614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BBCF-5E83-46DC-B390-32E60902B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95C1E-ACE7-4B84-AC77-CF69417D8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FC491-ECC4-478C-AD10-24AF85D20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4914900" y="8018463"/>
            <a:ext cx="1793875" cy="750887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2" y="450"/>
              <a:ext cx="44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6" y="378"/>
              <a:ext cx="145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3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7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2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6" y="361"/>
              <a:ext cx="99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71438" y="8596313"/>
            <a:ext cx="6727825" cy="419100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71438" y="8655050"/>
            <a:ext cx="6732587" cy="373063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69850" y="131763"/>
            <a:ext cx="6716713" cy="23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68263" y="411163"/>
            <a:ext cx="6716712" cy="1250950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68263" y="407988"/>
            <a:ext cx="6716712" cy="11160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71438" y="8964613"/>
            <a:ext cx="6732587" cy="73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5172075" y="1397000"/>
            <a:ext cx="1617663" cy="6985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42900" y="317500"/>
            <a:ext cx="485775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42900" y="1917700"/>
            <a:ext cx="6172200" cy="63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0" y="8415338"/>
            <a:ext cx="12842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622675" y="8431213"/>
            <a:ext cx="173355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337175" y="8431213"/>
            <a:ext cx="121285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19DBEE2-9C25-4536-B675-F0FB8DD4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07950" y="8605838"/>
            <a:ext cx="15097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i="1">
                <a:solidFill>
                  <a:srgbClr val="FFFFFF"/>
                </a:solidFill>
                <a:latin typeface="Times New Roman" pitchFamily="18" charset="0"/>
                <a:cs typeface="+mn-cs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6183313" y="554038"/>
            <a:ext cx="401637" cy="728662"/>
          </a:xfrm>
          <a:prstGeom prst="rect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5715000" y="554038"/>
            <a:ext cx="401638" cy="728662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5249863" y="554038"/>
            <a:ext cx="401637" cy="728662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ambovfoto.narod.ru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syparents.ru/index.php?item=488" TargetMode="External"/><Relationship Id="rId5" Type="http://schemas.openxmlformats.org/officeDocument/2006/relationships/hyperlink" Target="http://forum.krasmama.ru/profile.php?mode=register&amp;sid=86f51a99f7e77050dd72367cc72665e8" TargetMode="External"/><Relationship Id="rId4" Type="http://schemas.openxmlformats.org/officeDocument/2006/relationships/hyperlink" Target="http://www.det-sad.com/tvorcheskie_masterskie_vinzav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cit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400293" y="3399681"/>
            <a:ext cx="2000264" cy="316835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88224"/>
            <a:ext cx="6858000" cy="864096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00"/>
                </a:solidFill>
                <a:cs typeface="Arial" pitchFamily="34" charset="0"/>
              </a:rPr>
              <a:t>Мы любим свой город</a:t>
            </a:r>
            <a:br>
              <a:rPr lang="ru-RU" dirty="0" smtClean="0">
                <a:solidFill>
                  <a:srgbClr val="FF0000"/>
                </a:solidFill>
                <a:cs typeface="Arial" pitchFamily="34" charset="0"/>
              </a:rPr>
            </a:br>
            <a:endParaRPr lang="ru-RU" dirty="0">
              <a:cs typeface="Arial" pitchFamily="34" charset="0"/>
            </a:endParaRPr>
          </a:p>
        </p:txBody>
      </p:sp>
      <p:sp>
        <p:nvSpPr>
          <p:cNvPr id="18437" name="Прямоугольник 3"/>
          <p:cNvSpPr>
            <a:spLocks noChangeArrowheads="1"/>
          </p:cNvSpPr>
          <p:nvPr/>
        </p:nvSpPr>
        <p:spPr bwMode="auto">
          <a:xfrm>
            <a:off x="214313" y="428625"/>
            <a:ext cx="5072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rgbClr val="FFFFFF"/>
                </a:solidFill>
              </a:rPr>
              <a:t>Муниципальное бюджетное дошкольное образовательное учреждение детский сад комбинированного вида № 69 «Мальвина»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5926" y="1500166"/>
            <a:ext cx="3357585" cy="9233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002060"/>
                </a:solidFill>
              </a:rPr>
              <a:t>Проект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428861"/>
            <a:ext cx="6858000" cy="9541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Экскурсия - викторина по </a:t>
            </a: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городу Тамбову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4" name="Picture 7" descr="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357188"/>
            <a:ext cx="1785937" cy="10715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8445" name="TextBox 10"/>
          <p:cNvSpPr txBox="1">
            <a:spLocks noChangeArrowheads="1"/>
          </p:cNvSpPr>
          <p:nvPr/>
        </p:nvSpPr>
        <p:spPr bwMode="auto">
          <a:xfrm>
            <a:off x="1628775" y="8027988"/>
            <a:ext cx="5040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800" b="1">
                <a:solidFill>
                  <a:srgbClr val="002060"/>
                </a:solidFill>
              </a:rPr>
              <a:t>Авторы: Рязанова Т.Н., Ярыгина Т.Н.,</a:t>
            </a:r>
          </a:p>
          <a:p>
            <a:pPr algn="r"/>
            <a:r>
              <a:rPr lang="ru-RU" sz="1800" b="1">
                <a:solidFill>
                  <a:srgbClr val="002060"/>
                </a:solidFill>
              </a:rPr>
              <a:t> Катаранова Т.И., Ерохина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072074" cy="1481345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>
                <a:cs typeface="Arial" charset="0"/>
              </a:rPr>
              <a:t>Подготовительный этап</a:t>
            </a:r>
            <a:endParaRPr lang="en-US" sz="3600" smtClean="0"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41168" y="0"/>
            <a:ext cx="1916832" cy="161967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</p:sp>
      <p:sp>
        <p:nvSpPr>
          <p:cNvPr id="9" name="Прямоугольник 8"/>
          <p:cNvSpPr/>
          <p:nvPr/>
        </p:nvSpPr>
        <p:spPr>
          <a:xfrm>
            <a:off x="404664" y="1691680"/>
            <a:ext cx="5976664" cy="62940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indent="622300">
              <a:buFont typeface="Arial" pitchFamily="34" charset="0"/>
              <a:buChar char="•"/>
              <a:defRPr/>
            </a:pPr>
            <a:r>
              <a:rPr lang="ru-RU" sz="3100" b="1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Анкетирование.</a:t>
            </a:r>
          </a:p>
          <a:p>
            <a:pPr indent="622300">
              <a:buFont typeface="Arial" pitchFamily="34" charset="0"/>
              <a:buChar char="•"/>
              <a:defRPr/>
            </a:pPr>
            <a:endParaRPr lang="ru-RU" sz="3100" b="1" dirty="0">
              <a:solidFill>
                <a:srgbClr val="002060"/>
              </a:solidFill>
              <a:latin typeface="Book Antiqua" pitchFamily="18" charset="0"/>
              <a:cs typeface="+mn-cs"/>
            </a:endParaRPr>
          </a:p>
          <a:p>
            <a:pPr indent="622300">
              <a:buFont typeface="Arial" pitchFamily="34" charset="0"/>
              <a:buChar char="•"/>
              <a:defRPr/>
            </a:pPr>
            <a:r>
              <a:rPr lang="ru-RU" sz="3100" b="1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Подбор методической, научно-популярной и художественной литературы.</a:t>
            </a:r>
          </a:p>
          <a:p>
            <a:pPr indent="622300">
              <a:buFont typeface="Arial" pitchFamily="34" charset="0"/>
              <a:buChar char="•"/>
              <a:defRPr/>
            </a:pPr>
            <a:endParaRPr lang="ru-RU" sz="3100" b="1" dirty="0">
              <a:solidFill>
                <a:srgbClr val="002060"/>
              </a:solidFill>
              <a:latin typeface="Book Antiqua" pitchFamily="18" charset="0"/>
              <a:cs typeface="+mn-cs"/>
            </a:endParaRPr>
          </a:p>
          <a:p>
            <a:pPr indent="622300">
              <a:buFont typeface="Arial" pitchFamily="34" charset="0"/>
              <a:buChar char="•"/>
              <a:defRPr/>
            </a:pPr>
            <a:r>
              <a:rPr lang="ru-RU" sz="3100" b="1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Разработка инструментария к мониторингу.</a:t>
            </a:r>
          </a:p>
          <a:p>
            <a:pPr indent="622300">
              <a:buFont typeface="Arial" pitchFamily="34" charset="0"/>
              <a:buChar char="•"/>
              <a:defRPr/>
            </a:pPr>
            <a:endParaRPr lang="ru-RU" sz="3100" b="1" dirty="0">
              <a:solidFill>
                <a:srgbClr val="002060"/>
              </a:solidFill>
              <a:latin typeface="Book Antiqua" pitchFamily="18" charset="0"/>
              <a:cs typeface="+mn-cs"/>
            </a:endParaRPr>
          </a:p>
          <a:p>
            <a:pPr indent="622300">
              <a:buFont typeface="Arial" pitchFamily="34" charset="0"/>
              <a:buChar char="•"/>
              <a:defRPr/>
            </a:pPr>
            <a:r>
              <a:rPr lang="ru-RU" sz="3100" b="1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Подбор иллюстративного материала по данной теме.</a:t>
            </a:r>
          </a:p>
          <a:p>
            <a:pPr>
              <a:defRPr/>
            </a:pPr>
            <a:endParaRPr lang="ru-RU" sz="3100" dirty="0">
              <a:solidFill>
                <a:srgbClr val="002060"/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 descr="D:\Татьяна\Старый Тамбов\2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264" y="0"/>
            <a:ext cx="2254735" cy="169168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77960" y="57606"/>
            <a:ext cx="4948895" cy="1355265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cs typeface="Arial" charset="0"/>
              </a:rPr>
              <a:t>Внедренческий этап</a:t>
            </a:r>
            <a:endParaRPr lang="en-US" smtClean="0"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6672" y="1967332"/>
            <a:ext cx="6381328" cy="647879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indent="712788">
              <a:buFont typeface="Arial" charset="0"/>
              <a:buChar char="•"/>
              <a:defRPr/>
            </a:pPr>
            <a:r>
              <a:rPr lang="ru-RU" sz="3000" b="1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Book Antiqua" pitchFamily="18" charset="0"/>
              </a:rPr>
              <a:t>Разработка и изготовление дидактического материала.</a:t>
            </a:r>
          </a:p>
          <a:p>
            <a:pPr indent="712788">
              <a:buFont typeface="Arial" charset="0"/>
              <a:buChar char="•"/>
              <a:defRPr/>
            </a:pPr>
            <a:endParaRPr lang="ru-RU" sz="3200" b="1">
              <a:solidFill>
                <a:srgbClr val="002060"/>
              </a:solidFill>
              <a:latin typeface="Book Antiqua" pitchFamily="18" charset="0"/>
            </a:endParaRPr>
          </a:p>
          <a:p>
            <a:pPr indent="712788">
              <a:buFont typeface="Arial" charset="0"/>
              <a:buChar char="•"/>
              <a:defRPr/>
            </a:pPr>
            <a:r>
              <a:rPr lang="ru-RU" sz="3200" b="1">
                <a:solidFill>
                  <a:srgbClr val="002060"/>
                </a:solidFill>
                <a:latin typeface="Book Antiqua" pitchFamily="18" charset="0"/>
              </a:rPr>
              <a:t>Разработка содержания непосредственно-образовательной деятельности.</a:t>
            </a:r>
          </a:p>
          <a:p>
            <a:pPr indent="712788">
              <a:buFont typeface="Arial" charset="0"/>
              <a:buChar char="•"/>
              <a:defRPr/>
            </a:pPr>
            <a:endParaRPr lang="ru-RU" sz="3200" b="1">
              <a:solidFill>
                <a:srgbClr val="002060"/>
              </a:solidFill>
              <a:latin typeface="Book Antiqua" pitchFamily="18" charset="0"/>
            </a:endParaRPr>
          </a:p>
          <a:p>
            <a:pPr indent="712788">
              <a:buFont typeface="Arial" charset="0"/>
              <a:buChar char="•"/>
              <a:defRPr/>
            </a:pPr>
            <a:r>
              <a:rPr lang="ru-RU" sz="3200" b="1">
                <a:solidFill>
                  <a:srgbClr val="002060"/>
                </a:solidFill>
                <a:latin typeface="Book Antiqua" pitchFamily="18" charset="0"/>
              </a:rPr>
              <a:t>Создание краеведческого уголка.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80" y="317501"/>
            <a:ext cx="4104456" cy="1157817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cs typeface="Arial" charset="0"/>
              </a:rPr>
              <a:t>Итоговый этап</a:t>
            </a:r>
            <a:endParaRPr lang="en-US" smtClean="0">
              <a:cs typeface="Arial" charset="0"/>
            </a:endParaRPr>
          </a:p>
        </p:txBody>
      </p:sp>
      <p:sp>
        <p:nvSpPr>
          <p:cNvPr id="30" name="Содержимое 27"/>
          <p:cNvSpPr>
            <a:spLocks noGrp="1"/>
          </p:cNvSpPr>
          <p:nvPr>
            <p:ph idx="1"/>
          </p:nvPr>
        </p:nvSpPr>
        <p:spPr>
          <a:xfrm>
            <a:off x="260648" y="2195735"/>
            <a:ext cx="6597352" cy="6192689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365125" indent="-365125"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Book Antiqua" pitchFamily="18" charset="0"/>
              </a:rPr>
              <a:t>  </a:t>
            </a:r>
            <a:r>
              <a:rPr lang="ru-RU" sz="3600" b="1" dirty="0" err="1" smtClean="0">
                <a:solidFill>
                  <a:srgbClr val="002060"/>
                </a:solidFill>
                <a:latin typeface="Book Antiqua" pitchFamily="18" charset="0"/>
              </a:rPr>
              <a:t>Мультимедийная</a:t>
            </a:r>
            <a:r>
              <a:rPr lang="ru-RU" sz="3600" b="1" dirty="0" smtClean="0">
                <a:solidFill>
                  <a:srgbClr val="002060"/>
                </a:solidFill>
                <a:latin typeface="Book Antiqua" pitchFamily="18" charset="0"/>
              </a:rPr>
              <a:t> презентация о проделанной работе.</a:t>
            </a:r>
          </a:p>
          <a:p>
            <a:pPr marL="365125" indent="-365125" eaLnBrk="1" hangingPunct="1">
              <a:defRPr/>
            </a:pPr>
            <a:endParaRPr lang="ru-RU" sz="36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Book Antiqua" pitchFamily="18" charset="0"/>
              </a:rPr>
              <a:t>   Проведение мониторинга знаний  детей.</a:t>
            </a:r>
          </a:p>
          <a:p>
            <a:pPr eaLnBrk="1" hangingPunct="1">
              <a:defRPr/>
            </a:pPr>
            <a:endParaRPr lang="ru-RU" sz="36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Book Antiqua" pitchFamily="18" charset="0"/>
              </a:rPr>
              <a:t>   Выставка детских работ</a:t>
            </a:r>
          </a:p>
          <a:p>
            <a:pPr eaLnBrk="1" hangingPunct="1">
              <a:defRPr/>
            </a:pPr>
            <a:endParaRPr lang="ru-RU" sz="4000" b="1" dirty="0" smtClean="0">
              <a:solidFill>
                <a:srgbClr val="0042C8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4000" b="1" dirty="0" smtClean="0">
              <a:solidFill>
                <a:srgbClr val="0042C8"/>
              </a:solidFill>
              <a:latin typeface="Book Antiqua" pitchFamily="18" charset="0"/>
            </a:endParaRPr>
          </a:p>
        </p:txBody>
      </p:sp>
      <p:pic>
        <p:nvPicPr>
          <p:cNvPr id="31" name="Picture 2" descr="D:\Татьяна\Старый Тамбов\2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5790" y="251520"/>
            <a:ext cx="2002210" cy="150224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D:\Татьяна\Старый Тамбов\2 (2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9160" y="199496"/>
            <a:ext cx="1988839" cy="149218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200650" cy="1259633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cs typeface="Arial" charset="0"/>
              </a:rPr>
              <a:t>Результативность</a:t>
            </a:r>
            <a:endParaRPr lang="en-US" sz="4000" smtClean="0"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590" y="1585131"/>
            <a:ext cx="6669360" cy="677711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800" b="1">
                <a:solidFill>
                  <a:srgbClr val="002060"/>
                </a:solidFill>
              </a:rPr>
              <a:t>П</a:t>
            </a: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овысился </a:t>
            </a:r>
            <a:r>
              <a:rPr lang="ru-RU" sz="2800" b="1">
                <a:solidFill>
                  <a:srgbClr val="002060"/>
                </a:solidFill>
              </a:rPr>
              <a:t>о</a:t>
            </a: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бъем знаний об истории родного города, символике.</a:t>
            </a: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endParaRPr lang="ru-RU" sz="2800" b="1">
              <a:solidFill>
                <a:srgbClr val="002060"/>
              </a:solidFill>
              <a:latin typeface="Book Antiqua" pitchFamily="18" charset="0"/>
            </a:endParaRP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  Разработаны авторские конспекты.</a:t>
            </a: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endParaRPr lang="ru-RU" sz="2800" b="1">
              <a:solidFill>
                <a:srgbClr val="002060"/>
              </a:solidFill>
              <a:latin typeface="Book Antiqua" pitchFamily="18" charset="0"/>
            </a:endParaRP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  Проведена видеоэкскурия.</a:t>
            </a: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endParaRPr lang="ru-RU" sz="2800" b="1">
              <a:solidFill>
                <a:srgbClr val="002060"/>
              </a:solidFill>
              <a:latin typeface="Book Antiqua" pitchFamily="18" charset="0"/>
            </a:endParaRP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  Повышен уровень мастерства педагогов  по данной теме.</a:t>
            </a: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endParaRPr lang="ru-RU" sz="2800" b="1">
              <a:solidFill>
                <a:srgbClr val="002060"/>
              </a:solidFill>
              <a:latin typeface="Book Antiqua" pitchFamily="18" charset="0"/>
            </a:endParaRP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   Достигнуто активное участие  родителей в мероприятиях ДОУ в рамках проекта.</a:t>
            </a: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endParaRPr lang="ru-RU" sz="2800" b="1">
              <a:solidFill>
                <a:srgbClr val="002060"/>
              </a:solidFill>
              <a:latin typeface="Book Antiqua" pitchFamily="18" charset="0"/>
            </a:endParaRPr>
          </a:p>
          <a:p>
            <a:pPr eaLnBrk="0" hangingPunct="0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800" b="1">
                <a:solidFill>
                  <a:srgbClr val="002060"/>
                </a:solidFill>
                <a:latin typeface="Book Antiqua" pitchFamily="18" charset="0"/>
              </a:rPr>
              <a:t>  Собран материал для открытия музея.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Мониторинг</a:t>
            </a:r>
          </a:p>
        </p:txBody>
      </p:sp>
      <p:pic>
        <p:nvPicPr>
          <p:cNvPr id="29" name="Picture 6" descr="D:\Татьяна\Старый Тамбов\2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7152" y="173370"/>
            <a:ext cx="2060848" cy="1653936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3795" name="Rectangle 4"/>
          <p:cNvSpPr>
            <a:spLocks noChangeArrowheads="1"/>
          </p:cNvSpPr>
          <p:nvPr/>
        </p:nvSpPr>
        <p:spPr bwMode="gray">
          <a:xfrm>
            <a:off x="260350" y="6300788"/>
            <a:ext cx="2527300" cy="520700"/>
          </a:xfrm>
          <a:prstGeom prst="rect">
            <a:avLst/>
          </a:prstGeom>
          <a:gradFill rotWithShape="1">
            <a:gsLst>
              <a:gs pos="0">
                <a:srgbClr val="D7D7D7"/>
              </a:gs>
              <a:gs pos="100000">
                <a:srgbClr val="F4F4F4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rgbClr val="D7D7D7"/>
            </a:extrusionClr>
          </a:sp3d>
        </p:spPr>
        <p:txBody>
          <a:bodyPr wrap="none" anchor="ctr">
            <a:flatTx/>
          </a:bodyPr>
          <a:lstStyle/>
          <a:p>
            <a:endParaRPr lang="ru-RU" sz="180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gray">
          <a:xfrm>
            <a:off x="3556000" y="6291263"/>
            <a:ext cx="2897188" cy="520700"/>
          </a:xfrm>
          <a:prstGeom prst="rect">
            <a:avLst/>
          </a:prstGeom>
          <a:gradFill rotWithShape="1">
            <a:gsLst>
              <a:gs pos="0">
                <a:srgbClr val="D7D7D7"/>
              </a:gs>
              <a:gs pos="100000">
                <a:srgbClr val="F4F4F4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Left"/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rgbClr val="D7D7D7"/>
            </a:extrusionClr>
          </a:sp3d>
        </p:spPr>
        <p:txBody>
          <a:bodyPr wrap="none" anchor="ctr">
            <a:flatTx/>
          </a:bodyPr>
          <a:lstStyle/>
          <a:p>
            <a:endParaRPr lang="ru-RU" sz="1800"/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gray">
          <a:xfrm>
            <a:off x="666750" y="6291263"/>
            <a:ext cx="2690813" cy="520700"/>
          </a:xfrm>
          <a:prstGeom prst="rect">
            <a:avLst/>
          </a:prstGeom>
          <a:gradFill rotWithShape="1">
            <a:gsLst>
              <a:gs pos="0">
                <a:srgbClr val="D7D7D7"/>
              </a:gs>
              <a:gs pos="100000">
                <a:srgbClr val="F4F4F4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rgbClr val="D7D7D7"/>
            </a:extrusionClr>
          </a:sp3d>
        </p:spPr>
        <p:txBody>
          <a:bodyPr wrap="none" anchor="ctr">
            <a:flatTx/>
          </a:bodyPr>
          <a:lstStyle/>
          <a:p>
            <a:r>
              <a:rPr lang="ru-RU" sz="1800" b="1">
                <a:solidFill>
                  <a:srgbClr val="2D2A01"/>
                </a:solidFill>
              </a:rPr>
              <a:t>Начало  проекта</a:t>
            </a:r>
          </a:p>
        </p:txBody>
      </p:sp>
      <p:grpSp>
        <p:nvGrpSpPr>
          <p:cNvPr id="33798" name="Group 5"/>
          <p:cNvGrpSpPr>
            <a:grpSpLocks/>
          </p:cNvGrpSpPr>
          <p:nvPr/>
        </p:nvGrpSpPr>
        <p:grpSpPr bwMode="auto">
          <a:xfrm>
            <a:off x="476250" y="4787900"/>
            <a:ext cx="711200" cy="1538288"/>
            <a:chOff x="2111" y="2247"/>
            <a:chExt cx="592" cy="1034"/>
          </a:xfrm>
        </p:grpSpPr>
        <p:sp>
          <p:nvSpPr>
            <p:cNvPr id="2" name="Freeform 6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/>
              <a:ahLst/>
              <a:cxnLst>
                <a:cxn ang="0">
                  <a:pos x="168" y="1"/>
                </a:cxn>
                <a:cxn ang="0">
                  <a:pos x="148" y="33"/>
                </a:cxn>
                <a:cxn ang="0">
                  <a:pos x="127" y="1"/>
                </a:cxn>
                <a:cxn ang="0">
                  <a:pos x="70" y="17"/>
                </a:cxn>
                <a:cxn ang="0">
                  <a:pos x="1" y="174"/>
                </a:cxn>
                <a:cxn ang="0">
                  <a:pos x="36" y="213"/>
                </a:cxn>
                <a:cxn ang="0">
                  <a:pos x="86" y="57"/>
                </a:cxn>
                <a:cxn ang="0">
                  <a:pos x="14" y="411"/>
                </a:cxn>
                <a:cxn ang="0">
                  <a:pos x="34" y="466"/>
                </a:cxn>
                <a:cxn ang="0">
                  <a:pos x="133" y="440"/>
                </a:cxn>
                <a:cxn ang="0">
                  <a:pos x="147" y="232"/>
                </a:cxn>
                <a:cxn ang="0">
                  <a:pos x="169" y="439"/>
                </a:cxn>
                <a:cxn ang="0">
                  <a:pos x="262" y="468"/>
                </a:cxn>
                <a:cxn ang="0">
                  <a:pos x="282" y="407"/>
                </a:cxn>
                <a:cxn ang="0">
                  <a:pos x="210" y="57"/>
                </a:cxn>
                <a:cxn ang="0">
                  <a:pos x="230" y="135"/>
                </a:cxn>
                <a:cxn ang="0">
                  <a:pos x="281" y="236"/>
                </a:cxn>
                <a:cxn ang="0">
                  <a:pos x="295" y="162"/>
                </a:cxn>
                <a:cxn ang="0">
                  <a:pos x="216" y="8"/>
                </a:cxn>
                <a:cxn ang="0">
                  <a:pos x="168" y="1"/>
                </a:cxn>
              </a:cxnLst>
              <a:rect l="0" t="0" r="r" b="b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" name="Oval 7"/>
            <p:cNvSpPr>
              <a:spLocks noChangeArrowheads="1"/>
            </p:cNvSpPr>
            <p:nvPr/>
          </p:nvSpPr>
          <p:spPr bwMode="gray">
            <a:xfrm flipH="1">
              <a:off x="2285" y="2247"/>
              <a:ext cx="200" cy="214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grpSp>
        <p:nvGrpSpPr>
          <p:cNvPr id="33799" name="Group 5"/>
          <p:cNvGrpSpPr>
            <a:grpSpLocks/>
          </p:cNvGrpSpPr>
          <p:nvPr/>
        </p:nvGrpSpPr>
        <p:grpSpPr bwMode="auto">
          <a:xfrm>
            <a:off x="1412875" y="4067175"/>
            <a:ext cx="863600" cy="2192338"/>
            <a:chOff x="2111" y="2247"/>
            <a:chExt cx="592" cy="1034"/>
          </a:xfrm>
        </p:grpSpPr>
        <p:sp>
          <p:nvSpPr>
            <p:cNvPr id="4" name="Freeform 6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168 w 320"/>
                <a:gd name="T1" fmla="*/ 1 h 479"/>
                <a:gd name="T2" fmla="*/ 148 w 320"/>
                <a:gd name="T3" fmla="*/ 33 h 479"/>
                <a:gd name="T4" fmla="*/ 127 w 320"/>
                <a:gd name="T5" fmla="*/ 1 h 479"/>
                <a:gd name="T6" fmla="*/ 70 w 320"/>
                <a:gd name="T7" fmla="*/ 17 h 479"/>
                <a:gd name="T8" fmla="*/ 1 w 320"/>
                <a:gd name="T9" fmla="*/ 174 h 479"/>
                <a:gd name="T10" fmla="*/ 36 w 320"/>
                <a:gd name="T11" fmla="*/ 213 h 479"/>
                <a:gd name="T12" fmla="*/ 86 w 320"/>
                <a:gd name="T13" fmla="*/ 57 h 479"/>
                <a:gd name="T14" fmla="*/ 14 w 320"/>
                <a:gd name="T15" fmla="*/ 411 h 479"/>
                <a:gd name="T16" fmla="*/ 34 w 320"/>
                <a:gd name="T17" fmla="*/ 466 h 479"/>
                <a:gd name="T18" fmla="*/ 133 w 320"/>
                <a:gd name="T19" fmla="*/ 440 h 479"/>
                <a:gd name="T20" fmla="*/ 147 w 320"/>
                <a:gd name="T21" fmla="*/ 232 h 479"/>
                <a:gd name="T22" fmla="*/ 169 w 320"/>
                <a:gd name="T23" fmla="*/ 439 h 479"/>
                <a:gd name="T24" fmla="*/ 262 w 320"/>
                <a:gd name="T25" fmla="*/ 468 h 479"/>
                <a:gd name="T26" fmla="*/ 282 w 320"/>
                <a:gd name="T27" fmla="*/ 407 h 479"/>
                <a:gd name="T28" fmla="*/ 210 w 320"/>
                <a:gd name="T29" fmla="*/ 57 h 479"/>
                <a:gd name="T30" fmla="*/ 230 w 320"/>
                <a:gd name="T31" fmla="*/ 135 h 479"/>
                <a:gd name="T32" fmla="*/ 281 w 320"/>
                <a:gd name="T33" fmla="*/ 236 h 479"/>
                <a:gd name="T34" fmla="*/ 295 w 320"/>
                <a:gd name="T35" fmla="*/ 162 h 479"/>
                <a:gd name="T36" fmla="*/ 216 w 320"/>
                <a:gd name="T37" fmla="*/ 8 h 479"/>
                <a:gd name="T38" fmla="*/ 168 w 320"/>
                <a:gd name="T39" fmla="*/ 1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solidFill>
              <a:srgbClr val="FFFF00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5" name="Oval 7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solidFill>
              <a:srgbClr val="FFFF00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</p:grpSp>
      <p:grpSp>
        <p:nvGrpSpPr>
          <p:cNvPr id="33800" name="Group 5"/>
          <p:cNvGrpSpPr>
            <a:grpSpLocks/>
          </p:cNvGrpSpPr>
          <p:nvPr/>
        </p:nvGrpSpPr>
        <p:grpSpPr bwMode="auto">
          <a:xfrm>
            <a:off x="2349500" y="5076825"/>
            <a:ext cx="719138" cy="1182688"/>
            <a:chOff x="2111" y="2247"/>
            <a:chExt cx="592" cy="1034"/>
          </a:xfrm>
        </p:grpSpPr>
        <p:sp>
          <p:nvSpPr>
            <p:cNvPr id="6" name="Freeform 6"/>
            <p:cNvSpPr>
              <a:spLocks/>
            </p:cNvSpPr>
            <p:nvPr/>
          </p:nvSpPr>
          <p:spPr bwMode="gray">
            <a:xfrm>
              <a:off x="2111" y="2450"/>
              <a:ext cx="592" cy="831"/>
            </a:xfrm>
            <a:custGeom>
              <a:avLst/>
              <a:gdLst>
                <a:gd name="T0" fmla="*/ 168 w 320"/>
                <a:gd name="T1" fmla="*/ 1 h 479"/>
                <a:gd name="T2" fmla="*/ 148 w 320"/>
                <a:gd name="T3" fmla="*/ 33 h 479"/>
                <a:gd name="T4" fmla="*/ 127 w 320"/>
                <a:gd name="T5" fmla="*/ 1 h 479"/>
                <a:gd name="T6" fmla="*/ 70 w 320"/>
                <a:gd name="T7" fmla="*/ 17 h 479"/>
                <a:gd name="T8" fmla="*/ 1 w 320"/>
                <a:gd name="T9" fmla="*/ 174 h 479"/>
                <a:gd name="T10" fmla="*/ 36 w 320"/>
                <a:gd name="T11" fmla="*/ 213 h 479"/>
                <a:gd name="T12" fmla="*/ 86 w 320"/>
                <a:gd name="T13" fmla="*/ 57 h 479"/>
                <a:gd name="T14" fmla="*/ 14 w 320"/>
                <a:gd name="T15" fmla="*/ 411 h 479"/>
                <a:gd name="T16" fmla="*/ 34 w 320"/>
                <a:gd name="T17" fmla="*/ 466 h 479"/>
                <a:gd name="T18" fmla="*/ 133 w 320"/>
                <a:gd name="T19" fmla="*/ 440 h 479"/>
                <a:gd name="T20" fmla="*/ 147 w 320"/>
                <a:gd name="T21" fmla="*/ 232 h 479"/>
                <a:gd name="T22" fmla="*/ 169 w 320"/>
                <a:gd name="T23" fmla="*/ 439 h 479"/>
                <a:gd name="T24" fmla="*/ 262 w 320"/>
                <a:gd name="T25" fmla="*/ 468 h 479"/>
                <a:gd name="T26" fmla="*/ 282 w 320"/>
                <a:gd name="T27" fmla="*/ 407 h 479"/>
                <a:gd name="T28" fmla="*/ 210 w 320"/>
                <a:gd name="T29" fmla="*/ 57 h 479"/>
                <a:gd name="T30" fmla="*/ 230 w 320"/>
                <a:gd name="T31" fmla="*/ 135 h 479"/>
                <a:gd name="T32" fmla="*/ 281 w 320"/>
                <a:gd name="T33" fmla="*/ 236 h 479"/>
                <a:gd name="T34" fmla="*/ 295 w 320"/>
                <a:gd name="T35" fmla="*/ 162 h 479"/>
                <a:gd name="T36" fmla="*/ 216 w 320"/>
                <a:gd name="T37" fmla="*/ 8 h 479"/>
                <a:gd name="T38" fmla="*/ 168 w 320"/>
                <a:gd name="T39" fmla="*/ 1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solidFill>
              <a:srgbClr val="2DC934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solidFill>
              <a:srgbClr val="2DC934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344988" y="6319838"/>
            <a:ext cx="183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00" b="1">
                <a:solidFill>
                  <a:srgbClr val="2D2A01"/>
                </a:solidFill>
              </a:rPr>
              <a:t>Конец проекта</a:t>
            </a:r>
          </a:p>
        </p:txBody>
      </p:sp>
      <p:grpSp>
        <p:nvGrpSpPr>
          <p:cNvPr id="33802" name="Group 5"/>
          <p:cNvGrpSpPr>
            <a:grpSpLocks/>
          </p:cNvGrpSpPr>
          <p:nvPr/>
        </p:nvGrpSpPr>
        <p:grpSpPr bwMode="auto">
          <a:xfrm>
            <a:off x="3500438" y="4140200"/>
            <a:ext cx="792162" cy="2041525"/>
            <a:chOff x="2111" y="2247"/>
            <a:chExt cx="592" cy="1034"/>
          </a:xfrm>
        </p:grpSpPr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/>
              <a:ahLst/>
              <a:cxnLst>
                <a:cxn ang="0">
                  <a:pos x="168" y="1"/>
                </a:cxn>
                <a:cxn ang="0">
                  <a:pos x="148" y="33"/>
                </a:cxn>
                <a:cxn ang="0">
                  <a:pos x="127" y="1"/>
                </a:cxn>
                <a:cxn ang="0">
                  <a:pos x="70" y="17"/>
                </a:cxn>
                <a:cxn ang="0">
                  <a:pos x="1" y="174"/>
                </a:cxn>
                <a:cxn ang="0">
                  <a:pos x="36" y="213"/>
                </a:cxn>
                <a:cxn ang="0">
                  <a:pos x="86" y="57"/>
                </a:cxn>
                <a:cxn ang="0">
                  <a:pos x="14" y="411"/>
                </a:cxn>
                <a:cxn ang="0">
                  <a:pos x="34" y="466"/>
                </a:cxn>
                <a:cxn ang="0">
                  <a:pos x="133" y="440"/>
                </a:cxn>
                <a:cxn ang="0">
                  <a:pos x="147" y="232"/>
                </a:cxn>
                <a:cxn ang="0">
                  <a:pos x="169" y="439"/>
                </a:cxn>
                <a:cxn ang="0">
                  <a:pos x="262" y="468"/>
                </a:cxn>
                <a:cxn ang="0">
                  <a:pos x="282" y="407"/>
                </a:cxn>
                <a:cxn ang="0">
                  <a:pos x="210" y="57"/>
                </a:cxn>
                <a:cxn ang="0">
                  <a:pos x="230" y="135"/>
                </a:cxn>
                <a:cxn ang="0">
                  <a:pos x="281" y="236"/>
                </a:cxn>
                <a:cxn ang="0">
                  <a:pos x="295" y="162"/>
                </a:cxn>
                <a:cxn ang="0">
                  <a:pos x="216" y="8"/>
                </a:cxn>
                <a:cxn ang="0">
                  <a:pos x="168" y="1"/>
                </a:cxn>
              </a:cxnLst>
              <a:rect l="0" t="0" r="r" b="b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gray">
            <a:xfrm flipH="1">
              <a:off x="2287" y="2247"/>
              <a:ext cx="198" cy="21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grpSp>
        <p:nvGrpSpPr>
          <p:cNvPr id="33803" name="Group 5"/>
          <p:cNvGrpSpPr>
            <a:grpSpLocks/>
          </p:cNvGrpSpPr>
          <p:nvPr/>
        </p:nvGrpSpPr>
        <p:grpSpPr bwMode="auto">
          <a:xfrm>
            <a:off x="4437063" y="3203575"/>
            <a:ext cx="1008062" cy="2982913"/>
            <a:chOff x="2111" y="2247"/>
            <a:chExt cx="592" cy="1034"/>
          </a:xfrm>
        </p:grpSpPr>
        <p:sp>
          <p:nvSpPr>
            <p:cNvPr id="10" name="Freeform 6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168 w 320"/>
                <a:gd name="T1" fmla="*/ 1 h 479"/>
                <a:gd name="T2" fmla="*/ 148 w 320"/>
                <a:gd name="T3" fmla="*/ 33 h 479"/>
                <a:gd name="T4" fmla="*/ 127 w 320"/>
                <a:gd name="T5" fmla="*/ 1 h 479"/>
                <a:gd name="T6" fmla="*/ 70 w 320"/>
                <a:gd name="T7" fmla="*/ 17 h 479"/>
                <a:gd name="T8" fmla="*/ 1 w 320"/>
                <a:gd name="T9" fmla="*/ 174 h 479"/>
                <a:gd name="T10" fmla="*/ 36 w 320"/>
                <a:gd name="T11" fmla="*/ 213 h 479"/>
                <a:gd name="T12" fmla="*/ 86 w 320"/>
                <a:gd name="T13" fmla="*/ 57 h 479"/>
                <a:gd name="T14" fmla="*/ 14 w 320"/>
                <a:gd name="T15" fmla="*/ 411 h 479"/>
                <a:gd name="T16" fmla="*/ 34 w 320"/>
                <a:gd name="T17" fmla="*/ 466 h 479"/>
                <a:gd name="T18" fmla="*/ 133 w 320"/>
                <a:gd name="T19" fmla="*/ 440 h 479"/>
                <a:gd name="T20" fmla="*/ 147 w 320"/>
                <a:gd name="T21" fmla="*/ 232 h 479"/>
                <a:gd name="T22" fmla="*/ 169 w 320"/>
                <a:gd name="T23" fmla="*/ 439 h 479"/>
                <a:gd name="T24" fmla="*/ 262 w 320"/>
                <a:gd name="T25" fmla="*/ 468 h 479"/>
                <a:gd name="T26" fmla="*/ 282 w 320"/>
                <a:gd name="T27" fmla="*/ 407 h 479"/>
                <a:gd name="T28" fmla="*/ 210 w 320"/>
                <a:gd name="T29" fmla="*/ 57 h 479"/>
                <a:gd name="T30" fmla="*/ 230 w 320"/>
                <a:gd name="T31" fmla="*/ 135 h 479"/>
                <a:gd name="T32" fmla="*/ 281 w 320"/>
                <a:gd name="T33" fmla="*/ 236 h 479"/>
                <a:gd name="T34" fmla="*/ 295 w 320"/>
                <a:gd name="T35" fmla="*/ 162 h 479"/>
                <a:gd name="T36" fmla="*/ 216 w 320"/>
                <a:gd name="T37" fmla="*/ 8 h 479"/>
                <a:gd name="T38" fmla="*/ 168 w 320"/>
                <a:gd name="T39" fmla="*/ 1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solidFill>
              <a:srgbClr val="FFFF00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solidFill>
              <a:srgbClr val="FFFF00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</p:grpSp>
      <p:grpSp>
        <p:nvGrpSpPr>
          <p:cNvPr id="33804" name="Group 5"/>
          <p:cNvGrpSpPr>
            <a:grpSpLocks/>
          </p:cNvGrpSpPr>
          <p:nvPr/>
        </p:nvGrpSpPr>
        <p:grpSpPr bwMode="auto">
          <a:xfrm>
            <a:off x="5589588" y="4284663"/>
            <a:ext cx="792162" cy="1974850"/>
            <a:chOff x="2111" y="2247"/>
            <a:chExt cx="592" cy="1034"/>
          </a:xfrm>
        </p:grpSpPr>
        <p:sp>
          <p:nvSpPr>
            <p:cNvPr id="34822" name="Freeform 6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168 w 320"/>
                <a:gd name="T1" fmla="*/ 1 h 479"/>
                <a:gd name="T2" fmla="*/ 148 w 320"/>
                <a:gd name="T3" fmla="*/ 33 h 479"/>
                <a:gd name="T4" fmla="*/ 127 w 320"/>
                <a:gd name="T5" fmla="*/ 1 h 479"/>
                <a:gd name="T6" fmla="*/ 70 w 320"/>
                <a:gd name="T7" fmla="*/ 17 h 479"/>
                <a:gd name="T8" fmla="*/ 1 w 320"/>
                <a:gd name="T9" fmla="*/ 174 h 479"/>
                <a:gd name="T10" fmla="*/ 36 w 320"/>
                <a:gd name="T11" fmla="*/ 213 h 479"/>
                <a:gd name="T12" fmla="*/ 86 w 320"/>
                <a:gd name="T13" fmla="*/ 57 h 479"/>
                <a:gd name="T14" fmla="*/ 14 w 320"/>
                <a:gd name="T15" fmla="*/ 411 h 479"/>
                <a:gd name="T16" fmla="*/ 34 w 320"/>
                <a:gd name="T17" fmla="*/ 466 h 479"/>
                <a:gd name="T18" fmla="*/ 133 w 320"/>
                <a:gd name="T19" fmla="*/ 440 h 479"/>
                <a:gd name="T20" fmla="*/ 147 w 320"/>
                <a:gd name="T21" fmla="*/ 232 h 479"/>
                <a:gd name="T22" fmla="*/ 169 w 320"/>
                <a:gd name="T23" fmla="*/ 439 h 479"/>
                <a:gd name="T24" fmla="*/ 262 w 320"/>
                <a:gd name="T25" fmla="*/ 468 h 479"/>
                <a:gd name="T26" fmla="*/ 282 w 320"/>
                <a:gd name="T27" fmla="*/ 407 h 479"/>
                <a:gd name="T28" fmla="*/ 210 w 320"/>
                <a:gd name="T29" fmla="*/ 57 h 479"/>
                <a:gd name="T30" fmla="*/ 230 w 320"/>
                <a:gd name="T31" fmla="*/ 135 h 479"/>
                <a:gd name="T32" fmla="*/ 281 w 320"/>
                <a:gd name="T33" fmla="*/ 236 h 479"/>
                <a:gd name="T34" fmla="*/ 295 w 320"/>
                <a:gd name="T35" fmla="*/ 162 h 479"/>
                <a:gd name="T36" fmla="*/ 216 w 320"/>
                <a:gd name="T37" fmla="*/ 8 h 479"/>
                <a:gd name="T38" fmla="*/ 168 w 320"/>
                <a:gd name="T39" fmla="*/ 1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solidFill>
              <a:srgbClr val="2DC934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gray">
            <a:xfrm flipH="1">
              <a:off x="2287" y="2247"/>
              <a:ext cx="198" cy="215"/>
            </a:xfrm>
            <a:prstGeom prst="ellipse">
              <a:avLst/>
            </a:prstGeom>
            <a:solidFill>
              <a:srgbClr val="2DC934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rgbClr val="33333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620713" y="7019925"/>
            <a:ext cx="215900" cy="322263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06" name="AutoShape 32"/>
          <p:cNvSpPr>
            <a:spLocks noChangeArrowheads="1"/>
          </p:cNvSpPr>
          <p:nvPr/>
        </p:nvSpPr>
        <p:spPr bwMode="auto">
          <a:xfrm>
            <a:off x="620713" y="7596188"/>
            <a:ext cx="215900" cy="288925"/>
          </a:xfrm>
          <a:prstGeom prst="flowChartProcess">
            <a:avLst/>
          </a:prstGeom>
          <a:solidFill>
            <a:srgbClr val="FBEF57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endParaRPr lang="ru-RU" sz="1800">
              <a:solidFill>
                <a:schemeClr val="hlink"/>
              </a:solidFill>
            </a:endParaRPr>
          </a:p>
        </p:txBody>
      </p:sp>
      <p:sp>
        <p:nvSpPr>
          <p:cNvPr id="33807" name="AutoShape 33"/>
          <p:cNvSpPr>
            <a:spLocks noChangeArrowheads="1"/>
          </p:cNvSpPr>
          <p:nvPr/>
        </p:nvSpPr>
        <p:spPr bwMode="auto">
          <a:xfrm>
            <a:off x="620713" y="8172450"/>
            <a:ext cx="215900" cy="320675"/>
          </a:xfrm>
          <a:prstGeom prst="flowChartProcess">
            <a:avLst/>
          </a:prstGeom>
          <a:solidFill>
            <a:srgbClr val="2DC934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1B791F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908050" y="69723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2"/>
                </a:solidFill>
              </a:rPr>
              <a:t>- Объем знаний детей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960438" y="7543800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2"/>
                </a:solidFill>
              </a:rPr>
              <a:t>- Уровень мастерства</a:t>
            </a:r>
            <a:r>
              <a:rPr lang="ru-RU" sz="2400" b="1">
                <a:solidFill>
                  <a:schemeClr val="bg2"/>
                </a:solidFill>
              </a:rPr>
              <a:t> </a:t>
            </a:r>
            <a:r>
              <a:rPr lang="ru-RU" sz="2400">
                <a:solidFill>
                  <a:schemeClr val="bg2"/>
                </a:solidFill>
              </a:rPr>
              <a:t>педагогов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981075" y="8101013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2"/>
                </a:solidFill>
              </a:rPr>
              <a:t>- Активность родителей</a:t>
            </a:r>
            <a:r>
              <a:rPr lang="ru-RU" b="1">
                <a:solidFill>
                  <a:schemeClr val="bg2"/>
                </a:solidFill>
              </a:rPr>
              <a:t>   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549275" y="5148263"/>
            <a:ext cx="422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/>
              <a:t>56</a:t>
            </a:r>
          </a:p>
          <a:p>
            <a:pPr>
              <a:defRPr/>
            </a:pPr>
            <a:r>
              <a:rPr lang="ru-RU" sz="1600" b="1"/>
              <a:t> </a:t>
            </a:r>
            <a:r>
              <a:rPr lang="en-US" sz="1600" b="1">
                <a:solidFill>
                  <a:srgbClr val="FEFEFE"/>
                </a:solidFill>
              </a:rPr>
              <a:t>%</a:t>
            </a:r>
            <a:endParaRPr lang="ru-RU" sz="1600" b="1">
              <a:solidFill>
                <a:srgbClr val="FEFEFE"/>
              </a:solidFill>
            </a:endParaRP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628775" y="4787900"/>
            <a:ext cx="409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333333"/>
                </a:solidFill>
              </a:rPr>
              <a:t>72</a:t>
            </a:r>
          </a:p>
          <a:p>
            <a:pPr>
              <a:defRPr/>
            </a:pPr>
            <a:r>
              <a:rPr lang="en-US" sz="1600" b="1">
                <a:solidFill>
                  <a:srgbClr val="333333"/>
                </a:solidFill>
              </a:rPr>
              <a:t>%</a:t>
            </a:r>
            <a:endParaRPr lang="ru-RU" sz="1600" b="1">
              <a:solidFill>
                <a:srgbClr val="333333"/>
              </a:solidFill>
            </a:endParaRPr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4652963" y="3924300"/>
            <a:ext cx="479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333333"/>
                </a:solidFill>
              </a:rPr>
              <a:t>88</a:t>
            </a:r>
          </a:p>
          <a:p>
            <a:pPr>
              <a:defRPr/>
            </a:pPr>
            <a:r>
              <a:rPr lang="ru-RU" b="1">
                <a:solidFill>
                  <a:srgbClr val="333333"/>
                </a:solidFill>
              </a:rPr>
              <a:t> </a:t>
            </a:r>
            <a:r>
              <a:rPr lang="en-US" b="1">
                <a:solidFill>
                  <a:srgbClr val="333333"/>
                </a:solidFill>
              </a:rPr>
              <a:t>%</a:t>
            </a:r>
            <a:endParaRPr lang="ru-RU" b="1">
              <a:solidFill>
                <a:srgbClr val="333333"/>
              </a:solidFill>
            </a:endParaRP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2420938" y="5292725"/>
            <a:ext cx="479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/>
              <a:t>50</a:t>
            </a:r>
          </a:p>
          <a:p>
            <a:pPr>
              <a:defRPr/>
            </a:pPr>
            <a:r>
              <a:rPr lang="ru-RU" b="1"/>
              <a:t> </a:t>
            </a:r>
            <a:r>
              <a:rPr lang="en-US" b="1">
                <a:solidFill>
                  <a:srgbClr val="FEFEFE"/>
                </a:solidFill>
              </a:rPr>
              <a:t>%</a:t>
            </a:r>
            <a:endParaRPr lang="ru-RU" b="1">
              <a:solidFill>
                <a:srgbClr val="FEFEFE"/>
              </a:solidFill>
            </a:endParaRPr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3573463" y="4787900"/>
            <a:ext cx="479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/>
              <a:t>71</a:t>
            </a:r>
          </a:p>
          <a:p>
            <a:pPr>
              <a:defRPr/>
            </a:pPr>
            <a:r>
              <a:rPr lang="ru-RU" b="1"/>
              <a:t> </a:t>
            </a:r>
            <a:r>
              <a:rPr lang="en-US" b="1">
                <a:solidFill>
                  <a:srgbClr val="FEFEFE"/>
                </a:solidFill>
              </a:rPr>
              <a:t>%</a:t>
            </a:r>
            <a:endParaRPr lang="ru-RU" b="1">
              <a:solidFill>
                <a:srgbClr val="FEFEFE"/>
              </a:solidFill>
            </a:endParaRPr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5734050" y="4787900"/>
            <a:ext cx="479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/>
              <a:t>62</a:t>
            </a:r>
          </a:p>
          <a:p>
            <a:pPr>
              <a:defRPr/>
            </a:pPr>
            <a:r>
              <a:rPr lang="ru-RU" b="1"/>
              <a:t> </a:t>
            </a:r>
            <a:r>
              <a:rPr lang="en-US" b="1">
                <a:solidFill>
                  <a:srgbClr val="FEFEFE"/>
                </a:solidFill>
              </a:rPr>
              <a:t>%</a:t>
            </a:r>
            <a:endParaRPr lang="ru-RU" b="1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4"/>
          <p:cNvSpPr>
            <a:spLocks noChangeArrowheads="1"/>
          </p:cNvSpPr>
          <p:nvPr/>
        </p:nvSpPr>
        <p:spPr bwMode="ltGray">
          <a:xfrm>
            <a:off x="2060848" y="5220071"/>
            <a:ext cx="4797152" cy="129614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r>
              <a:rPr lang="ru-RU" sz="1800" dirty="0">
                <a:cs typeface="+mn-cs"/>
              </a:rPr>
              <a:t>   </a:t>
            </a: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ltGray">
          <a:xfrm>
            <a:off x="2060848" y="6660232"/>
            <a:ext cx="4797152" cy="1368152"/>
          </a:xfrm>
          <a:prstGeom prst="roundRect">
            <a:avLst>
              <a:gd name="adj" fmla="val 18564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0" hangingPunct="0">
              <a:lnSpc>
                <a:spcPct val="150000"/>
              </a:lnSpc>
              <a:defRPr/>
            </a:pPr>
            <a:r>
              <a:rPr lang="ru-RU" sz="1800" b="1" dirty="0">
                <a:solidFill>
                  <a:srgbClr val="000000"/>
                </a:solidFill>
              </a:rPr>
              <a:t>      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ltGray">
          <a:xfrm>
            <a:off x="2060848" y="3635896"/>
            <a:ext cx="4797152" cy="1440160"/>
          </a:xfrm>
          <a:prstGeom prst="roundRect">
            <a:avLst>
              <a:gd name="adj" fmla="val 18564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0" hangingPunct="0">
              <a:lnSpc>
                <a:spcPct val="150000"/>
              </a:lnSpc>
              <a:defRPr/>
            </a:pPr>
            <a:r>
              <a:rPr lang="ru-RU" sz="1800" b="1" dirty="0">
                <a:solidFill>
                  <a:srgbClr val="000000"/>
                </a:solidFill>
              </a:rPr>
              <a:t>      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342900" y="317501"/>
            <a:ext cx="3662164" cy="1157817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/>
              <a:t>Вывод</a:t>
            </a:r>
            <a:endParaRPr lang="en-US" sz="4800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gray">
          <a:xfrm>
            <a:off x="0" y="1691680"/>
            <a:ext cx="6858000" cy="17173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indent="622300" eaLnBrk="0" hangingPunct="0">
              <a:lnSpc>
                <a:spcPct val="110000"/>
              </a:lnSpc>
              <a:defRPr/>
            </a:pPr>
            <a:r>
              <a:rPr lang="ru-RU" sz="3200" b="1" dirty="0">
                <a:solidFill>
                  <a:srgbClr val="002060"/>
                </a:solidFill>
                <a:latin typeface="Book Antiqua" pitchFamily="18" charset="0"/>
              </a:rPr>
              <a:t>В ходе использования интерактивных технологий дети пополнили знания </a:t>
            </a:r>
            <a:r>
              <a:rPr lang="ru-RU" sz="3200" b="1" dirty="0" smtClean="0">
                <a:solidFill>
                  <a:srgbClr val="002060"/>
                </a:solidFill>
                <a:latin typeface="Book Antiqua" pitchFamily="18" charset="0"/>
              </a:rPr>
              <a:t>об</a:t>
            </a:r>
            <a:endParaRPr lang="en-US" sz="32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gray">
          <a:xfrm>
            <a:off x="2420888" y="4067944"/>
            <a:ext cx="44371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dirty="0">
                <a:solidFill>
                  <a:srgbClr val="002060"/>
                </a:solidFill>
              </a:rPr>
              <a:t>истории города Тамбова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gray">
          <a:xfrm>
            <a:off x="2420888" y="5580112"/>
            <a:ext cx="443711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символике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gray">
          <a:xfrm>
            <a:off x="2420888" y="6876256"/>
            <a:ext cx="443711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достопримечательностях родного города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41" name="AutoShape 9"/>
          <p:cNvSpPr>
            <a:spLocks noChangeArrowheads="1"/>
          </p:cNvSpPr>
          <p:nvPr/>
        </p:nvSpPr>
        <p:spPr bwMode="gray">
          <a:xfrm>
            <a:off x="2060575" y="4140200"/>
            <a:ext cx="352425" cy="495300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4842" name="AutoShape 10"/>
          <p:cNvSpPr>
            <a:spLocks noChangeArrowheads="1"/>
          </p:cNvSpPr>
          <p:nvPr/>
        </p:nvSpPr>
        <p:spPr bwMode="gray">
          <a:xfrm>
            <a:off x="2060575" y="5651500"/>
            <a:ext cx="352425" cy="495300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4843" name="AutoShape 11"/>
          <p:cNvSpPr>
            <a:spLocks noChangeArrowheads="1"/>
          </p:cNvSpPr>
          <p:nvPr/>
        </p:nvSpPr>
        <p:spPr bwMode="gray">
          <a:xfrm>
            <a:off x="2060575" y="7019925"/>
            <a:ext cx="352425" cy="495300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34844" name="Group 13"/>
          <p:cNvGrpSpPr>
            <a:grpSpLocks/>
          </p:cNvGrpSpPr>
          <p:nvPr/>
        </p:nvGrpSpPr>
        <p:grpSpPr bwMode="auto">
          <a:xfrm>
            <a:off x="404813" y="6372225"/>
            <a:ext cx="1677987" cy="1773238"/>
            <a:chOff x="471" y="272"/>
            <a:chExt cx="1161" cy="1539"/>
          </a:xfrm>
        </p:grpSpPr>
        <p:sp>
          <p:nvSpPr>
            <p:cNvPr id="34855" name="Oval 1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19" name="AutoShape 1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grpSp>
        <p:nvGrpSpPr>
          <p:cNvPr id="34845" name="Group 16"/>
          <p:cNvGrpSpPr>
            <a:grpSpLocks/>
          </p:cNvGrpSpPr>
          <p:nvPr/>
        </p:nvGrpSpPr>
        <p:grpSpPr bwMode="auto">
          <a:xfrm>
            <a:off x="404813" y="4932363"/>
            <a:ext cx="1677987" cy="1773237"/>
            <a:chOff x="471" y="272"/>
            <a:chExt cx="1161" cy="1539"/>
          </a:xfrm>
        </p:grpSpPr>
        <p:sp>
          <p:nvSpPr>
            <p:cNvPr id="34853" name="Oval 1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22" name="AutoShape 1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grpSp>
        <p:nvGrpSpPr>
          <p:cNvPr id="34846" name="Group 19"/>
          <p:cNvGrpSpPr>
            <a:grpSpLocks/>
          </p:cNvGrpSpPr>
          <p:nvPr/>
        </p:nvGrpSpPr>
        <p:grpSpPr bwMode="auto">
          <a:xfrm>
            <a:off x="404813" y="3492500"/>
            <a:ext cx="1677987" cy="1773238"/>
            <a:chOff x="471" y="272"/>
            <a:chExt cx="1161" cy="1539"/>
          </a:xfrm>
        </p:grpSpPr>
        <p:sp>
          <p:nvSpPr>
            <p:cNvPr id="34851" name="Oval 2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25" name="AutoShape 2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sp>
        <p:nvSpPr>
          <p:cNvPr id="21526" name="Text Box 22"/>
          <p:cNvSpPr txBox="1">
            <a:spLocks noChangeArrowheads="1"/>
          </p:cNvSpPr>
          <p:nvPr/>
        </p:nvSpPr>
        <p:spPr bwMode="black">
          <a:xfrm>
            <a:off x="404813" y="4211638"/>
            <a:ext cx="15557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FF"/>
                </a:solidFill>
              </a:rPr>
              <a:t>  </a:t>
            </a:r>
            <a:r>
              <a:rPr lang="ru-RU" sz="4800" b="1" dirty="0">
                <a:solidFill>
                  <a:srgbClr val="FFFFFF"/>
                </a:solidFill>
                <a:latin typeface="+mj-lt"/>
              </a:rPr>
              <a:t>1</a:t>
            </a:r>
            <a:endParaRPr lang="en-US" sz="4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black">
          <a:xfrm>
            <a:off x="404813" y="5651500"/>
            <a:ext cx="15557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FF"/>
                </a:solidFill>
              </a:rPr>
              <a:t>  </a:t>
            </a:r>
            <a:r>
              <a:rPr lang="ru-RU" sz="4800" b="1" dirty="0">
                <a:solidFill>
                  <a:srgbClr val="FFFFFF"/>
                </a:solidFill>
                <a:latin typeface="+mn-lt"/>
              </a:rPr>
              <a:t>2</a:t>
            </a:r>
            <a:endParaRPr lang="en-US" sz="4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black">
          <a:xfrm>
            <a:off x="404813" y="7019925"/>
            <a:ext cx="15557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latin typeface="+mn-lt"/>
              </a:rPr>
              <a:t>  </a:t>
            </a:r>
            <a:r>
              <a:rPr lang="ru-RU" sz="4800" b="1" dirty="0">
                <a:solidFill>
                  <a:srgbClr val="FFFFFF"/>
                </a:solidFill>
                <a:latin typeface="+mn-lt"/>
              </a:rPr>
              <a:t>3</a:t>
            </a:r>
            <a:endParaRPr lang="en-US" sz="48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31" name="Picture 9" descr="D:\Татьяна\Старый Тамбов\2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7335" y="0"/>
            <a:ext cx="2350666" cy="176368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6" descr="D:\Татьяна\Старый Тамбов\2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129" y="-1"/>
            <a:ext cx="2276871" cy="1827307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5085184" cy="1475318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/>
            <a:r>
              <a:rPr lang="ru-RU" sz="3600" smtClean="0">
                <a:cs typeface="Arial" charset="0"/>
              </a:rPr>
              <a:t>Информационные</a:t>
            </a:r>
            <a:br>
              <a:rPr lang="ru-RU" sz="3600" smtClean="0">
                <a:cs typeface="Arial" charset="0"/>
              </a:rPr>
            </a:br>
            <a:r>
              <a:rPr lang="ru-RU" sz="3600" smtClean="0">
                <a:cs typeface="Arial" charset="0"/>
              </a:rPr>
              <a:t>ресурсы</a:t>
            </a:r>
            <a:endParaRPr lang="en-US" sz="3600" smtClean="0">
              <a:cs typeface="Arial" charset="0"/>
            </a:endParaRPr>
          </a:p>
        </p:txBody>
      </p:sp>
      <p:sp>
        <p:nvSpPr>
          <p:cNvPr id="35846" name="Прямоугольник 4"/>
          <p:cNvSpPr>
            <a:spLocks noChangeArrowheads="1"/>
          </p:cNvSpPr>
          <p:nvPr/>
        </p:nvSpPr>
        <p:spPr bwMode="auto">
          <a:xfrm>
            <a:off x="260350" y="1763713"/>
            <a:ext cx="65976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002060"/>
                </a:solidFill>
              </a:rPr>
              <a:t>1.  Дубасов И.И. "Очерки из истории Тамбовского края" Тамбов 1993г.</a:t>
            </a:r>
            <a:br>
              <a:rPr lang="ru-RU" sz="1800" b="1">
                <a:solidFill>
                  <a:srgbClr val="002060"/>
                </a:solidFill>
              </a:rPr>
            </a:br>
            <a:r>
              <a:rPr lang="ru-RU" sz="1800" b="1">
                <a:solidFill>
                  <a:srgbClr val="002060"/>
                </a:solidFill>
              </a:rPr>
              <a:t>2.  А.А. Горелов, Ю.К. Щукин "Тамбов. Справочник-путеводитель"</a:t>
            </a:r>
            <a:br>
              <a:rPr lang="ru-RU" sz="1800" b="1">
                <a:solidFill>
                  <a:srgbClr val="002060"/>
                </a:solidFill>
              </a:rPr>
            </a:br>
            <a:r>
              <a:rPr lang="ru-RU" sz="1800" b="1">
                <a:solidFill>
                  <a:srgbClr val="002060"/>
                </a:solidFill>
              </a:rPr>
              <a:t>3.  Словарь Брокгауза и Ефрона</a:t>
            </a:r>
          </a:p>
          <a:p>
            <a:r>
              <a:rPr lang="ru-RU" sz="1800" b="1">
                <a:solidFill>
                  <a:srgbClr val="002060"/>
                </a:solidFill>
              </a:rPr>
              <a:t>4.  Большая энциклопедия Кирилла и Мефодия</a:t>
            </a:r>
          </a:p>
        </p:txBody>
      </p:sp>
      <p:sp>
        <p:nvSpPr>
          <p:cNvPr id="35847" name="TextBox 32"/>
          <p:cNvSpPr txBox="1">
            <a:spLocks noChangeArrowheads="1"/>
          </p:cNvSpPr>
          <p:nvPr/>
        </p:nvSpPr>
        <p:spPr bwMode="auto">
          <a:xfrm>
            <a:off x="260350" y="3492500"/>
            <a:ext cx="620336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 startAt="5"/>
            </a:pPr>
            <a:r>
              <a:rPr lang="en-US" sz="1800" b="1" dirty="0">
                <a:solidFill>
                  <a:srgbClr val="000000"/>
                </a:solidFill>
                <a:hlinkClick r:id="rId3"/>
              </a:rPr>
              <a:t>http</a:t>
            </a:r>
            <a:r>
              <a:rPr lang="ru-RU" sz="1800" b="1" dirty="0">
                <a:solidFill>
                  <a:srgbClr val="000000"/>
                </a:solidFill>
                <a:hlinkClick r:id="rId3"/>
              </a:rPr>
              <a:t>:</a:t>
            </a:r>
            <a:r>
              <a:rPr lang="en-US" sz="1800" b="1" dirty="0">
                <a:solidFill>
                  <a:srgbClr val="000000"/>
                </a:solidFill>
                <a:hlinkClick r:id="rId3"/>
              </a:rPr>
              <a:t>//tambovfoto.narod.ru</a:t>
            </a:r>
            <a:r>
              <a:rPr lang="en-US" sz="1800" b="1" dirty="0" smtClean="0">
                <a:solidFill>
                  <a:srgbClr val="000000"/>
                </a:solidFill>
                <a:hlinkClick r:id="rId3"/>
              </a:rPr>
              <a:t>/</a:t>
            </a:r>
            <a:endParaRPr lang="ru-RU" sz="1800" b="1" dirty="0" smtClean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 startAt="5"/>
            </a:pPr>
            <a:endParaRPr lang="en-US" sz="1800" b="1" dirty="0">
              <a:solidFill>
                <a:srgbClr val="000000"/>
              </a:solidFill>
            </a:endParaRPr>
          </a:p>
          <a:p>
            <a:pPr marL="342900" indent="-342900">
              <a:buAutoNum type="arabicPlain" startAt="6"/>
            </a:pPr>
            <a:r>
              <a:rPr lang="ru-RU" sz="1800" b="1" dirty="0" err="1" smtClean="0">
                <a:solidFill>
                  <a:srgbClr val="000000"/>
                </a:solidFill>
                <a:hlinkClick r:id="rId4"/>
              </a:rPr>
              <a:t>www.det-sad.com</a:t>
            </a:r>
            <a:r>
              <a:rPr lang="ru-RU" sz="1800" b="1" dirty="0" smtClean="0">
                <a:solidFill>
                  <a:srgbClr val="000000"/>
                </a:solidFill>
                <a:hlinkClick r:id="rId4"/>
              </a:rPr>
              <a:t>/</a:t>
            </a:r>
            <a:r>
              <a:rPr lang="ru-RU" sz="1800" b="1" dirty="0" err="1" smtClean="0">
                <a:solidFill>
                  <a:srgbClr val="000000"/>
                </a:solidFill>
                <a:hlinkClick r:id="rId4"/>
              </a:rPr>
              <a:t>tvorcheskie_masterskie_vinzavo</a:t>
            </a:r>
            <a:r>
              <a:rPr lang="ru-RU" sz="1800" b="1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AutoNum type="arabicPlain" startAt="6"/>
            </a:pPr>
            <a:r>
              <a:rPr lang="ru-RU" sz="1800" u="sng" dirty="0" smtClean="0">
                <a:solidFill>
                  <a:srgbClr val="000000"/>
                </a:solidFill>
                <a:hlinkClick r:id="rId5"/>
              </a:rPr>
              <a:t>http</a:t>
            </a:r>
            <a:r>
              <a:rPr lang="ru-RU" sz="1800" u="sng" dirty="0" smtClean="0">
                <a:solidFill>
                  <a:srgbClr val="000000"/>
                </a:solidFill>
                <a:hlinkClick r:id="rId5"/>
              </a:rPr>
              <a:t>://forum.krasmama.ru/</a:t>
            </a:r>
            <a:endParaRPr lang="ru-RU" sz="1800" dirty="0" smtClean="0">
              <a:solidFill>
                <a:srgbClr val="000000"/>
              </a:solidFill>
            </a:endParaRPr>
          </a:p>
          <a:p>
            <a:pPr lvl="0"/>
            <a:r>
              <a:rPr lang="ru-RU" sz="1800" dirty="0" smtClean="0">
                <a:solidFill>
                  <a:srgbClr val="000000"/>
                </a:solidFill>
              </a:rPr>
              <a:t> 8     </a:t>
            </a:r>
            <a:r>
              <a:rPr lang="ru-RU" sz="1800" u="sng" dirty="0" smtClean="0">
                <a:solidFill>
                  <a:srgbClr val="000000"/>
                </a:solidFill>
                <a:hlinkClick r:id="rId6"/>
              </a:rPr>
              <a:t>http://www.psyparents.ru/index.php?item=488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FontTx/>
              <a:buAutoNum type="arabicPeriod" startAt="5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13"/>
          <p:cNvSpPr>
            <a:spLocks noChangeArrowheads="1"/>
          </p:cNvSpPr>
          <p:nvPr/>
        </p:nvSpPr>
        <p:spPr bwMode="auto">
          <a:xfrm>
            <a:off x="928688" y="7429500"/>
            <a:ext cx="5929312" cy="901700"/>
          </a:xfrm>
          <a:prstGeom prst="roundRect">
            <a:avLst>
              <a:gd name="adj" fmla="val 18736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17" name="Picture 5" descr="D:\Татьяна\Старый Тамбов\1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92" y="323528"/>
            <a:ext cx="1940008" cy="1448756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595"/>
            <a:ext cx="5157192" cy="928695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cs typeface="Arial" charset="0"/>
              </a:rPr>
              <a:t>Участники  проекта</a:t>
            </a:r>
            <a:endParaRPr lang="en-US" smtClean="0">
              <a:cs typeface="Arial" charset="0"/>
            </a:endParaRPr>
          </a:p>
        </p:txBody>
      </p:sp>
      <p:grpSp>
        <p:nvGrpSpPr>
          <p:cNvPr id="19462" name="Group 18"/>
          <p:cNvGrpSpPr>
            <a:grpSpLocks/>
          </p:cNvGrpSpPr>
          <p:nvPr/>
        </p:nvGrpSpPr>
        <p:grpSpPr bwMode="auto">
          <a:xfrm>
            <a:off x="620713" y="2124075"/>
            <a:ext cx="5688012" cy="1727200"/>
            <a:chOff x="720" y="1392"/>
            <a:chExt cx="4058" cy="480"/>
          </a:xfrm>
        </p:grpSpPr>
        <p:sp>
          <p:nvSpPr>
            <p:cNvPr id="39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000" dirty="0">
                  <a:solidFill>
                    <a:srgbClr val="FFFF00"/>
                  </a:solidFill>
                  <a:cs typeface="+mn-cs"/>
                </a:rPr>
                <a:t>Дети старшего </a:t>
              </a:r>
            </a:p>
            <a:p>
              <a:pPr algn="ctr">
                <a:defRPr/>
              </a:pPr>
              <a:r>
                <a:rPr lang="ru-RU" sz="4000" dirty="0">
                  <a:solidFill>
                    <a:srgbClr val="FFFF00"/>
                  </a:solidFill>
                  <a:cs typeface="+mn-cs"/>
                </a:rPr>
                <a:t>дошкольного возраста</a:t>
              </a:r>
            </a:p>
          </p:txBody>
        </p:sp>
        <p:grpSp>
          <p:nvGrpSpPr>
            <p:cNvPr id="19478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1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2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19463" name="Group 3"/>
          <p:cNvGrpSpPr>
            <a:grpSpLocks/>
          </p:cNvGrpSpPr>
          <p:nvPr/>
        </p:nvGrpSpPr>
        <p:grpSpPr bwMode="auto">
          <a:xfrm>
            <a:off x="692150" y="4427538"/>
            <a:ext cx="5616575" cy="1368425"/>
            <a:chOff x="720" y="1392"/>
            <a:chExt cx="4058" cy="480"/>
          </a:xfrm>
        </p:grpSpPr>
        <p:sp>
          <p:nvSpPr>
            <p:cNvPr id="44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400" dirty="0">
                  <a:solidFill>
                    <a:srgbClr val="FFFF00"/>
                  </a:solidFill>
                  <a:cs typeface="+mn-cs"/>
                </a:rPr>
                <a:t>Педагоги</a:t>
              </a:r>
            </a:p>
          </p:txBody>
        </p:sp>
        <p:grpSp>
          <p:nvGrpSpPr>
            <p:cNvPr id="19472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6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7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19464" name="Group 18"/>
          <p:cNvGrpSpPr>
            <a:grpSpLocks/>
          </p:cNvGrpSpPr>
          <p:nvPr/>
        </p:nvGrpSpPr>
        <p:grpSpPr bwMode="auto">
          <a:xfrm>
            <a:off x="620713" y="6372225"/>
            <a:ext cx="5761037" cy="1512888"/>
            <a:chOff x="720" y="1392"/>
            <a:chExt cx="4058" cy="480"/>
          </a:xfrm>
        </p:grpSpPr>
        <p:sp>
          <p:nvSpPr>
            <p:cNvPr id="49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400" dirty="0">
                  <a:solidFill>
                    <a:srgbClr val="FFFF00"/>
                  </a:solidFill>
                  <a:cs typeface="+mn-cs"/>
                </a:rPr>
                <a:t>Родители</a:t>
              </a:r>
            </a:p>
          </p:txBody>
        </p:sp>
        <p:grpSp>
          <p:nvGrpSpPr>
            <p:cNvPr id="19466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51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2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"/>
          <p:cNvGrpSpPr>
            <a:grpSpLocks/>
          </p:cNvGrpSpPr>
          <p:nvPr/>
        </p:nvGrpSpPr>
        <p:grpSpPr bwMode="auto">
          <a:xfrm>
            <a:off x="620713" y="7308850"/>
            <a:ext cx="5761037" cy="935038"/>
            <a:chOff x="720" y="1392"/>
            <a:chExt cx="4058" cy="480"/>
          </a:xfrm>
        </p:grpSpPr>
        <p:sp>
          <p:nvSpPr>
            <p:cNvPr id="54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0514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56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7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sp>
        <p:nvSpPr>
          <p:cNvPr id="52" name="AutoShape 6"/>
          <p:cNvSpPr>
            <a:spLocks noChangeArrowheads="1"/>
          </p:cNvSpPr>
          <p:nvPr/>
        </p:nvSpPr>
        <p:spPr bwMode="gray">
          <a:xfrm>
            <a:off x="0" y="5724128"/>
            <a:ext cx="4365104" cy="1130931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ru-RU" sz="4000" b="1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grpSp>
        <p:nvGrpSpPr>
          <p:cNvPr id="20485" name="Group 18"/>
          <p:cNvGrpSpPr>
            <a:grpSpLocks/>
          </p:cNvGrpSpPr>
          <p:nvPr/>
        </p:nvGrpSpPr>
        <p:grpSpPr bwMode="auto">
          <a:xfrm>
            <a:off x="620713" y="4572000"/>
            <a:ext cx="5761037" cy="863600"/>
            <a:chOff x="720" y="1392"/>
            <a:chExt cx="4058" cy="480"/>
          </a:xfrm>
        </p:grpSpPr>
        <p:sp>
          <p:nvSpPr>
            <p:cNvPr id="48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0510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50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1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20486" name="Group 3"/>
          <p:cNvGrpSpPr>
            <a:grpSpLocks/>
          </p:cNvGrpSpPr>
          <p:nvPr/>
        </p:nvGrpSpPr>
        <p:grpSpPr bwMode="auto">
          <a:xfrm>
            <a:off x="620713" y="3276600"/>
            <a:ext cx="5761037" cy="935038"/>
            <a:chOff x="720" y="1392"/>
            <a:chExt cx="4058" cy="480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0506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7175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20487" name="Group 18"/>
          <p:cNvGrpSpPr>
            <a:grpSpLocks/>
          </p:cNvGrpSpPr>
          <p:nvPr/>
        </p:nvGrpSpPr>
        <p:grpSpPr bwMode="auto">
          <a:xfrm>
            <a:off x="620713" y="1979613"/>
            <a:ext cx="5761037" cy="936625"/>
            <a:chOff x="720" y="1392"/>
            <a:chExt cx="4058" cy="480"/>
          </a:xfrm>
        </p:grpSpPr>
        <p:sp>
          <p:nvSpPr>
            <p:cNvPr id="718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0502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719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sp>
        <p:nvSpPr>
          <p:cNvPr id="7193" name="Text Box 25"/>
          <p:cNvSpPr txBox="1">
            <a:spLocks noChangeArrowheads="1"/>
          </p:cNvSpPr>
          <p:nvPr/>
        </p:nvSpPr>
        <p:spPr bwMode="white">
          <a:xfrm>
            <a:off x="332656" y="5940152"/>
            <a:ext cx="39604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  <a:defRPr/>
            </a:pPr>
            <a:r>
              <a:rPr lang="ru-RU" sz="4400" b="1" dirty="0">
                <a:solidFill>
                  <a:srgbClr val="FFFFFF"/>
                </a:solidFill>
                <a:latin typeface="Calibri" pitchFamily="34" charset="0"/>
              </a:rPr>
              <a:t>Тип  проекта</a:t>
            </a:r>
            <a:endParaRPr lang="en-US" sz="4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1428750" y="1714500"/>
            <a:ext cx="4400550" cy="785813"/>
          </a:xfrm>
          <a:prstGeom prst="roundRect">
            <a:avLst>
              <a:gd name="adj" fmla="val 42181"/>
            </a:avLst>
          </a:prstGeom>
          <a:noFill/>
          <a:ln w="19050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 kern="0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5319713" y="442913"/>
            <a:ext cx="1277937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20493" name="Прямоугольник 40"/>
          <p:cNvSpPr>
            <a:spLocks noChangeArrowheads="1"/>
          </p:cNvSpPr>
          <p:nvPr/>
        </p:nvSpPr>
        <p:spPr bwMode="auto">
          <a:xfrm>
            <a:off x="908050" y="2051050"/>
            <a:ext cx="5041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Информационный</a:t>
            </a:r>
          </a:p>
        </p:txBody>
      </p:sp>
      <p:sp>
        <p:nvSpPr>
          <p:cNvPr id="20494" name="Прямоугольник 41"/>
          <p:cNvSpPr>
            <a:spLocks noChangeArrowheads="1"/>
          </p:cNvSpPr>
          <p:nvPr/>
        </p:nvSpPr>
        <p:spPr bwMode="auto">
          <a:xfrm>
            <a:off x="1052513" y="4643438"/>
            <a:ext cx="4662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4000" b="1">
                <a:solidFill>
                  <a:srgbClr val="FFFF00"/>
                </a:solidFill>
              </a:rPr>
              <a:t>Творческий</a:t>
            </a:r>
            <a:endParaRPr lang="en-US" sz="4000" b="1">
              <a:solidFill>
                <a:srgbClr val="FFFF00"/>
              </a:solidFill>
            </a:endParaRPr>
          </a:p>
        </p:txBody>
      </p:sp>
      <p:sp>
        <p:nvSpPr>
          <p:cNvPr id="20495" name="Прямоугольник 42"/>
          <p:cNvSpPr>
            <a:spLocks noChangeArrowheads="1"/>
          </p:cNvSpPr>
          <p:nvPr/>
        </p:nvSpPr>
        <p:spPr bwMode="auto">
          <a:xfrm>
            <a:off x="476250" y="3348038"/>
            <a:ext cx="604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4000" b="1">
                <a:solidFill>
                  <a:srgbClr val="FFFF00"/>
                </a:solidFill>
              </a:rPr>
              <a:t>Исследовательский</a:t>
            </a:r>
            <a:endParaRPr lang="en-US" sz="4000" b="1">
              <a:solidFill>
                <a:srgbClr val="FFFF00"/>
              </a:solidFill>
            </a:endParaRPr>
          </a:p>
        </p:txBody>
      </p:sp>
      <p:sp>
        <p:nvSpPr>
          <p:cNvPr id="20496" name="Прямоугольник 43"/>
          <p:cNvSpPr>
            <a:spLocks noChangeArrowheads="1"/>
          </p:cNvSpPr>
          <p:nvPr/>
        </p:nvSpPr>
        <p:spPr bwMode="auto">
          <a:xfrm>
            <a:off x="476250" y="7380288"/>
            <a:ext cx="604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4000" b="1">
                <a:solidFill>
                  <a:srgbClr val="FFFF00"/>
                </a:solidFill>
              </a:rPr>
              <a:t>Краткосрочный</a:t>
            </a:r>
            <a:endParaRPr lang="en-US" sz="4000" b="1">
              <a:solidFill>
                <a:srgbClr val="FFFF00"/>
              </a:solidFill>
            </a:endParaRPr>
          </a:p>
        </p:txBody>
      </p:sp>
      <p:sp>
        <p:nvSpPr>
          <p:cNvPr id="45" name="Заголовок 44"/>
          <p:cNvSpPr>
            <a:spLocks noGrp="1"/>
          </p:cNvSpPr>
          <p:nvPr>
            <p:ph type="title"/>
          </p:nvPr>
        </p:nvSpPr>
        <p:spPr>
          <a:xfrm>
            <a:off x="342900" y="317501"/>
            <a:ext cx="4094212" cy="1157817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Вид проекта</a:t>
            </a:r>
            <a:endParaRPr lang="ru-RU" dirty="0"/>
          </a:p>
        </p:txBody>
      </p:sp>
      <p:pic>
        <p:nvPicPr>
          <p:cNvPr id="46" name="Picture 1" descr="D:\Татьяна\Старый Тамбов\1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1256" y="-1"/>
            <a:ext cx="2326744" cy="1763689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648" y="1785918"/>
            <a:ext cx="6597352" cy="2570058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365125" eaLnBrk="1" hangingPunct="1">
              <a:buFontTx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Воспитание любви и уважения к родному городу является важнейшей составляющей нравственно-патриотического воспитания.</a:t>
            </a:r>
            <a:endParaRPr lang="en-US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3000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4290" y="6012160"/>
            <a:ext cx="638306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indent="365125">
              <a:defRPr/>
            </a:pPr>
            <a:r>
              <a:rPr lang="ru-RU" sz="3200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Формирование нравственно-духовных и культурных качеств в развитии личности дошкольника.</a:t>
            </a:r>
            <a:endParaRPr lang="en-US" sz="3200" kern="0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gray">
          <a:xfrm>
            <a:off x="332656" y="4716016"/>
            <a:ext cx="3525314" cy="1130931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Цель</a:t>
            </a:r>
          </a:p>
        </p:txBody>
      </p:sp>
      <p:pic>
        <p:nvPicPr>
          <p:cNvPr id="14" name="Picture 2" descr="D:\Татьяна\Старый Тамбов\2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787" y="0"/>
            <a:ext cx="2158213" cy="161967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0" y="317501"/>
            <a:ext cx="4653136" cy="1157817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Актуальность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utoShape 3"/>
          <p:cNvSpPr>
            <a:spLocks noChangeArrowheads="1"/>
          </p:cNvSpPr>
          <p:nvPr/>
        </p:nvSpPr>
        <p:spPr bwMode="ltGray">
          <a:xfrm>
            <a:off x="2060848" y="6084168"/>
            <a:ext cx="4797152" cy="1727448"/>
          </a:xfrm>
          <a:prstGeom prst="roundRect">
            <a:avLst>
              <a:gd name="adj" fmla="val 18564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0" hangingPunct="0">
              <a:lnSpc>
                <a:spcPct val="150000"/>
              </a:lnSpc>
              <a:defRPr/>
            </a:pPr>
            <a:r>
              <a:rPr lang="ru-RU" sz="1800" b="1">
                <a:solidFill>
                  <a:srgbClr val="002060"/>
                </a:solidFill>
              </a:rPr>
              <a:t>       </a:t>
            </a:r>
            <a:r>
              <a:rPr lang="ru-RU" sz="1800" b="1"/>
              <a:t>ВОСПИТАНИЕ ЛЮБВИ К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ru-RU" sz="1800" b="1"/>
              <a:t>       РОДНОМУ ГОРОДУ.</a:t>
            </a:r>
            <a:endParaRPr lang="en-US" sz="1800" b="1"/>
          </a:p>
        </p:txBody>
      </p:sp>
      <p:grpSp>
        <p:nvGrpSpPr>
          <p:cNvPr id="22532" name="Group 16"/>
          <p:cNvGrpSpPr>
            <a:grpSpLocks/>
          </p:cNvGrpSpPr>
          <p:nvPr/>
        </p:nvGrpSpPr>
        <p:grpSpPr bwMode="auto">
          <a:xfrm>
            <a:off x="404813" y="5867400"/>
            <a:ext cx="1676400" cy="2089150"/>
            <a:chOff x="471" y="272"/>
            <a:chExt cx="1159" cy="1539"/>
          </a:xfrm>
        </p:grpSpPr>
        <p:sp>
          <p:nvSpPr>
            <p:cNvPr id="22557" name="Oval 1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7" name="AutoShape 18"/>
            <p:cNvSpPr>
              <a:spLocks noChangeArrowheads="1"/>
            </p:cNvSpPr>
            <p:nvPr/>
          </p:nvSpPr>
          <p:spPr bwMode="ltGray">
            <a:xfrm>
              <a:off x="471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5400" b="1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Book Antiqua" pitchFamily="18" charset="0"/>
                  <a:cs typeface="+mn-cs"/>
                </a:rPr>
                <a:t>   </a:t>
              </a:r>
              <a:r>
                <a:rPr lang="ru-RU" sz="5400" b="1" dirty="0">
                  <a:solidFill>
                    <a:srgbClr val="FFFF00"/>
                  </a:solidFill>
                  <a:latin typeface="Book Antiqua" pitchFamily="18" charset="0"/>
                  <a:cs typeface="+mn-cs"/>
                </a:rPr>
                <a:t>3</a:t>
              </a:r>
            </a:p>
          </p:txBody>
        </p:sp>
      </p:grpSp>
      <p:grpSp>
        <p:nvGrpSpPr>
          <p:cNvPr id="22533" name="Group 19"/>
          <p:cNvGrpSpPr>
            <a:grpSpLocks/>
          </p:cNvGrpSpPr>
          <p:nvPr/>
        </p:nvGrpSpPr>
        <p:grpSpPr bwMode="auto">
          <a:xfrm>
            <a:off x="404813" y="3995738"/>
            <a:ext cx="1677987" cy="2089150"/>
            <a:chOff x="471" y="272"/>
            <a:chExt cx="1161" cy="1539"/>
          </a:xfrm>
        </p:grpSpPr>
        <p:sp>
          <p:nvSpPr>
            <p:cNvPr id="22555" name="Oval 2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4" name="AutoShape 2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5400" b="1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Book Antiqua" pitchFamily="18" charset="0"/>
                  <a:cs typeface="+mn-cs"/>
                </a:rPr>
                <a:t>   </a:t>
              </a:r>
              <a:r>
                <a:rPr lang="ru-RU" sz="5400" b="1" dirty="0">
                  <a:solidFill>
                    <a:srgbClr val="FFFF00"/>
                  </a:solidFill>
                  <a:latin typeface="Book Antiqua" pitchFamily="18" charset="0"/>
                  <a:cs typeface="+mn-cs"/>
                </a:rPr>
                <a:t>2</a:t>
              </a:r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1"/>
            <a:ext cx="4509120" cy="1157817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5400" dirty="0" smtClean="0"/>
              <a:t>Задачи</a:t>
            </a:r>
            <a:endParaRPr lang="en-US" sz="5400" dirty="0"/>
          </a:p>
        </p:txBody>
      </p:sp>
      <p:sp>
        <p:nvSpPr>
          <p:cNvPr id="22537" name="Text Box 4"/>
          <p:cNvSpPr txBox="1">
            <a:spLocks noChangeArrowheads="1"/>
          </p:cNvSpPr>
          <p:nvPr/>
        </p:nvSpPr>
        <p:spPr bwMode="black">
          <a:xfrm>
            <a:off x="2687638" y="4749800"/>
            <a:ext cx="14287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538" name="Text Box 18"/>
          <p:cNvSpPr txBox="1">
            <a:spLocks noChangeArrowheads="1"/>
          </p:cNvSpPr>
          <p:nvPr/>
        </p:nvSpPr>
        <p:spPr bwMode="white">
          <a:xfrm>
            <a:off x="692150" y="5580063"/>
            <a:ext cx="12382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22539" name="Text Box 18"/>
          <p:cNvSpPr txBox="1">
            <a:spLocks noChangeArrowheads="1"/>
          </p:cNvSpPr>
          <p:nvPr/>
        </p:nvSpPr>
        <p:spPr bwMode="white">
          <a:xfrm>
            <a:off x="4892675" y="2470150"/>
            <a:ext cx="12382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4" name="Picture 1" descr="D:\Татьяна\Старый Тамбов\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680" y="0"/>
            <a:ext cx="2880320" cy="191446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0" name="AutoShape 18"/>
          <p:cNvSpPr>
            <a:spLocks noChangeArrowheads="1"/>
          </p:cNvSpPr>
          <p:nvPr/>
        </p:nvSpPr>
        <p:spPr bwMode="ltGray">
          <a:xfrm>
            <a:off x="404813" y="2195513"/>
            <a:ext cx="1676400" cy="2089150"/>
          </a:xfrm>
          <a:prstGeom prst="can">
            <a:avLst>
              <a:gd name="adj" fmla="val 3319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>
                  <a:alpha val="50000"/>
                </a:schemeClr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5400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Book Antiqua" pitchFamily="18" charset="0"/>
                <a:cs typeface="+mn-cs"/>
              </a:rPr>
              <a:t>   </a:t>
            </a:r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ltGray">
          <a:xfrm>
            <a:off x="2060848" y="4283968"/>
            <a:ext cx="4797152" cy="1598249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r>
              <a:rPr lang="ru-RU" sz="1800" dirty="0">
                <a:cs typeface="+mn-cs"/>
              </a:rPr>
              <a:t>   </a:t>
            </a:r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ltGray">
          <a:xfrm>
            <a:off x="2060848" y="2411760"/>
            <a:ext cx="4797152" cy="1656184"/>
          </a:xfrm>
          <a:prstGeom prst="roundRect">
            <a:avLst>
              <a:gd name="adj" fmla="val 18564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0" hangingPunct="0">
              <a:lnSpc>
                <a:spcPct val="150000"/>
              </a:lnSpc>
              <a:defRPr/>
            </a:pPr>
            <a:r>
              <a:rPr lang="ru-RU" sz="1800" b="1">
                <a:solidFill>
                  <a:srgbClr val="000000"/>
                </a:solidFill>
              </a:rPr>
              <a:t>      </a:t>
            </a:r>
            <a:r>
              <a:rPr lang="ru-RU" sz="1800" b="1"/>
              <a:t>ПРИОБЩЕНИЕ К КУЛЬТУРНЫМ И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ru-RU" sz="1800" b="1"/>
              <a:t>      ИТОРИЧЕСКИМ ТРАДИЦИЯМ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ru-RU" sz="1800" b="1"/>
              <a:t>      РОДНОГО ГОРОДА.</a:t>
            </a:r>
            <a:endParaRPr lang="en-US" sz="1800" b="1"/>
          </a:p>
        </p:txBody>
      </p:sp>
      <p:sp>
        <p:nvSpPr>
          <p:cNvPr id="22548" name="TextBox 43"/>
          <p:cNvSpPr txBox="1">
            <a:spLocks noChangeArrowheads="1"/>
          </p:cNvSpPr>
          <p:nvPr/>
        </p:nvSpPr>
        <p:spPr bwMode="auto">
          <a:xfrm>
            <a:off x="908050" y="2843213"/>
            <a:ext cx="531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22549" name="AutoShape 9"/>
          <p:cNvSpPr>
            <a:spLocks noChangeArrowheads="1"/>
          </p:cNvSpPr>
          <p:nvPr/>
        </p:nvSpPr>
        <p:spPr bwMode="gray">
          <a:xfrm>
            <a:off x="2060575" y="2987675"/>
            <a:ext cx="352425" cy="495300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2550" name="AutoShape 9"/>
          <p:cNvSpPr>
            <a:spLocks noChangeArrowheads="1"/>
          </p:cNvSpPr>
          <p:nvPr/>
        </p:nvSpPr>
        <p:spPr bwMode="gray">
          <a:xfrm>
            <a:off x="2060575" y="4859338"/>
            <a:ext cx="352425" cy="495300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9" name="TextBox 38"/>
          <p:cNvSpPr txBox="1"/>
          <p:nvPr/>
        </p:nvSpPr>
        <p:spPr>
          <a:xfrm>
            <a:off x="2564904" y="4572000"/>
            <a:ext cx="4293096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ru-RU" sz="1800" b="1">
                <a:solidFill>
                  <a:schemeClr val="hlink"/>
                </a:solidFill>
              </a:rPr>
              <a:t>РАСШИРЕНИЕ КРУГОЗОРА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ru-RU" sz="1800" b="1">
                <a:solidFill>
                  <a:schemeClr val="hlink"/>
                </a:solidFill>
              </a:rPr>
              <a:t>ДОШКОЛЬНИКА</a:t>
            </a:r>
            <a:r>
              <a:rPr lang="en-US" sz="1800" b="1">
                <a:solidFill>
                  <a:schemeClr val="hlink"/>
                </a:solidFill>
              </a:rPr>
              <a:t>.</a:t>
            </a:r>
          </a:p>
          <a:p>
            <a:pPr>
              <a:defRPr/>
            </a:pPr>
            <a:endParaRPr lang="ru-RU" sz="1800">
              <a:solidFill>
                <a:schemeClr val="hlink"/>
              </a:solidFill>
            </a:endParaRPr>
          </a:p>
        </p:txBody>
      </p:sp>
      <p:sp>
        <p:nvSpPr>
          <p:cNvPr id="22554" name="AutoShape 9"/>
          <p:cNvSpPr>
            <a:spLocks noChangeArrowheads="1"/>
          </p:cNvSpPr>
          <p:nvPr/>
        </p:nvSpPr>
        <p:spPr bwMode="gray">
          <a:xfrm>
            <a:off x="2133600" y="6732588"/>
            <a:ext cx="352425" cy="495300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6" name="Rectangle 54"/>
          <p:cNvSpPr>
            <a:spLocks noGrp="1" noChangeArrowheads="1"/>
          </p:cNvSpPr>
          <p:nvPr>
            <p:ph type="title"/>
          </p:nvPr>
        </p:nvSpPr>
        <p:spPr>
          <a:xfrm>
            <a:off x="0" y="500034"/>
            <a:ext cx="4077072" cy="785818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chemeClr val="tx1"/>
                </a:solidFill>
              </a:rPr>
              <a:t>Гипотеза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3407" name="Rectangle 95"/>
          <p:cNvSpPr>
            <a:spLocks noChangeArrowheads="1"/>
          </p:cNvSpPr>
          <p:nvPr/>
        </p:nvSpPr>
        <p:spPr bwMode="auto">
          <a:xfrm>
            <a:off x="260648" y="2309204"/>
            <a:ext cx="6597352" cy="576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indent="804863" eaLnBrk="0" hangingPunct="0">
              <a:lnSpc>
                <a:spcPct val="170000"/>
              </a:lnSpc>
              <a:defRPr/>
            </a:pPr>
            <a:r>
              <a:rPr lang="ru-RU" sz="3600" b="1">
                <a:solidFill>
                  <a:srgbClr val="002060"/>
                </a:solidFill>
                <a:latin typeface="Book Antiqua" pitchFamily="18" charset="0"/>
              </a:rPr>
              <a:t>В ходе использования интерактивных технологий дети пополнят знания об истории, символике, достопримечательностях города.</a:t>
            </a:r>
            <a:endParaRPr lang="en-US" sz="3600" b="1">
              <a:solidFill>
                <a:srgbClr val="002060"/>
              </a:solidFill>
              <a:latin typeface="Book Antiqua" pitchFamily="18" charset="0"/>
            </a:endParaRPr>
          </a:p>
          <a:p>
            <a:pPr indent="804863" eaLnBrk="0" hangingPunct="0">
              <a:defRPr/>
            </a:pPr>
            <a:endParaRPr lang="en-US" sz="360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69" name="Picture 1" descr="D:\Татьяна\Старый Тамбов\2 (1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7886" y="0"/>
            <a:ext cx="2350114" cy="176368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4509120" cy="1475318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1763688"/>
            <a:ext cx="6669360" cy="6624736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Book Antiqua" pitchFamily="18" charset="0"/>
                <a:cs typeface="Arial" charset="0"/>
              </a:rPr>
              <a:t>   </a:t>
            </a:r>
            <a:r>
              <a:rPr lang="ru-RU" sz="2700" b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Повышение знаний об истории родного края, символике.</a:t>
            </a:r>
          </a:p>
          <a:p>
            <a:pPr eaLnBrk="1" hangingPunct="1">
              <a:defRPr/>
            </a:pPr>
            <a:endParaRPr lang="ru-RU" sz="2700" b="1" dirty="0" smtClean="0">
              <a:solidFill>
                <a:srgbClr val="002060"/>
              </a:solidFill>
              <a:latin typeface="Book Antiqua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   Формирование нравственно – </a:t>
            </a:r>
            <a:r>
              <a:rPr lang="ru-RU" sz="2700" b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патриотических чувств</a:t>
            </a:r>
            <a:r>
              <a:rPr lang="ru-RU" sz="2400" i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к культуре, истории и природе родного края.</a:t>
            </a:r>
          </a:p>
          <a:p>
            <a:pPr eaLnBrk="1" hangingPunct="1">
              <a:defRPr/>
            </a:pPr>
            <a:endParaRPr lang="ru-RU" sz="2700" b="1" dirty="0" smtClean="0">
              <a:solidFill>
                <a:srgbClr val="002060"/>
              </a:solidFill>
              <a:latin typeface="Book Antiqua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   Разработка авторских конспектов, создание </a:t>
            </a:r>
            <a:r>
              <a:rPr lang="ru-RU" sz="2700" b="1" dirty="0" err="1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видеоэкскурсии</a:t>
            </a:r>
            <a:r>
              <a:rPr lang="ru-RU" sz="2700" b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.</a:t>
            </a:r>
          </a:p>
          <a:p>
            <a:pPr eaLnBrk="1" hangingPunct="1">
              <a:defRPr/>
            </a:pPr>
            <a:endParaRPr lang="ru-RU" sz="2700" b="1" dirty="0" smtClean="0">
              <a:solidFill>
                <a:srgbClr val="002060"/>
              </a:solidFill>
              <a:latin typeface="Book Antiqua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Book Antiqua" pitchFamily="18" charset="0"/>
                <a:cs typeface="Arial" charset="0"/>
              </a:rPr>
              <a:t>   Привлечение родителей к активному участию в мероприятиях, проводимых в рамках проекта.</a:t>
            </a:r>
          </a:p>
          <a:p>
            <a:pPr eaLnBrk="1" hangingPunct="1">
              <a:defRPr/>
            </a:pPr>
            <a:endParaRPr lang="ru-RU" dirty="0" smtClean="0">
              <a:latin typeface="Book Antiqua" pitchFamily="18" charset="0"/>
              <a:cs typeface="Arial" charset="0"/>
            </a:endParaRPr>
          </a:p>
        </p:txBody>
      </p:sp>
      <p:pic>
        <p:nvPicPr>
          <p:cNvPr id="4" name="Picture 7" descr="D:\Татьяна\Старый Тамбов\image00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9120" y="1"/>
            <a:ext cx="2348880" cy="1763687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0"/>
            <a:ext cx="6286500" cy="1157288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Ожидаемые результаты</a:t>
            </a:r>
            <a:endParaRPr lang="en-US" sz="3200" dirty="0" smtClean="0"/>
          </a:p>
        </p:txBody>
      </p:sp>
      <p:sp>
        <p:nvSpPr>
          <p:cNvPr id="43010" name="AutoShape 3"/>
          <p:cNvSpPr>
            <a:spLocks noChangeArrowheads="1"/>
          </p:cNvSpPr>
          <p:nvPr/>
        </p:nvSpPr>
        <p:spPr bwMode="gray">
          <a:xfrm>
            <a:off x="2135188" y="2214563"/>
            <a:ext cx="4365625" cy="2786062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43011" name="AutoShape 4"/>
          <p:cNvSpPr>
            <a:spLocks noChangeArrowheads="1"/>
          </p:cNvSpPr>
          <p:nvPr/>
        </p:nvSpPr>
        <p:spPr bwMode="gray">
          <a:xfrm>
            <a:off x="1428750" y="5500688"/>
            <a:ext cx="4286250" cy="2770187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gray">
          <a:xfrm>
            <a:off x="1357313" y="2571750"/>
            <a:ext cx="1828800" cy="2381250"/>
          </a:xfrm>
          <a:prstGeom prst="upArrow">
            <a:avLst>
              <a:gd name="adj1" fmla="val 50000"/>
              <a:gd name="adj2" fmla="val 18667"/>
            </a:avLst>
          </a:prstGeom>
          <a:gradFill rotWithShape="1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19050">
            <a:noFill/>
            <a:miter lim="800000"/>
            <a:headEnd/>
            <a:tailEnd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gray">
          <a:xfrm>
            <a:off x="285750" y="5715000"/>
            <a:ext cx="1828800" cy="2381250"/>
          </a:xfrm>
          <a:prstGeom prst="upArrow">
            <a:avLst>
              <a:gd name="adj1" fmla="val 50000"/>
              <a:gd name="adj2" fmla="val 18667"/>
            </a:avLst>
          </a:prstGeom>
          <a:gradFill rotWithShape="1">
            <a:gsLst>
              <a:gs pos="0">
                <a:schemeClr val="hlink">
                  <a:gamma/>
                  <a:shade val="56078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19050">
            <a:noFill/>
            <a:miter lim="800000"/>
            <a:headEnd/>
            <a:tailEnd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43014" name="Text Box 16"/>
          <p:cNvSpPr txBox="1">
            <a:spLocks noChangeArrowheads="1"/>
          </p:cNvSpPr>
          <p:nvPr/>
        </p:nvSpPr>
        <p:spPr bwMode="gray">
          <a:xfrm>
            <a:off x="3071813" y="2286000"/>
            <a:ext cx="3357562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ru-RU" sz="1800" b="1">
                <a:solidFill>
                  <a:srgbClr val="000000"/>
                </a:solidFill>
              </a:rPr>
              <a:t>Повышение объема знаний об истории родного края, символике формирование нравственно- патриотических чувств к истории культуре, природе родного края</a:t>
            </a:r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43015" name="Text Box 17"/>
          <p:cNvSpPr txBox="1">
            <a:spLocks noChangeArrowheads="1"/>
          </p:cNvSpPr>
          <p:nvPr/>
        </p:nvSpPr>
        <p:spPr bwMode="gray">
          <a:xfrm>
            <a:off x="2071688" y="5643563"/>
            <a:ext cx="3500437" cy="2225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1600" b="1">
                <a:solidFill>
                  <a:srgbClr val="000000"/>
                </a:solidFill>
              </a:rPr>
              <a:t>  </a:t>
            </a:r>
            <a:r>
              <a:rPr lang="ru-RU" sz="1800" b="1">
                <a:solidFill>
                  <a:srgbClr val="000000"/>
                </a:solidFill>
              </a:rPr>
              <a:t>Разработка авторских конспектов и создание видеоэкскурсий, привлечение родителей к участию в мероприятиях, проводимых в рамках проекта</a:t>
            </a:r>
            <a:endParaRPr lang="en-US" sz="1800" b="1">
              <a:solidFill>
                <a:srgbClr val="000000"/>
              </a:solidFill>
            </a:endParaRPr>
          </a:p>
        </p:txBody>
      </p:sp>
      <p:pic>
        <p:nvPicPr>
          <p:cNvPr id="9" name="Picture 1" descr="D:\Татьяна\Старый Тамбов\2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5144" y="0"/>
            <a:ext cx="2132855" cy="160023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3"/>
          <p:cNvGrpSpPr>
            <a:grpSpLocks/>
          </p:cNvGrpSpPr>
          <p:nvPr/>
        </p:nvGrpSpPr>
        <p:grpSpPr bwMode="auto">
          <a:xfrm>
            <a:off x="476250" y="7380288"/>
            <a:ext cx="6048375" cy="1295400"/>
            <a:chOff x="720" y="1392"/>
            <a:chExt cx="4058" cy="480"/>
          </a:xfrm>
        </p:grpSpPr>
        <p:sp>
          <p:nvSpPr>
            <p:cNvPr id="43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6673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5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6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26626" name="Group 18"/>
          <p:cNvGrpSpPr>
            <a:grpSpLocks/>
          </p:cNvGrpSpPr>
          <p:nvPr/>
        </p:nvGrpSpPr>
        <p:grpSpPr bwMode="auto">
          <a:xfrm>
            <a:off x="476250" y="6516688"/>
            <a:ext cx="6048375" cy="792162"/>
            <a:chOff x="720" y="1392"/>
            <a:chExt cx="4058" cy="480"/>
          </a:xfrm>
        </p:grpSpPr>
        <p:sp>
          <p:nvSpPr>
            <p:cNvPr id="28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6669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0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1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476250" y="5651500"/>
            <a:ext cx="6048375" cy="792163"/>
            <a:chOff x="720" y="1392"/>
            <a:chExt cx="4058" cy="480"/>
          </a:xfrm>
        </p:grpSpPr>
        <p:sp>
          <p:nvSpPr>
            <p:cNvPr id="38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6665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0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1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26628" name="Group 18"/>
          <p:cNvGrpSpPr>
            <a:grpSpLocks/>
          </p:cNvGrpSpPr>
          <p:nvPr/>
        </p:nvGrpSpPr>
        <p:grpSpPr bwMode="auto">
          <a:xfrm>
            <a:off x="476250" y="4211638"/>
            <a:ext cx="6048375" cy="1368425"/>
            <a:chOff x="720" y="1392"/>
            <a:chExt cx="4058" cy="480"/>
          </a:xfrm>
        </p:grpSpPr>
        <p:sp>
          <p:nvSpPr>
            <p:cNvPr id="23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6661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5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6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26629" name="Group 3"/>
          <p:cNvGrpSpPr>
            <a:grpSpLocks/>
          </p:cNvGrpSpPr>
          <p:nvPr/>
        </p:nvGrpSpPr>
        <p:grpSpPr bwMode="auto">
          <a:xfrm>
            <a:off x="476250" y="2771775"/>
            <a:ext cx="6048375" cy="1368425"/>
            <a:chOff x="720" y="1392"/>
            <a:chExt cx="4058" cy="480"/>
          </a:xfrm>
        </p:grpSpPr>
        <p:sp>
          <p:nvSpPr>
            <p:cNvPr id="33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6657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5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6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grpSp>
        <p:nvGrpSpPr>
          <p:cNvPr id="26630" name="Group 18"/>
          <p:cNvGrpSpPr>
            <a:grpSpLocks/>
          </p:cNvGrpSpPr>
          <p:nvPr/>
        </p:nvGrpSpPr>
        <p:grpSpPr bwMode="auto">
          <a:xfrm>
            <a:off x="476250" y="1619250"/>
            <a:ext cx="6048375" cy="1081088"/>
            <a:chOff x="720" y="1392"/>
            <a:chExt cx="4058" cy="480"/>
          </a:xfrm>
        </p:grpSpPr>
        <p:sp>
          <p:nvSpPr>
            <p:cNvPr id="13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grpSp>
          <p:nvGrpSpPr>
            <p:cNvPr id="26653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5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16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>
                  <a:cs typeface="+mn-cs"/>
                </a:endParaRPr>
              </a:p>
            </p:txBody>
          </p:sp>
        </p:grpSp>
      </p:grp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7388" y="1"/>
            <a:ext cx="4674840" cy="1475318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>
                <a:solidFill>
                  <a:schemeClr val="tx1"/>
                </a:solidFill>
                <a:cs typeface="Arial" charset="0"/>
              </a:rPr>
              <a:t>Формы</a:t>
            </a:r>
            <a:r>
              <a:rPr lang="ru-RU" sz="36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3600" smtClean="0">
                <a:solidFill>
                  <a:schemeClr val="tx1"/>
                </a:solidFill>
                <a:cs typeface="Arial" charset="0"/>
              </a:rPr>
              <a:t>реализации проекта</a:t>
            </a:r>
            <a:endParaRPr lang="en-US" sz="360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6634" name="Rectangle 17"/>
          <p:cNvSpPr>
            <a:spLocks noChangeArrowheads="1"/>
          </p:cNvSpPr>
          <p:nvPr/>
        </p:nvSpPr>
        <p:spPr bwMode="gray">
          <a:xfrm>
            <a:off x="4246563" y="4132263"/>
            <a:ext cx="241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Picture 1" descr="D:\Татьяна\Старый Тамбов\2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5144" y="0"/>
            <a:ext cx="2132855" cy="171958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extBox 8"/>
          <p:cNvSpPr txBox="1"/>
          <p:nvPr/>
        </p:nvSpPr>
        <p:spPr>
          <a:xfrm>
            <a:off x="476672" y="1691680"/>
            <a:ext cx="6048672" cy="95410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  <a:latin typeface="Book Antiqua" pitchFamily="18" charset="0"/>
                <a:cs typeface="+mn-cs"/>
              </a:rPr>
              <a:t>Видеоэкскурсии по памятным местам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3184" y="6551712"/>
            <a:ext cx="5976664" cy="5232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  <a:latin typeface="Book Antiqua" pitchFamily="18" charset="0"/>
                <a:cs typeface="+mn-cs"/>
              </a:rPr>
              <a:t>Беседы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672" y="5796136"/>
            <a:ext cx="6381328" cy="5232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FBEF57"/>
                </a:solidFill>
                <a:latin typeface="Book Antiqua" pitchFamily="18" charset="0"/>
              </a:rPr>
              <a:t>Творческие конкурсы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4664" y="4355976"/>
            <a:ext cx="6048672" cy="9541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FFFFFF"/>
                </a:solidFill>
                <a:latin typeface="Book Antiqua" pitchFamily="18" charset="0"/>
              </a:rPr>
              <a:t>С</a:t>
            </a:r>
            <a:r>
              <a:rPr lang="ru-RU" sz="2400" b="1">
                <a:solidFill>
                  <a:srgbClr val="FFFFFF"/>
                </a:solidFill>
              </a:rPr>
              <a:t>южетно-ролевые </a:t>
            </a:r>
            <a:r>
              <a:rPr lang="ru-RU" sz="2400" b="1">
                <a:solidFill>
                  <a:srgbClr val="FFFFFF"/>
                </a:solidFill>
                <a:latin typeface="Book Antiqua" pitchFamily="18" charset="0"/>
              </a:rPr>
              <a:t> игры историко-патриотического содержания</a:t>
            </a:r>
          </a:p>
        </p:txBody>
      </p:sp>
      <p:sp>
        <p:nvSpPr>
          <p:cNvPr id="26648" name="Прямоугольник 48"/>
          <p:cNvSpPr>
            <a:spLocks noChangeArrowheads="1"/>
          </p:cNvSpPr>
          <p:nvPr/>
        </p:nvSpPr>
        <p:spPr bwMode="auto">
          <a:xfrm>
            <a:off x="476250" y="7596188"/>
            <a:ext cx="6048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BEF57"/>
                </a:solidFill>
                <a:latin typeface="Book Antiqua" pitchFamily="18" charset="0"/>
              </a:rPr>
              <a:t>Презентация совместной деятельности родителей и детей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60648" y="2915816"/>
            <a:ext cx="6597352" cy="9541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FBEF57"/>
                </a:solidFill>
                <a:latin typeface="Book Antiqua" pitchFamily="18" charset="0"/>
              </a:rPr>
              <a:t>Прослушивание литературно-музыкальных композиций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4TGp_natural_light_ani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756</TotalTime>
  <Words>450</Words>
  <Application>Microsoft Office PowerPoint</Application>
  <PresentationFormat>Экран (4:3)</PresentationFormat>
  <Paragraphs>129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574TGp_natural_light_ani</vt:lpstr>
      <vt:lpstr>Мы любим свой город </vt:lpstr>
      <vt:lpstr>Участники  проекта</vt:lpstr>
      <vt:lpstr>Вид проекта</vt:lpstr>
      <vt:lpstr>Актуальность</vt:lpstr>
      <vt:lpstr>Задачи</vt:lpstr>
      <vt:lpstr>Гипотеза</vt:lpstr>
      <vt:lpstr>Ожидаемые результаты</vt:lpstr>
      <vt:lpstr>Ожидаемые результаты</vt:lpstr>
      <vt:lpstr>Формы реализации проекта</vt:lpstr>
      <vt:lpstr>Подготовительный этап</vt:lpstr>
      <vt:lpstr>Внедренческий этап</vt:lpstr>
      <vt:lpstr>Итоговый этап</vt:lpstr>
      <vt:lpstr>Результативность</vt:lpstr>
      <vt:lpstr>Мониторинг</vt:lpstr>
      <vt:lpstr>Вывод</vt:lpstr>
      <vt:lpstr>Информационные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мальвина</dc:creator>
  <cp:lastModifiedBy>мальвина</cp:lastModifiedBy>
  <cp:revision>73</cp:revision>
  <dcterms:created xsi:type="dcterms:W3CDTF">2012-04-20T10:00:21Z</dcterms:created>
  <dcterms:modified xsi:type="dcterms:W3CDTF">2012-05-05T10:17:28Z</dcterms:modified>
</cp:coreProperties>
</file>