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75" r:id="rId6"/>
    <p:sldId id="276" r:id="rId7"/>
    <p:sldId id="277" r:id="rId8"/>
    <p:sldId id="280" r:id="rId9"/>
    <p:sldId id="279" r:id="rId10"/>
    <p:sldId id="264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058"/>
    <a:srgbClr val="D17363"/>
    <a:srgbClr val="996633"/>
    <a:srgbClr val="DCC679"/>
    <a:srgbClr val="FFCCFF"/>
    <a:srgbClr val="F29E42"/>
    <a:srgbClr val="C6A734"/>
    <a:srgbClr val="256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12682-DE5E-4BC3-BB20-7126D2C918C6}" type="doc">
      <dgm:prSet loTypeId="urn:microsoft.com/office/officeart/2005/8/layout/pyramid4" loCatId="pyramid" qsTypeId="urn:microsoft.com/office/officeart/2005/8/quickstyle/3d4" qsCatId="3D" csTypeId="urn:microsoft.com/office/officeart/2005/8/colors/colorful1" csCatId="colorful" phldr="1"/>
      <dgm:spPr/>
    </dgm:pt>
    <dgm:pt modelId="{413F60AD-D11B-4D6E-A308-774820932E76}">
      <dgm:prSet phldrT="[Текст]" custT="1"/>
      <dgm:spPr>
        <a:solidFill>
          <a:srgbClr val="F29E42"/>
        </a:solidFill>
        <a:ln>
          <a:solidFill>
            <a:srgbClr val="F29E42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70%</a:t>
          </a:r>
        </a:p>
        <a:p>
          <a:r>
            <a:rPr lang="ru-RU" sz="1400" dirty="0" smtClean="0"/>
            <a:t>Нарушение общей и мелкой моторики</a:t>
          </a:r>
          <a:endParaRPr lang="ru-RU" sz="1400" dirty="0"/>
        </a:p>
      </dgm:t>
    </dgm:pt>
    <dgm:pt modelId="{3C6A44CC-10A8-42A8-BEE3-14E046E1BE8A}" type="parTrans" cxnId="{2824A482-B5EC-4F16-A0BB-4BCD3B2FDFBD}">
      <dgm:prSet/>
      <dgm:spPr/>
      <dgm:t>
        <a:bodyPr/>
        <a:lstStyle/>
        <a:p>
          <a:endParaRPr lang="ru-RU"/>
        </a:p>
      </dgm:t>
    </dgm:pt>
    <dgm:pt modelId="{440C0D57-D347-4EBB-8AAD-A37DB09D7907}" type="sibTrans" cxnId="{2824A482-B5EC-4F16-A0BB-4BCD3B2FDFBD}">
      <dgm:prSet/>
      <dgm:spPr/>
      <dgm:t>
        <a:bodyPr/>
        <a:lstStyle/>
        <a:p>
          <a:endParaRPr lang="ru-RU"/>
        </a:p>
      </dgm:t>
    </dgm:pt>
    <dgm:pt modelId="{3CE42449-A846-401E-9F04-B255E01BA369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1400" dirty="0" smtClean="0"/>
            <a:t>Наличие</a:t>
          </a:r>
        </a:p>
        <a:p>
          <a:r>
            <a:rPr lang="ru-RU" sz="1400" dirty="0" smtClean="0"/>
            <a:t>сопутствующих заболеваний</a:t>
          </a:r>
        </a:p>
        <a:p>
          <a:r>
            <a:rPr lang="ru-RU" sz="1400" b="1" dirty="0" smtClean="0">
              <a:solidFill>
                <a:schemeClr val="bg1"/>
              </a:solidFill>
            </a:rPr>
            <a:t>90%</a:t>
          </a:r>
          <a:endParaRPr lang="ru-RU" sz="1400" b="1" dirty="0">
            <a:solidFill>
              <a:schemeClr val="bg1"/>
            </a:solidFill>
          </a:endParaRPr>
        </a:p>
      </dgm:t>
    </dgm:pt>
    <dgm:pt modelId="{E29345E5-76B3-4BB8-9947-B03A8A004C5D}" type="parTrans" cxnId="{2F593B79-F708-4F1A-9DB3-0E6CC7689465}">
      <dgm:prSet/>
      <dgm:spPr/>
      <dgm:t>
        <a:bodyPr/>
        <a:lstStyle/>
        <a:p>
          <a:endParaRPr lang="ru-RU"/>
        </a:p>
      </dgm:t>
    </dgm:pt>
    <dgm:pt modelId="{A34067D9-A6AF-4606-83BE-2B77D32819B4}" type="sibTrans" cxnId="{2F593B79-F708-4F1A-9DB3-0E6CC7689465}">
      <dgm:prSet/>
      <dgm:spPr/>
      <dgm:t>
        <a:bodyPr/>
        <a:lstStyle/>
        <a:p>
          <a:endParaRPr lang="ru-RU"/>
        </a:p>
      </dgm:t>
    </dgm:pt>
    <dgm:pt modelId="{5D353CC8-E354-422D-9EAC-B91EC8226303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100%</a:t>
          </a:r>
        </a:p>
        <a:p>
          <a:r>
            <a:rPr lang="ru-RU" sz="1400" dirty="0" smtClean="0">
              <a:solidFill>
                <a:srgbClr val="C00000"/>
              </a:solidFill>
            </a:rPr>
            <a:t>Глазная патология</a:t>
          </a:r>
          <a:endParaRPr lang="ru-RU" sz="1400" dirty="0">
            <a:solidFill>
              <a:srgbClr val="C00000"/>
            </a:solidFill>
          </a:endParaRPr>
        </a:p>
      </dgm:t>
    </dgm:pt>
    <dgm:pt modelId="{26BC7762-BEA5-4621-A479-CC8922385F21}" type="parTrans" cxnId="{D65EDC1B-7E34-4013-91D4-C3158FD1E229}">
      <dgm:prSet/>
      <dgm:spPr/>
      <dgm:t>
        <a:bodyPr/>
        <a:lstStyle/>
        <a:p>
          <a:endParaRPr lang="ru-RU"/>
        </a:p>
      </dgm:t>
    </dgm:pt>
    <dgm:pt modelId="{F596FDA1-7783-4699-9095-23691A3646E8}" type="sibTrans" cxnId="{D65EDC1B-7E34-4013-91D4-C3158FD1E229}">
      <dgm:prSet/>
      <dgm:spPr/>
      <dgm:t>
        <a:bodyPr/>
        <a:lstStyle/>
        <a:p>
          <a:endParaRPr lang="ru-RU"/>
        </a:p>
      </dgm:t>
    </dgm:pt>
    <dgm:pt modelId="{390D986B-2703-47EC-9D6B-999F9CC5779D}">
      <dgm:prSet custT="1"/>
      <dgm:spPr>
        <a:solidFill>
          <a:srgbClr val="D17363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60%</a:t>
          </a:r>
        </a:p>
        <a:p>
          <a:r>
            <a:rPr lang="ru-RU" sz="1400" dirty="0" smtClean="0"/>
            <a:t>Симптомы эмоционального неблагополучия</a:t>
          </a:r>
          <a:endParaRPr lang="ru-RU" sz="1400" dirty="0"/>
        </a:p>
      </dgm:t>
    </dgm:pt>
    <dgm:pt modelId="{7828113A-59C4-4C93-9B72-C33EC2DA578F}" type="parTrans" cxnId="{B58BBEA8-4A04-4B5D-91B6-00161F80B3FF}">
      <dgm:prSet/>
      <dgm:spPr/>
      <dgm:t>
        <a:bodyPr/>
        <a:lstStyle/>
        <a:p>
          <a:endParaRPr lang="ru-RU"/>
        </a:p>
      </dgm:t>
    </dgm:pt>
    <dgm:pt modelId="{FADF5AB6-0F74-4836-B919-FD05A5AC660D}" type="sibTrans" cxnId="{B58BBEA8-4A04-4B5D-91B6-00161F80B3FF}">
      <dgm:prSet/>
      <dgm:spPr/>
      <dgm:t>
        <a:bodyPr/>
        <a:lstStyle/>
        <a:p>
          <a:endParaRPr lang="ru-RU"/>
        </a:p>
      </dgm:t>
    </dgm:pt>
    <dgm:pt modelId="{A14374F4-6BD0-492C-8E6E-7BE3F6703C9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Нарушение речевого развития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bg1"/>
              </a:solidFill>
            </a:rPr>
            <a:t>90%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F650FD45-5105-457D-BC81-508D87FAD28E}" type="parTrans" cxnId="{C3A0088C-2647-4A64-8C27-096CE745A17D}">
      <dgm:prSet/>
      <dgm:spPr/>
      <dgm:t>
        <a:bodyPr/>
        <a:lstStyle/>
        <a:p>
          <a:endParaRPr lang="ru-RU"/>
        </a:p>
      </dgm:t>
    </dgm:pt>
    <dgm:pt modelId="{35987FED-E5D9-4BB8-8E7B-12EEDE45914D}" type="sibTrans" cxnId="{C3A0088C-2647-4A64-8C27-096CE745A17D}">
      <dgm:prSet/>
      <dgm:spPr/>
      <dgm:t>
        <a:bodyPr/>
        <a:lstStyle/>
        <a:p>
          <a:endParaRPr lang="ru-RU"/>
        </a:p>
      </dgm:t>
    </dgm:pt>
    <dgm:pt modelId="{CEA4FB51-42FF-4782-8BAF-3DF762E85D2C}">
      <dgm:prSet custT="1"/>
      <dgm:spPr>
        <a:solidFill>
          <a:srgbClr val="C89058"/>
        </a:solidFill>
      </dgm:spPr>
      <dgm:t>
        <a:bodyPr/>
        <a:lstStyle/>
        <a:p>
          <a:r>
            <a:rPr lang="ru-RU" sz="1400" dirty="0" smtClean="0"/>
            <a:t>Нарушение </a:t>
          </a:r>
          <a:r>
            <a:rPr lang="ru-RU" sz="1400" dirty="0" err="1" smtClean="0"/>
            <a:t>координаци</a:t>
          </a:r>
          <a:r>
            <a:rPr lang="ru-RU" sz="1400" dirty="0" smtClean="0"/>
            <a:t> движений</a:t>
          </a:r>
        </a:p>
        <a:p>
          <a:r>
            <a:rPr lang="ru-RU" sz="1400" b="1" dirty="0" smtClean="0">
              <a:solidFill>
                <a:schemeClr val="bg1"/>
              </a:solidFill>
            </a:rPr>
            <a:t>70%</a:t>
          </a:r>
          <a:endParaRPr lang="ru-RU" sz="1400" b="1" dirty="0">
            <a:solidFill>
              <a:schemeClr val="bg1"/>
            </a:solidFill>
          </a:endParaRPr>
        </a:p>
      </dgm:t>
    </dgm:pt>
    <dgm:pt modelId="{E968A9C5-0C29-45BE-B5E4-F759E1637B87}" type="parTrans" cxnId="{216491A6-ED33-4B47-8DCB-E06F29E1E684}">
      <dgm:prSet/>
      <dgm:spPr/>
      <dgm:t>
        <a:bodyPr/>
        <a:lstStyle/>
        <a:p>
          <a:endParaRPr lang="ru-RU"/>
        </a:p>
      </dgm:t>
    </dgm:pt>
    <dgm:pt modelId="{A37516F6-53F1-436F-B03B-7BED2138070C}" type="sibTrans" cxnId="{216491A6-ED33-4B47-8DCB-E06F29E1E684}">
      <dgm:prSet/>
      <dgm:spPr/>
      <dgm:t>
        <a:bodyPr/>
        <a:lstStyle/>
        <a:p>
          <a:endParaRPr lang="ru-RU"/>
        </a:p>
      </dgm:t>
    </dgm:pt>
    <dgm:pt modelId="{C0F3AE55-0A7A-493A-AE12-67F6EC0ED9A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60%</a:t>
          </a:r>
        </a:p>
        <a:p>
          <a:r>
            <a:rPr lang="ru-RU" sz="1400" dirty="0" err="1" smtClean="0"/>
            <a:t>Несформи-рованность</a:t>
          </a:r>
          <a:r>
            <a:rPr lang="ru-RU" sz="1400" dirty="0" smtClean="0"/>
            <a:t> </a:t>
          </a:r>
          <a:r>
            <a:rPr lang="ru-RU" sz="1400" dirty="0" err="1" smtClean="0"/>
            <a:t>двигательн.функций</a:t>
          </a:r>
          <a:endParaRPr lang="ru-RU" sz="1400" dirty="0"/>
        </a:p>
      </dgm:t>
    </dgm:pt>
    <dgm:pt modelId="{65E89C33-6BB3-4526-9F3B-A73F5F221694}" type="parTrans" cxnId="{175C6D34-EB70-499D-98D5-2703A0152F74}">
      <dgm:prSet/>
      <dgm:spPr/>
      <dgm:t>
        <a:bodyPr/>
        <a:lstStyle/>
        <a:p>
          <a:endParaRPr lang="ru-RU"/>
        </a:p>
      </dgm:t>
    </dgm:pt>
    <dgm:pt modelId="{AC1D4569-4D54-4CC0-9CFF-3F7E547DD258}" type="sibTrans" cxnId="{175C6D34-EB70-499D-98D5-2703A0152F74}">
      <dgm:prSet/>
      <dgm:spPr/>
      <dgm:t>
        <a:bodyPr/>
        <a:lstStyle/>
        <a:p>
          <a:endParaRPr lang="ru-RU"/>
        </a:p>
      </dgm:t>
    </dgm:pt>
    <dgm:pt modelId="{59D202FC-3756-46EB-809F-D1B7CD56F4A5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60%</a:t>
          </a:r>
        </a:p>
        <a:p>
          <a:r>
            <a:rPr lang="ru-RU" sz="1400" dirty="0" smtClean="0"/>
            <a:t>Нарушение</a:t>
          </a:r>
        </a:p>
        <a:p>
          <a:r>
            <a:rPr lang="ru-RU" sz="1400" dirty="0" err="1" smtClean="0"/>
            <a:t>пространст</a:t>
          </a:r>
          <a:endParaRPr lang="ru-RU" sz="1400" dirty="0" smtClean="0"/>
        </a:p>
        <a:p>
          <a:r>
            <a:rPr lang="ru-RU" sz="1400" dirty="0" err="1" smtClean="0"/>
            <a:t>ориентировкики</a:t>
          </a:r>
          <a:endParaRPr lang="ru-RU" sz="1400" dirty="0"/>
        </a:p>
      </dgm:t>
    </dgm:pt>
    <dgm:pt modelId="{0E3FBBA3-56C1-47A8-AECE-3DC5BCDBFD7D}" type="sibTrans" cxnId="{8447306C-FC0D-4C03-9900-B9BC1A6F21F2}">
      <dgm:prSet/>
      <dgm:spPr/>
      <dgm:t>
        <a:bodyPr/>
        <a:lstStyle/>
        <a:p>
          <a:endParaRPr lang="ru-RU"/>
        </a:p>
      </dgm:t>
    </dgm:pt>
    <dgm:pt modelId="{26DEF4B9-9042-43D3-9A97-CD23CA7C47C2}" type="parTrans" cxnId="{8447306C-FC0D-4C03-9900-B9BC1A6F21F2}">
      <dgm:prSet/>
      <dgm:spPr/>
      <dgm:t>
        <a:bodyPr/>
        <a:lstStyle/>
        <a:p>
          <a:endParaRPr lang="ru-RU"/>
        </a:p>
      </dgm:t>
    </dgm:pt>
    <dgm:pt modelId="{8D0FD95F-0962-4B35-99E2-27CF6E121CD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400" dirty="0" smtClean="0"/>
        </a:p>
        <a:p>
          <a:r>
            <a:rPr lang="ru-RU" sz="1400" dirty="0" smtClean="0"/>
            <a:t>Замедленность процесса освоения знаний</a:t>
          </a:r>
        </a:p>
        <a:p>
          <a:r>
            <a:rPr lang="ru-RU" sz="1400" b="1" dirty="0" smtClean="0">
              <a:solidFill>
                <a:schemeClr val="bg1"/>
              </a:solidFill>
            </a:rPr>
            <a:t>70%</a:t>
          </a:r>
          <a:endParaRPr lang="ru-RU" sz="1400" b="1" dirty="0">
            <a:solidFill>
              <a:schemeClr val="bg1"/>
            </a:solidFill>
          </a:endParaRPr>
        </a:p>
      </dgm:t>
    </dgm:pt>
    <dgm:pt modelId="{304E9FDC-1B27-4472-81D4-BA4CDBA0E633}" type="sibTrans" cxnId="{F4F17225-9E91-4709-9D01-34831A3B2683}">
      <dgm:prSet/>
      <dgm:spPr/>
      <dgm:t>
        <a:bodyPr/>
        <a:lstStyle/>
        <a:p>
          <a:endParaRPr lang="ru-RU"/>
        </a:p>
      </dgm:t>
    </dgm:pt>
    <dgm:pt modelId="{03BBBF5C-F2D7-4D99-BC67-830F86CB80CA}" type="parTrans" cxnId="{F4F17225-9E91-4709-9D01-34831A3B2683}">
      <dgm:prSet/>
      <dgm:spPr/>
      <dgm:t>
        <a:bodyPr/>
        <a:lstStyle/>
        <a:p>
          <a:endParaRPr lang="ru-RU"/>
        </a:p>
      </dgm:t>
    </dgm:pt>
    <dgm:pt modelId="{FEB196CB-683F-454D-997B-E1221FB606D0}" type="pres">
      <dgm:prSet presAssocID="{42112682-DE5E-4BC3-BB20-7126D2C918C6}" presName="compositeShape" presStyleCnt="0">
        <dgm:presLayoutVars>
          <dgm:chMax val="9"/>
          <dgm:dir/>
          <dgm:resizeHandles val="exact"/>
        </dgm:presLayoutVars>
      </dgm:prSet>
      <dgm:spPr/>
    </dgm:pt>
    <dgm:pt modelId="{0EA2FAA7-A21B-4CB3-B290-0C6862276CD6}" type="pres">
      <dgm:prSet presAssocID="{42112682-DE5E-4BC3-BB20-7126D2C918C6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D5FF9-829B-40B0-B1FD-61607639B19C}" type="pres">
      <dgm:prSet presAssocID="{42112682-DE5E-4BC3-BB20-7126D2C918C6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C3CD0-1D5B-4B90-9BB2-0A10AFA94E98}" type="pres">
      <dgm:prSet presAssocID="{42112682-DE5E-4BC3-BB20-7126D2C918C6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E662A-2F1F-4CDF-B993-6020931B60F2}" type="pres">
      <dgm:prSet presAssocID="{42112682-DE5E-4BC3-BB20-7126D2C918C6}" presName="triangle4" presStyleLbl="node1" presStyleIdx="3" presStyleCnt="9" custLinFactNeighborX="-1702" custLinFactNeighborY="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BC351-64F2-427E-818E-909D256E26DA}" type="pres">
      <dgm:prSet presAssocID="{42112682-DE5E-4BC3-BB20-7126D2C918C6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D115C-D8A1-48C6-9203-4D019AA7A4B8}" type="pres">
      <dgm:prSet presAssocID="{42112682-DE5E-4BC3-BB20-7126D2C918C6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D32A9-479F-4A42-900F-187F76AED551}" type="pres">
      <dgm:prSet presAssocID="{42112682-DE5E-4BC3-BB20-7126D2C918C6}" presName="triangle7" presStyleLbl="node1" presStyleIdx="6" presStyleCnt="9" custLinFactNeighborX="630" custLinFactNeighborY="-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A94CA-8648-40A3-96BB-C007EAA682ED}" type="pres">
      <dgm:prSet presAssocID="{42112682-DE5E-4BC3-BB20-7126D2C918C6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DFD6D-4716-4001-B66B-BEABE0CE889B}" type="pres">
      <dgm:prSet presAssocID="{42112682-DE5E-4BC3-BB20-7126D2C918C6}" presName="triangle9" presStyleLbl="node1" presStyleIdx="8" presStyleCnt="9" custLinFactNeighborX="-630" custLinFactNeighborY="-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A5291C-8FF7-4973-B77A-B08DF16AE29C}" type="presOf" srcId="{413F60AD-D11B-4D6E-A308-774820932E76}" destId="{0EA2FAA7-A21B-4CB3-B290-0C6862276CD6}" srcOrd="0" destOrd="0" presId="urn:microsoft.com/office/officeart/2005/8/layout/pyramid4"/>
    <dgm:cxn modelId="{84484449-75BF-4115-AE59-AFFFAAB2BAC1}" type="presOf" srcId="{5D353CC8-E354-422D-9EAC-B91EC8226303}" destId="{7D1D32A9-479F-4A42-900F-187F76AED551}" srcOrd="0" destOrd="0" presId="urn:microsoft.com/office/officeart/2005/8/layout/pyramid4"/>
    <dgm:cxn modelId="{EBBDAC6A-0FB1-43A9-B51E-33A71E94282D}" type="presOf" srcId="{C0F3AE55-0A7A-493A-AE12-67F6EC0ED9AE}" destId="{3B3DFD6D-4716-4001-B66B-BEABE0CE889B}" srcOrd="0" destOrd="0" presId="urn:microsoft.com/office/officeart/2005/8/layout/pyramid4"/>
    <dgm:cxn modelId="{D65EDC1B-7E34-4013-91D4-C3158FD1E229}" srcId="{42112682-DE5E-4BC3-BB20-7126D2C918C6}" destId="{5D353CC8-E354-422D-9EAC-B91EC8226303}" srcOrd="6" destOrd="0" parTransId="{26BC7762-BEA5-4621-A479-CC8922385F21}" sibTransId="{F596FDA1-7783-4699-9095-23691A3646E8}"/>
    <dgm:cxn modelId="{4D6E997C-0A1D-43F9-B7DE-966E76AA7753}" type="presOf" srcId="{A14374F4-6BD0-492C-8E6E-7BE3F6703C90}" destId="{4A4BC351-64F2-427E-818E-909D256E26DA}" srcOrd="0" destOrd="0" presId="urn:microsoft.com/office/officeart/2005/8/layout/pyramid4"/>
    <dgm:cxn modelId="{216491A6-ED33-4B47-8DCB-E06F29E1E684}" srcId="{42112682-DE5E-4BC3-BB20-7126D2C918C6}" destId="{CEA4FB51-42FF-4782-8BAF-3DF762E85D2C}" srcOrd="7" destOrd="0" parTransId="{E968A9C5-0C29-45BE-B5E4-F759E1637B87}" sibTransId="{A37516F6-53F1-436F-B03B-7BED2138070C}"/>
    <dgm:cxn modelId="{2824A482-B5EC-4F16-A0BB-4BCD3B2FDFBD}" srcId="{42112682-DE5E-4BC3-BB20-7126D2C918C6}" destId="{413F60AD-D11B-4D6E-A308-774820932E76}" srcOrd="0" destOrd="0" parTransId="{3C6A44CC-10A8-42A8-BEE3-14E046E1BE8A}" sibTransId="{440C0D57-D347-4EBB-8AAD-A37DB09D7907}"/>
    <dgm:cxn modelId="{DC52F770-DF39-40BF-9EFC-933A660F78FF}" type="presOf" srcId="{59D202FC-3756-46EB-809F-D1B7CD56F4A5}" destId="{4D8E662A-2F1F-4CDF-B993-6020931B60F2}" srcOrd="0" destOrd="0" presId="urn:microsoft.com/office/officeart/2005/8/layout/pyramid4"/>
    <dgm:cxn modelId="{F4F17225-9E91-4709-9D01-34831A3B2683}" srcId="{42112682-DE5E-4BC3-BB20-7126D2C918C6}" destId="{8D0FD95F-0962-4B35-99E2-27CF6E121CD9}" srcOrd="2" destOrd="0" parTransId="{03BBBF5C-F2D7-4D99-BC67-830F86CB80CA}" sibTransId="{304E9FDC-1B27-4472-81D4-BA4CDBA0E633}"/>
    <dgm:cxn modelId="{629920A4-BBB7-443E-A237-975F28199B87}" type="presOf" srcId="{CEA4FB51-42FF-4782-8BAF-3DF762E85D2C}" destId="{46CA94CA-8648-40A3-96BB-C007EAA682ED}" srcOrd="0" destOrd="0" presId="urn:microsoft.com/office/officeart/2005/8/layout/pyramid4"/>
    <dgm:cxn modelId="{181235A6-3333-49CF-8584-0FF6B2D55FBD}" type="presOf" srcId="{42112682-DE5E-4BC3-BB20-7126D2C918C6}" destId="{FEB196CB-683F-454D-997B-E1221FB606D0}" srcOrd="0" destOrd="0" presId="urn:microsoft.com/office/officeart/2005/8/layout/pyramid4"/>
    <dgm:cxn modelId="{C3A0088C-2647-4A64-8C27-096CE745A17D}" srcId="{42112682-DE5E-4BC3-BB20-7126D2C918C6}" destId="{A14374F4-6BD0-492C-8E6E-7BE3F6703C90}" srcOrd="4" destOrd="0" parTransId="{F650FD45-5105-457D-BC81-508D87FAD28E}" sibTransId="{35987FED-E5D9-4BB8-8E7B-12EEDE45914D}"/>
    <dgm:cxn modelId="{D16B8056-2A65-4783-9550-2822DE4829E8}" type="presOf" srcId="{8D0FD95F-0962-4B35-99E2-27CF6E121CD9}" destId="{D3BC3CD0-1D5B-4B90-9BB2-0A10AFA94E98}" srcOrd="0" destOrd="0" presId="urn:microsoft.com/office/officeart/2005/8/layout/pyramid4"/>
    <dgm:cxn modelId="{175C6D34-EB70-499D-98D5-2703A0152F74}" srcId="{42112682-DE5E-4BC3-BB20-7126D2C918C6}" destId="{C0F3AE55-0A7A-493A-AE12-67F6EC0ED9AE}" srcOrd="8" destOrd="0" parTransId="{65E89C33-6BB3-4526-9F3B-A73F5F221694}" sibTransId="{AC1D4569-4D54-4CC0-9CFF-3F7E547DD258}"/>
    <dgm:cxn modelId="{B58BBEA8-4A04-4B5D-91B6-00161F80B3FF}" srcId="{42112682-DE5E-4BC3-BB20-7126D2C918C6}" destId="{390D986B-2703-47EC-9D6B-999F9CC5779D}" srcOrd="1" destOrd="0" parTransId="{7828113A-59C4-4C93-9B72-C33EC2DA578F}" sibTransId="{FADF5AB6-0F74-4836-B919-FD05A5AC660D}"/>
    <dgm:cxn modelId="{A67D4BFB-97AD-4B88-8E3D-5E792880E616}" type="presOf" srcId="{3CE42449-A846-401E-9F04-B255E01BA369}" destId="{E44D115C-D8A1-48C6-9203-4D019AA7A4B8}" srcOrd="0" destOrd="0" presId="urn:microsoft.com/office/officeart/2005/8/layout/pyramid4"/>
    <dgm:cxn modelId="{8447306C-FC0D-4C03-9900-B9BC1A6F21F2}" srcId="{42112682-DE5E-4BC3-BB20-7126D2C918C6}" destId="{59D202FC-3756-46EB-809F-D1B7CD56F4A5}" srcOrd="3" destOrd="0" parTransId="{26DEF4B9-9042-43D3-9A97-CD23CA7C47C2}" sibTransId="{0E3FBBA3-56C1-47A8-AECE-3DC5BCDBFD7D}"/>
    <dgm:cxn modelId="{2F593B79-F708-4F1A-9DB3-0E6CC7689465}" srcId="{42112682-DE5E-4BC3-BB20-7126D2C918C6}" destId="{3CE42449-A846-401E-9F04-B255E01BA369}" srcOrd="5" destOrd="0" parTransId="{E29345E5-76B3-4BB8-9947-B03A8A004C5D}" sibTransId="{A34067D9-A6AF-4606-83BE-2B77D32819B4}"/>
    <dgm:cxn modelId="{B6DD0725-0723-4A38-AD49-F85C5E36B025}" type="presOf" srcId="{390D986B-2703-47EC-9D6B-999F9CC5779D}" destId="{3CFD5FF9-829B-40B0-B1FD-61607639B19C}" srcOrd="0" destOrd="0" presId="urn:microsoft.com/office/officeart/2005/8/layout/pyramid4"/>
    <dgm:cxn modelId="{A4BAA22A-FCC1-43CF-A0C7-1FD3F19B8F9F}" type="presParOf" srcId="{FEB196CB-683F-454D-997B-E1221FB606D0}" destId="{0EA2FAA7-A21B-4CB3-B290-0C6862276CD6}" srcOrd="0" destOrd="0" presId="urn:microsoft.com/office/officeart/2005/8/layout/pyramid4"/>
    <dgm:cxn modelId="{6B4D435C-D314-4D95-BAF0-6B2950B3DBF2}" type="presParOf" srcId="{FEB196CB-683F-454D-997B-E1221FB606D0}" destId="{3CFD5FF9-829B-40B0-B1FD-61607639B19C}" srcOrd="1" destOrd="0" presId="urn:microsoft.com/office/officeart/2005/8/layout/pyramid4"/>
    <dgm:cxn modelId="{5C9E9301-477E-4A0E-966E-ECA7EF5F3763}" type="presParOf" srcId="{FEB196CB-683F-454D-997B-E1221FB606D0}" destId="{D3BC3CD0-1D5B-4B90-9BB2-0A10AFA94E98}" srcOrd="2" destOrd="0" presId="urn:microsoft.com/office/officeart/2005/8/layout/pyramid4"/>
    <dgm:cxn modelId="{5CEFF11B-927F-44B7-8DD2-F27833608478}" type="presParOf" srcId="{FEB196CB-683F-454D-997B-E1221FB606D0}" destId="{4D8E662A-2F1F-4CDF-B993-6020931B60F2}" srcOrd="3" destOrd="0" presId="urn:microsoft.com/office/officeart/2005/8/layout/pyramid4"/>
    <dgm:cxn modelId="{B6888360-58E7-4C9B-A56E-7530E0F89CA8}" type="presParOf" srcId="{FEB196CB-683F-454D-997B-E1221FB606D0}" destId="{4A4BC351-64F2-427E-818E-909D256E26DA}" srcOrd="4" destOrd="0" presId="urn:microsoft.com/office/officeart/2005/8/layout/pyramid4"/>
    <dgm:cxn modelId="{F118B244-DF38-4374-BEC3-394D127917A2}" type="presParOf" srcId="{FEB196CB-683F-454D-997B-E1221FB606D0}" destId="{E44D115C-D8A1-48C6-9203-4D019AA7A4B8}" srcOrd="5" destOrd="0" presId="urn:microsoft.com/office/officeart/2005/8/layout/pyramid4"/>
    <dgm:cxn modelId="{9E202565-6357-4104-B68F-68AFEB43FAA0}" type="presParOf" srcId="{FEB196CB-683F-454D-997B-E1221FB606D0}" destId="{7D1D32A9-479F-4A42-900F-187F76AED551}" srcOrd="6" destOrd="0" presId="urn:microsoft.com/office/officeart/2005/8/layout/pyramid4"/>
    <dgm:cxn modelId="{CC5F9CDD-E98F-4962-BDC3-C677271AC410}" type="presParOf" srcId="{FEB196CB-683F-454D-997B-E1221FB606D0}" destId="{46CA94CA-8648-40A3-96BB-C007EAA682ED}" srcOrd="7" destOrd="0" presId="urn:microsoft.com/office/officeart/2005/8/layout/pyramid4"/>
    <dgm:cxn modelId="{D2F36EFA-2E1D-4DF6-B564-239B96318A6C}" type="presParOf" srcId="{FEB196CB-683F-454D-997B-E1221FB606D0}" destId="{3B3DFD6D-4716-4001-B66B-BEABE0CE889B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2FAA7-A21B-4CB3-B290-0C6862276CD6}">
      <dsp:nvSpPr>
        <dsp:cNvPr id="0" name=""/>
        <dsp:cNvSpPr/>
      </dsp:nvSpPr>
      <dsp:spPr>
        <a:xfrm>
          <a:off x="2146918" y="176059"/>
          <a:ext cx="2114874" cy="2114874"/>
        </a:xfrm>
        <a:prstGeom prst="triangle">
          <a:avLst/>
        </a:prstGeom>
        <a:solidFill>
          <a:srgbClr val="F29E42"/>
        </a:solidFill>
        <a:ln>
          <a:solidFill>
            <a:srgbClr val="F29E42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70%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Нарушение общей и мелкой моторики</a:t>
          </a:r>
          <a:endParaRPr lang="ru-RU" sz="1400" kern="1200" dirty="0"/>
        </a:p>
      </dsp:txBody>
      <dsp:txXfrm>
        <a:off x="2675637" y="1233496"/>
        <a:ext cx="1057437" cy="1057437"/>
      </dsp:txXfrm>
    </dsp:sp>
    <dsp:sp modelId="{3CFD5FF9-829B-40B0-B1FD-61607639B19C}">
      <dsp:nvSpPr>
        <dsp:cNvPr id="0" name=""/>
        <dsp:cNvSpPr/>
      </dsp:nvSpPr>
      <dsp:spPr>
        <a:xfrm>
          <a:off x="1089481" y="2290934"/>
          <a:ext cx="2114874" cy="2114874"/>
        </a:xfrm>
        <a:prstGeom prst="triangle">
          <a:avLst/>
        </a:prstGeom>
        <a:solidFill>
          <a:srgbClr val="D1736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60%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Симптомы эмоционального неблагополучия</a:t>
          </a:r>
          <a:endParaRPr lang="ru-RU" sz="1400" kern="1200" dirty="0"/>
        </a:p>
      </dsp:txBody>
      <dsp:txXfrm>
        <a:off x="1618200" y="3348371"/>
        <a:ext cx="1057437" cy="1057437"/>
      </dsp:txXfrm>
    </dsp:sp>
    <dsp:sp modelId="{D3BC3CD0-1D5B-4B90-9BB2-0A10AFA94E98}">
      <dsp:nvSpPr>
        <dsp:cNvPr id="0" name=""/>
        <dsp:cNvSpPr/>
      </dsp:nvSpPr>
      <dsp:spPr>
        <a:xfrm rot="10800000">
          <a:off x="2146918" y="2290934"/>
          <a:ext cx="2114874" cy="2114874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Замедленность процесса освоения знаний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70%</a:t>
          </a:r>
          <a:endParaRPr lang="ru-RU" sz="1400" b="1" kern="1200" dirty="0">
            <a:solidFill>
              <a:schemeClr val="bg1"/>
            </a:solidFill>
          </a:endParaRPr>
        </a:p>
      </dsp:txBody>
      <dsp:txXfrm rot="10800000">
        <a:off x="2675636" y="2290934"/>
        <a:ext cx="1057437" cy="1057437"/>
      </dsp:txXfrm>
    </dsp:sp>
    <dsp:sp modelId="{4D8E662A-2F1F-4CDF-B993-6020931B60F2}">
      <dsp:nvSpPr>
        <dsp:cNvPr id="0" name=""/>
        <dsp:cNvSpPr/>
      </dsp:nvSpPr>
      <dsp:spPr>
        <a:xfrm>
          <a:off x="3168360" y="2304258"/>
          <a:ext cx="2114874" cy="211487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60%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Нарушение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пространст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ориентировкики</a:t>
          </a:r>
          <a:endParaRPr lang="ru-RU" sz="1400" kern="1200" dirty="0"/>
        </a:p>
      </dsp:txBody>
      <dsp:txXfrm>
        <a:off x="3697079" y="3361695"/>
        <a:ext cx="1057437" cy="1057437"/>
      </dsp:txXfrm>
    </dsp:sp>
    <dsp:sp modelId="{4A4BC351-64F2-427E-818E-909D256E26DA}">
      <dsp:nvSpPr>
        <dsp:cNvPr id="0" name=""/>
        <dsp:cNvSpPr/>
      </dsp:nvSpPr>
      <dsp:spPr>
        <a:xfrm>
          <a:off x="32043" y="4405809"/>
          <a:ext cx="2114874" cy="2114874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Нарушение речевого развития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bg1"/>
              </a:solidFill>
            </a:rPr>
            <a:t>90%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60762" y="5463246"/>
        <a:ext cx="1057437" cy="1057437"/>
      </dsp:txXfrm>
    </dsp:sp>
    <dsp:sp modelId="{E44D115C-D8A1-48C6-9203-4D019AA7A4B8}">
      <dsp:nvSpPr>
        <dsp:cNvPr id="0" name=""/>
        <dsp:cNvSpPr/>
      </dsp:nvSpPr>
      <dsp:spPr>
        <a:xfrm rot="10800000">
          <a:off x="1089481" y="4405809"/>
          <a:ext cx="2114874" cy="211487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Наличие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сопутствующих заболеваний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90%</a:t>
          </a:r>
          <a:endParaRPr lang="ru-RU" sz="1400" b="1" kern="1200" dirty="0">
            <a:solidFill>
              <a:schemeClr val="bg1"/>
            </a:solidFill>
          </a:endParaRPr>
        </a:p>
      </dsp:txBody>
      <dsp:txXfrm rot="10800000">
        <a:off x="1618199" y="4405809"/>
        <a:ext cx="1057437" cy="1057437"/>
      </dsp:txXfrm>
    </dsp:sp>
    <dsp:sp modelId="{7D1D32A9-479F-4A42-900F-187F76AED551}">
      <dsp:nvSpPr>
        <dsp:cNvPr id="0" name=""/>
        <dsp:cNvSpPr/>
      </dsp:nvSpPr>
      <dsp:spPr>
        <a:xfrm>
          <a:off x="2160242" y="4392485"/>
          <a:ext cx="2114874" cy="2114874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100%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Глазная патология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2688961" y="5449922"/>
        <a:ext cx="1057437" cy="1057437"/>
      </dsp:txXfrm>
    </dsp:sp>
    <dsp:sp modelId="{46CA94CA-8648-40A3-96BB-C007EAA682ED}">
      <dsp:nvSpPr>
        <dsp:cNvPr id="0" name=""/>
        <dsp:cNvSpPr/>
      </dsp:nvSpPr>
      <dsp:spPr>
        <a:xfrm rot="10800000">
          <a:off x="3204355" y="4405809"/>
          <a:ext cx="2114874" cy="2114874"/>
        </a:xfrm>
        <a:prstGeom prst="triangle">
          <a:avLst/>
        </a:prstGeom>
        <a:solidFill>
          <a:srgbClr val="C89058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Нарушение </a:t>
          </a:r>
          <a:r>
            <a:rPr lang="ru-RU" sz="1400" kern="1200" dirty="0" err="1" smtClean="0"/>
            <a:t>координаци</a:t>
          </a:r>
          <a:r>
            <a:rPr lang="ru-RU" sz="1400" kern="1200" dirty="0" smtClean="0"/>
            <a:t> движений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70%</a:t>
          </a:r>
          <a:endParaRPr lang="ru-RU" sz="1400" b="1" kern="1200" dirty="0">
            <a:solidFill>
              <a:schemeClr val="bg1"/>
            </a:solidFill>
          </a:endParaRPr>
        </a:p>
      </dsp:txBody>
      <dsp:txXfrm rot="10800000">
        <a:off x="3733073" y="4405809"/>
        <a:ext cx="1057437" cy="1057437"/>
      </dsp:txXfrm>
    </dsp:sp>
    <dsp:sp modelId="{3B3DFD6D-4716-4001-B66B-BEABE0CE889B}">
      <dsp:nvSpPr>
        <dsp:cNvPr id="0" name=""/>
        <dsp:cNvSpPr/>
      </dsp:nvSpPr>
      <dsp:spPr>
        <a:xfrm>
          <a:off x="4248469" y="4392485"/>
          <a:ext cx="2114874" cy="2114874"/>
        </a:xfrm>
        <a:prstGeom prst="triangl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60%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Несформи-рованность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двигательн.функций</a:t>
          </a:r>
          <a:endParaRPr lang="ru-RU" sz="1400" kern="1200" dirty="0"/>
        </a:p>
      </dsp:txBody>
      <dsp:txXfrm>
        <a:off x="4777188" y="5449922"/>
        <a:ext cx="1057437" cy="105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DF3CB-FA53-4312-B1D7-DC1AE7FC1A3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2A5B7-9EAF-4CE0-8263-0FE8F4C63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0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30-987B-4DEA-BC7F-626C6877712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6A5-F51A-40A4-9829-1D25B8A492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30-987B-4DEA-BC7F-626C6877712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6A5-F51A-40A4-9829-1D25B8A49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30-987B-4DEA-BC7F-626C6877712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6A5-F51A-40A4-9829-1D25B8A49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30-987B-4DEA-BC7F-626C6877712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6A5-F51A-40A4-9829-1D25B8A49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30-987B-4DEA-BC7F-626C6877712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9256A5-F51A-40A4-9829-1D25B8A492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30-987B-4DEA-BC7F-626C6877712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6A5-F51A-40A4-9829-1D25B8A49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30-987B-4DEA-BC7F-626C6877712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6A5-F51A-40A4-9829-1D25B8A49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30-987B-4DEA-BC7F-626C6877712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6A5-F51A-40A4-9829-1D25B8A49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30-987B-4DEA-BC7F-626C6877712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6A5-F51A-40A4-9829-1D25B8A49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30-987B-4DEA-BC7F-626C6877712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6A5-F51A-40A4-9829-1D25B8A49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3C30-987B-4DEA-BC7F-626C6877712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56A5-F51A-40A4-9829-1D25B8A49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743C30-987B-4DEA-BC7F-626C6877712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9256A5-F51A-40A4-9829-1D25B8A492F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1054250"/>
          </a:xfrm>
        </p:spPr>
        <p:txBody>
          <a:bodyPr/>
          <a:lstStyle/>
          <a:p>
            <a:r>
              <a:rPr lang="ru-RU" dirty="0" smtClean="0"/>
              <a:t>Визитная карточка педагога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27984" y="2060848"/>
            <a:ext cx="4176464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 smtClean="0"/>
              <a:t>воспитатель группы                                                  компенсирующей направленности для детей с нарушением зрения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200" b="1" dirty="0" smtClean="0"/>
              <a:t>стаж работы 31 год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200" b="1" dirty="0" smtClean="0"/>
              <a:t>образование высшее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200" b="1" dirty="0" smtClean="0"/>
              <a:t>1 квалификационная  категория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200" b="1" dirty="0" smtClean="0"/>
              <a:t>приоритетное направление         деятельности:</a:t>
            </a:r>
          </a:p>
          <a:p>
            <a:pPr marL="0" indent="0">
              <a:buNone/>
            </a:pPr>
            <a:r>
              <a:rPr lang="ru-RU" sz="2200" b="1" dirty="0"/>
              <a:t>к</a:t>
            </a:r>
            <a:r>
              <a:rPr lang="ru-RU" sz="2200" b="1" dirty="0" smtClean="0"/>
              <a:t>оррекционно-оздоровительная работа</a:t>
            </a:r>
            <a:endParaRPr lang="ru-RU" sz="2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232542"/>
            <a:ext cx="2952328" cy="4216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13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5814"/>
            <a:ext cx="9036496" cy="1507774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деятельности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7544" y="6093296"/>
            <a:ext cx="79928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Цилиндр 13"/>
          <p:cNvSpPr/>
          <p:nvPr/>
        </p:nvSpPr>
        <p:spPr>
          <a:xfrm>
            <a:off x="142291" y="3104092"/>
            <a:ext cx="887199" cy="309634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Динамика </a:t>
            </a:r>
            <a:r>
              <a:rPr lang="ru-RU" sz="1200" dirty="0" err="1" smtClean="0"/>
              <a:t>продви-жения</a:t>
            </a:r>
            <a:r>
              <a:rPr lang="ru-RU" sz="1200" dirty="0" smtClean="0"/>
              <a:t> детей в усвоении ДКОП «Крепыш» </a:t>
            </a:r>
            <a:endParaRPr lang="ru-RU" sz="1200" dirty="0"/>
          </a:p>
        </p:txBody>
      </p:sp>
      <p:sp>
        <p:nvSpPr>
          <p:cNvPr id="15" name="Цилиндр 14"/>
          <p:cNvSpPr/>
          <p:nvPr/>
        </p:nvSpPr>
        <p:spPr>
          <a:xfrm>
            <a:off x="1193750" y="2348880"/>
            <a:ext cx="927504" cy="3851556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Уровень творческой активности детей и родителей</a:t>
            </a:r>
            <a:endParaRPr lang="ru-RU" sz="1200" dirty="0"/>
          </a:p>
        </p:txBody>
      </p:sp>
      <p:sp>
        <p:nvSpPr>
          <p:cNvPr id="16" name="Цилиндр 15"/>
          <p:cNvSpPr/>
          <p:nvPr/>
        </p:nvSpPr>
        <p:spPr>
          <a:xfrm>
            <a:off x="2331920" y="1988840"/>
            <a:ext cx="928038" cy="4211596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Средний индекс здоровья</a:t>
            </a:r>
            <a:endParaRPr lang="ru-RU" sz="1200" dirty="0"/>
          </a:p>
        </p:txBody>
      </p:sp>
      <p:sp>
        <p:nvSpPr>
          <p:cNvPr id="17" name="Цилиндр 16"/>
          <p:cNvSpPr/>
          <p:nvPr/>
        </p:nvSpPr>
        <p:spPr>
          <a:xfrm>
            <a:off x="3445044" y="1268760"/>
            <a:ext cx="936104" cy="4931676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Наличие динамики в развитии ребенка</a:t>
            </a:r>
            <a:endParaRPr lang="ru-RU" sz="1200" dirty="0"/>
          </a:p>
        </p:txBody>
      </p:sp>
      <p:sp>
        <p:nvSpPr>
          <p:cNvPr id="18" name="Цилиндр 17"/>
          <p:cNvSpPr/>
          <p:nvPr/>
        </p:nvSpPr>
        <p:spPr>
          <a:xfrm>
            <a:off x="4556102" y="1916832"/>
            <a:ext cx="936104" cy="4283604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Усвоение </a:t>
            </a:r>
            <a:r>
              <a:rPr lang="ru-RU" sz="1200" dirty="0" err="1" smtClean="0"/>
              <a:t>образова</a:t>
            </a:r>
            <a:r>
              <a:rPr lang="ru-RU" sz="1200" dirty="0" smtClean="0"/>
              <a:t>-тельной программы</a:t>
            </a:r>
            <a:endParaRPr lang="ru-RU" sz="1200" dirty="0"/>
          </a:p>
        </p:txBody>
      </p:sp>
      <p:sp>
        <p:nvSpPr>
          <p:cNvPr id="19" name="Цилиндр 18"/>
          <p:cNvSpPr/>
          <p:nvPr/>
        </p:nvSpPr>
        <p:spPr>
          <a:xfrm>
            <a:off x="5686469" y="2204864"/>
            <a:ext cx="936104" cy="3995572"/>
          </a:xfrm>
          <a:prstGeom prst="ca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Уровень </a:t>
            </a:r>
            <a:r>
              <a:rPr lang="ru-RU" sz="1200" dirty="0" err="1" smtClean="0"/>
              <a:t>удовлетво-ренности</a:t>
            </a:r>
            <a:r>
              <a:rPr lang="ru-RU" sz="1200" dirty="0" smtClean="0"/>
              <a:t> родителей качеством </a:t>
            </a:r>
            <a:r>
              <a:rPr lang="ru-RU" sz="1200" dirty="0" err="1" smtClean="0"/>
              <a:t>образова</a:t>
            </a:r>
            <a:r>
              <a:rPr lang="ru-RU" sz="1200" dirty="0" smtClean="0"/>
              <a:t>-тельных услуг</a:t>
            </a:r>
            <a:endParaRPr lang="ru-RU" sz="1200" dirty="0"/>
          </a:p>
        </p:txBody>
      </p:sp>
      <p:sp>
        <p:nvSpPr>
          <p:cNvPr id="20" name="Цилиндр 19"/>
          <p:cNvSpPr/>
          <p:nvPr/>
        </p:nvSpPr>
        <p:spPr>
          <a:xfrm>
            <a:off x="6853781" y="2348880"/>
            <a:ext cx="936104" cy="3851556"/>
          </a:xfrm>
          <a:prstGeom prst="can">
            <a:avLst/>
          </a:prstGeom>
          <a:solidFill>
            <a:srgbClr val="D17363"/>
          </a:solidFill>
          <a:ln>
            <a:solidFill>
              <a:srgbClr val="D17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Легкая адаптация </a:t>
            </a:r>
            <a:r>
              <a:rPr lang="ru-RU" sz="1200" dirty="0" err="1" smtClean="0"/>
              <a:t>выпускни</a:t>
            </a:r>
            <a:r>
              <a:rPr lang="ru-RU" sz="1200" dirty="0" smtClean="0"/>
              <a:t>-ка в школе</a:t>
            </a:r>
            <a:endParaRPr lang="ru-RU" sz="1200" dirty="0"/>
          </a:p>
        </p:txBody>
      </p:sp>
      <p:sp>
        <p:nvSpPr>
          <p:cNvPr id="21" name="Цилиндр 20"/>
          <p:cNvSpPr/>
          <p:nvPr/>
        </p:nvSpPr>
        <p:spPr>
          <a:xfrm>
            <a:off x="7974378" y="4129770"/>
            <a:ext cx="972108" cy="2070666"/>
          </a:xfrm>
          <a:prstGeom prst="can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Динамика </a:t>
            </a:r>
            <a:r>
              <a:rPr lang="ru-RU" sz="1200" dirty="0" err="1" smtClean="0"/>
              <a:t>продвиже-ния</a:t>
            </a:r>
            <a:r>
              <a:rPr lang="ru-RU" sz="1200" dirty="0" smtClean="0"/>
              <a:t> в усвоении </a:t>
            </a:r>
            <a:r>
              <a:rPr lang="ru-RU" sz="1200" dirty="0" err="1" smtClean="0"/>
              <a:t>образова</a:t>
            </a:r>
            <a:r>
              <a:rPr lang="ru-RU" sz="1200" dirty="0" smtClean="0"/>
              <a:t>-тельной программы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81960" y="26996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3572" y="197339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2009" y="15475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1458" y="87474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0224" y="15058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1583" y="18041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7903" y="19795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89605" y="36893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2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8" y="476672"/>
            <a:ext cx="9144000" cy="10542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ПЛАНИРОВАНИЕ ДЕЯТЕЛЬНОСТИ НА 2013-2017 ГОДЫ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91818"/>
            <a:ext cx="8712968" cy="5245208"/>
          </a:xfrm>
        </p:spPr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r>
              <a:rPr lang="ru-RU" sz="6700" b="1" dirty="0" smtClean="0"/>
              <a:t>Цель:</a:t>
            </a:r>
            <a:r>
              <a:rPr lang="ru-RU" b="1" dirty="0" smtClean="0"/>
              <a:t>   </a:t>
            </a:r>
            <a:r>
              <a:rPr lang="ru-RU" sz="5100" dirty="0" smtClean="0"/>
              <a:t>совершенствование условий реализации         образовательной  программы в соответствии с ФГТ в группе компенсирующей направленности для детей с нарушением </a:t>
            </a:r>
            <a:r>
              <a:rPr lang="ru-RU" sz="5100" dirty="0" smtClean="0"/>
              <a:t>зрения для обеспечения равных стартовых возможностей</a:t>
            </a:r>
            <a:endParaRPr lang="ru-RU" sz="5100" dirty="0" smtClean="0"/>
          </a:p>
          <a:p>
            <a:pPr marL="137160" indent="0">
              <a:buNone/>
            </a:pPr>
            <a:r>
              <a:rPr lang="ru-RU" sz="5800" b="1" dirty="0" smtClean="0"/>
              <a:t>Задачи:</a:t>
            </a:r>
            <a:r>
              <a:rPr lang="ru-RU" b="1" dirty="0" smtClean="0"/>
              <a:t> </a:t>
            </a:r>
          </a:p>
          <a:p>
            <a:r>
              <a:rPr lang="ru-RU" sz="5100" dirty="0" smtClean="0"/>
              <a:t>повысить уровень компетентности в области   информационных технологий для внедрения интерактивных форм взаимодействия с субъектами образовательного процесса; </a:t>
            </a:r>
          </a:p>
          <a:p>
            <a:r>
              <a:rPr lang="ru-RU" sz="5100" dirty="0" smtClean="0"/>
              <a:t>способствовать развитию физкультурно-оздоровительной, коррекционной систем ДОУ путем реализации проекта «Организация </a:t>
            </a:r>
            <a:r>
              <a:rPr lang="ru-RU" sz="5100" dirty="0" err="1" smtClean="0"/>
              <a:t>здоровьесберегающего</a:t>
            </a:r>
            <a:r>
              <a:rPr lang="ru-RU" sz="5100" dirty="0" smtClean="0"/>
              <a:t> пространства «Детский сад-семья»; </a:t>
            </a:r>
          </a:p>
          <a:p>
            <a:r>
              <a:rPr lang="ru-RU" sz="5100" dirty="0" smtClean="0"/>
              <a:t>обеспечить полный мониторинг  развития  и  усвоения образовательной программы  детьми с ОВЗ</a:t>
            </a:r>
            <a:endParaRPr lang="ru-RU" sz="5100" dirty="0"/>
          </a:p>
        </p:txBody>
      </p:sp>
    </p:spTree>
    <p:extLst>
      <p:ext uri="{BB962C8B-B14F-4D97-AF65-F5344CB8AC3E}">
        <p14:creationId xmlns:p14="http://schemas.microsoft.com/office/powerpoint/2010/main" val="11216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-459432"/>
            <a:ext cx="4752528" cy="1728192"/>
          </a:xfrm>
        </p:spPr>
        <p:txBody>
          <a:bodyPr/>
          <a:lstStyle/>
          <a:p>
            <a:r>
              <a:rPr lang="ru-RU" sz="4000" dirty="0" smtClean="0">
                <a:solidFill>
                  <a:srgbClr val="DCC679"/>
                </a:solidFill>
              </a:rPr>
              <a:t>Образовательная ситуация</a:t>
            </a:r>
            <a:endParaRPr lang="ru-RU" sz="4000" dirty="0">
              <a:solidFill>
                <a:srgbClr val="DCC679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4968552" cy="51125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2007-2008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smtClean="0"/>
              <a:t>- старшая группа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2008-2009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smtClean="0"/>
              <a:t>- подготовительная группа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2009-2010уч.г.</a:t>
            </a:r>
            <a:r>
              <a:rPr lang="ru-RU" sz="2400" dirty="0" smtClean="0"/>
              <a:t> -старшая группа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2010-2011уч.г.</a:t>
            </a:r>
            <a:r>
              <a:rPr lang="ru-RU" sz="2400" dirty="0" smtClean="0"/>
              <a:t> -</a:t>
            </a:r>
          </a:p>
          <a:p>
            <a:r>
              <a:rPr lang="ru-RU" sz="2400" dirty="0" smtClean="0"/>
              <a:t>подготовительная </a:t>
            </a:r>
          </a:p>
          <a:p>
            <a:r>
              <a:rPr lang="ru-RU" sz="2400" dirty="0" smtClean="0"/>
              <a:t>группа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2011-2012уч.г.</a:t>
            </a:r>
            <a:r>
              <a:rPr lang="ru-RU" sz="2400" dirty="0" smtClean="0"/>
              <a:t> -</a:t>
            </a:r>
          </a:p>
          <a:p>
            <a:r>
              <a:rPr lang="ru-RU" sz="2400" dirty="0" smtClean="0"/>
              <a:t>средняя группа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2012-2013уч.г.</a:t>
            </a:r>
            <a:r>
              <a:rPr lang="ru-RU" sz="2400" dirty="0" smtClean="0"/>
              <a:t> -</a:t>
            </a:r>
          </a:p>
          <a:p>
            <a:r>
              <a:rPr lang="ru-RU" sz="2400" dirty="0" smtClean="0"/>
              <a:t>старшая группа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26506959"/>
              </p:ext>
            </p:extLst>
          </p:nvPr>
        </p:nvGraphicFramePr>
        <p:xfrm>
          <a:off x="2627784" y="116632"/>
          <a:ext cx="6408712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3816424" cy="7508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DC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211960" y="188640"/>
            <a:ext cx="4401815" cy="864096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11100" b="1" dirty="0">
                <a:solidFill>
                  <a:srgbClr val="DC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противоречия</a:t>
            </a:r>
          </a:p>
          <a:p>
            <a:pPr algn="ctr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-14530" y="764705"/>
            <a:ext cx="4298498" cy="4608512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Нарушение биологической </a:t>
            </a:r>
            <a:r>
              <a:rPr lang="ru-RU" dirty="0" smtClean="0"/>
              <a:t>основы сдерживает развитие ребенка.</a:t>
            </a:r>
          </a:p>
          <a:p>
            <a:r>
              <a:rPr lang="ru-RU" dirty="0" smtClean="0"/>
              <a:t>Предметно-игровая среда не соответствует интересам          возможностям детей. </a:t>
            </a:r>
          </a:p>
          <a:p>
            <a:r>
              <a:rPr lang="ru-RU" dirty="0" smtClean="0"/>
              <a:t>Некомпетентность родителей в области коррекционно-развивающих методов воспитания и обучения ребенка с ОВЗ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139952" y="764704"/>
            <a:ext cx="4824536" cy="5289451"/>
          </a:xfrm>
        </p:spPr>
        <p:txBody>
          <a:bodyPr>
            <a:normAutofit/>
          </a:bodyPr>
          <a:lstStyle/>
          <a:p>
            <a:r>
              <a:rPr lang="ru-RU" dirty="0" smtClean="0"/>
              <a:t>Между уровнем развития детей и содержанием ФГТ;</a:t>
            </a:r>
          </a:p>
          <a:p>
            <a:r>
              <a:rPr lang="ru-RU" dirty="0" smtClean="0"/>
              <a:t>Между необходимостью укрепления здоровья детей и наличием адекватных условий;</a:t>
            </a:r>
          </a:p>
          <a:p>
            <a:r>
              <a:rPr lang="ru-RU" dirty="0" smtClean="0"/>
              <a:t>Между необходимостью своевременной помощи детям и недостаточным уровнем мотивации к взаимодействию с</a:t>
            </a:r>
          </a:p>
          <a:p>
            <a:r>
              <a:rPr lang="ru-RU" dirty="0"/>
              <a:t> </a:t>
            </a:r>
            <a:r>
              <a:rPr lang="ru-RU" dirty="0" smtClean="0"/>
              <a:t>              ДОУ у родителей</a:t>
            </a:r>
            <a:endParaRPr lang="ru-RU" dirty="0"/>
          </a:p>
        </p:txBody>
      </p:sp>
      <p:pic>
        <p:nvPicPr>
          <p:cNvPr id="6146" name="Picture 2" descr="C:\Users\Вероника\Pictures\Мои сканированные изображения\сканирование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73736"/>
            <a:ext cx="2880320" cy="1709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Вероника\Pictures\Мои сканированные изображения\сканирование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73736"/>
            <a:ext cx="2880320" cy="1709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19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856984" cy="2088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6A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3600" b="1" dirty="0" smtClean="0"/>
              <a:t> </a:t>
            </a:r>
            <a:r>
              <a:rPr lang="ru-RU" dirty="0" smtClean="0"/>
              <a:t>оптимизация условий, способствующих полноценному и гармоничному развитию личности ребенка в соответствии с его интересами, способностями и возможностями для включения в социальную действительность.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2276872"/>
            <a:ext cx="864096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6A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457200" indent="-457200"/>
            <a:r>
              <a:rPr lang="ru-RU" sz="2400" dirty="0"/>
              <a:t>п</a:t>
            </a:r>
            <a:r>
              <a:rPr lang="ru-RU" sz="2400" dirty="0" smtClean="0"/>
              <a:t>овысить уровень профессиональной компетентности в области коррекционной работы; </a:t>
            </a:r>
          </a:p>
          <a:p>
            <a:pPr marL="457200" indent="-457200"/>
            <a:r>
              <a:rPr lang="ru-RU" sz="2400" dirty="0" smtClean="0"/>
              <a:t>обеспечить взаимодействие всех субъектов образовательного процесса;</a:t>
            </a:r>
          </a:p>
          <a:p>
            <a:pPr marL="457200" indent="-457200"/>
            <a:r>
              <a:rPr lang="ru-RU" sz="2400" dirty="0"/>
              <a:t>с</a:t>
            </a:r>
            <a:r>
              <a:rPr lang="ru-RU" sz="2400" dirty="0" smtClean="0"/>
              <a:t>овершенствовать предметно-развивающую среду группы;</a:t>
            </a:r>
          </a:p>
          <a:p>
            <a:pPr marL="457200" indent="-457200"/>
            <a:r>
              <a:rPr lang="ru-RU" sz="2400" dirty="0"/>
              <a:t>с</a:t>
            </a:r>
            <a:r>
              <a:rPr lang="ru-RU" sz="2400" dirty="0" smtClean="0"/>
              <a:t>овершенствовать педагогическое мастерство посредством внедрения в практику работы с детьми адаптированных </a:t>
            </a:r>
            <a:r>
              <a:rPr lang="ru-RU" sz="2400" dirty="0" err="1" smtClean="0"/>
              <a:t>здоровьесберегающих</a:t>
            </a:r>
            <a:r>
              <a:rPr lang="ru-RU" sz="2400" dirty="0" smtClean="0"/>
              <a:t>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16599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542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МЕДИКО-ПРОФИЛАКТИЧЕСКИЕ ТЕХНОЛОГИИ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340768"/>
            <a:ext cx="9252519" cy="5509057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р</a:t>
            </a:r>
            <a:r>
              <a:rPr lang="ru-RU" sz="2400" dirty="0" smtClean="0"/>
              <a:t>ежим окклюзии и зрительных</a:t>
            </a:r>
          </a:p>
          <a:p>
            <a:pPr marL="0" indent="0">
              <a:buNone/>
            </a:pPr>
            <a:r>
              <a:rPr lang="ru-RU" sz="2400" dirty="0" smtClean="0"/>
              <a:t>       нагрузок;</a:t>
            </a:r>
          </a:p>
          <a:p>
            <a:r>
              <a:rPr lang="ru-RU" sz="2400" dirty="0" smtClean="0"/>
              <a:t>санитарно-эпидемиологический</a:t>
            </a:r>
          </a:p>
          <a:p>
            <a:pPr marL="137160" indent="0">
              <a:buNone/>
            </a:pPr>
            <a:r>
              <a:rPr lang="ru-RU" sz="2400" dirty="0" smtClean="0"/>
              <a:t>      режим </a:t>
            </a:r>
          </a:p>
          <a:p>
            <a:r>
              <a:rPr lang="ru-RU" sz="2400" dirty="0" smtClean="0"/>
              <a:t>организация питания;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имнастика : </a:t>
            </a:r>
            <a:r>
              <a:rPr lang="ru-RU" sz="1800" dirty="0" smtClean="0"/>
              <a:t>глазная,  дыхательная,</a:t>
            </a:r>
          </a:p>
          <a:p>
            <a:pPr marL="0" indent="0">
              <a:buNone/>
            </a:pPr>
            <a:r>
              <a:rPr lang="ru-RU" sz="1800" dirty="0" smtClean="0"/>
              <a:t>          звуковая, гигиеническая ;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игиенические процедуры;</a:t>
            </a:r>
          </a:p>
          <a:p>
            <a:r>
              <a:rPr lang="ru-RU" sz="2400" dirty="0" smtClean="0"/>
              <a:t>закаливание: </a:t>
            </a:r>
            <a:r>
              <a:rPr lang="ru-RU" sz="1800" dirty="0" err="1" smtClean="0"/>
              <a:t>босохождение</a:t>
            </a:r>
            <a:r>
              <a:rPr lang="ru-RU" sz="1800" dirty="0" smtClean="0"/>
              <a:t>, прогулки ,</a:t>
            </a:r>
            <a:endParaRPr lang="ru-RU" sz="1800" dirty="0"/>
          </a:p>
          <a:p>
            <a:pPr marL="137160" indent="0">
              <a:buNone/>
            </a:pPr>
            <a:r>
              <a:rPr lang="ru-RU" sz="1800" dirty="0" smtClean="0"/>
              <a:t>       сон с доступом свежего воздуха, умывание </a:t>
            </a:r>
          </a:p>
          <a:p>
            <a:pPr marL="137160" indent="0">
              <a:buNone/>
            </a:pPr>
            <a:r>
              <a:rPr lang="ru-RU" sz="1800" dirty="0" smtClean="0"/>
              <a:t>       прохладной водой, «сухой  бассейн и душ»; </a:t>
            </a:r>
          </a:p>
          <a:p>
            <a:pPr marL="137160" indent="0">
              <a:buNone/>
            </a:pPr>
            <a:r>
              <a:rPr lang="ru-RU" sz="1800" dirty="0" smtClean="0"/>
              <a:t>       </a:t>
            </a:r>
            <a:r>
              <a:rPr lang="ru-RU" sz="2400" dirty="0" smtClean="0"/>
              <a:t>фитотерапия;</a:t>
            </a:r>
          </a:p>
          <a:p>
            <a:pPr marL="13716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точечный массаж </a:t>
            </a:r>
            <a:r>
              <a:rPr lang="ru-RU" sz="1800" dirty="0" smtClean="0"/>
              <a:t>рук, лица, стоп</a:t>
            </a:r>
          </a:p>
          <a:p>
            <a:pPr marL="13716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84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542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ФИЗКУЛЬТУРНО-ОЗДОРОВИТЕЛЬНЫЕ ТЕХНОЛОГИИ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581128"/>
            <a:ext cx="9144000" cy="2276872"/>
          </a:xfrm>
        </p:spPr>
        <p:txBody>
          <a:bodyPr>
            <a:normAutofit/>
          </a:bodyPr>
          <a:lstStyle/>
          <a:p>
            <a:r>
              <a:rPr lang="ru-RU" sz="2400" dirty="0"/>
              <a:t>г</a:t>
            </a:r>
            <a:r>
              <a:rPr lang="ru-RU" sz="2400" dirty="0" smtClean="0"/>
              <a:t>имнастика</a:t>
            </a:r>
            <a:r>
              <a:rPr lang="ru-RU" dirty="0" smtClean="0"/>
              <a:t> </a:t>
            </a:r>
            <a:r>
              <a:rPr lang="ru-RU" sz="1800" dirty="0" smtClean="0"/>
              <a:t>(эмоционально-стимулирующая,  бодрящая,  </a:t>
            </a:r>
            <a:r>
              <a:rPr lang="ru-RU" sz="1800" dirty="0" err="1" smtClean="0"/>
              <a:t>коррегирующая</a:t>
            </a:r>
            <a:r>
              <a:rPr lang="ru-RU" sz="1800" dirty="0" smtClean="0"/>
              <a:t>, ортопедическая, ритмопластика)</a:t>
            </a:r>
            <a:r>
              <a:rPr lang="ru-RU" dirty="0" smtClean="0"/>
              <a:t>;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здоровительный бег, дозированная ходьба;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рганизация двигательного режима;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одвижные игры, игровые и спортивные  упражнения.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65651"/>
            <a:ext cx="2651776" cy="290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520280" cy="2925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00148"/>
            <a:ext cx="2648952" cy="290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2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1568" y="332656"/>
            <a:ext cx="8524160" cy="1054250"/>
          </a:xfrm>
        </p:spPr>
        <p:txBody>
          <a:bodyPr/>
          <a:lstStyle/>
          <a:p>
            <a:r>
              <a:rPr lang="ru-RU" sz="2400" dirty="0" smtClean="0"/>
              <a:t>ОБРАЗОВАТЕЛЬНЫЕ ТЕХНОЛОГИИ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3995936" y="1556792"/>
            <a:ext cx="4853252" cy="227374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Личностно-ориентированное обучение</a:t>
            </a:r>
          </a:p>
          <a:p>
            <a:r>
              <a:rPr lang="ru-RU" sz="1800" dirty="0" smtClean="0"/>
              <a:t>Формы обучения </a:t>
            </a:r>
            <a:r>
              <a:rPr lang="ru-RU" sz="1800" dirty="0" err="1" smtClean="0"/>
              <a:t>валеологической</a:t>
            </a:r>
            <a:r>
              <a:rPr lang="ru-RU" sz="1800" dirty="0" smtClean="0"/>
              <a:t> направленности</a:t>
            </a:r>
          </a:p>
          <a:p>
            <a:r>
              <a:rPr lang="ru-RU" sz="1800" dirty="0" err="1" smtClean="0"/>
              <a:t>Логоритмика</a:t>
            </a:r>
            <a:r>
              <a:rPr lang="ru-RU" sz="1800" dirty="0" smtClean="0"/>
              <a:t>,  артикуляционная  и пальчиковая гимнастика</a:t>
            </a:r>
          </a:p>
          <a:p>
            <a:r>
              <a:rPr lang="ru-RU" sz="1800" dirty="0" err="1" smtClean="0"/>
              <a:t>Игротерапия</a:t>
            </a:r>
            <a:endParaRPr lang="ru-RU" sz="1800" dirty="0" smtClean="0"/>
          </a:p>
        </p:txBody>
      </p:sp>
      <p:pic>
        <p:nvPicPr>
          <p:cNvPr id="1026" name="Picture 2" descr="C:\Users\Вероника\Desktop\IMG_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8" y="1484784"/>
            <a:ext cx="3396336" cy="2345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Вероника\Pictures\Мои сканированные изображения\сканирование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8" y="4293096"/>
            <a:ext cx="3396336" cy="2345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C:\Users\Вероника\Pictures\Мои сканированные изображения\сканирование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421879" cy="2345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74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64096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ТЕХНОЛОГИИ ОБЕСПЕЧЕНИЯ СОЦИАЛЬНО-ПСИХОЛОГИЧЕСКОГО БЛАГОПОЛУЧИЯ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860032" y="4099045"/>
            <a:ext cx="3816424" cy="266463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п</a:t>
            </a:r>
            <a:r>
              <a:rPr lang="ru-RU" dirty="0" smtClean="0"/>
              <a:t>сихолого-педагогическое сопровождение</a:t>
            </a:r>
          </a:p>
          <a:p>
            <a:pPr marL="137160" indent="0">
              <a:buNone/>
            </a:pPr>
            <a:r>
              <a:rPr lang="ru-RU" dirty="0" err="1"/>
              <a:t>п</a:t>
            </a:r>
            <a:r>
              <a:rPr lang="ru-RU" dirty="0" err="1" smtClean="0"/>
              <a:t>сихогимнастика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/>
              <a:t>с</a:t>
            </a:r>
            <a:r>
              <a:rPr lang="ru-RU" dirty="0" err="1" smtClean="0"/>
              <a:t>казкотерапия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м</a:t>
            </a:r>
            <a:r>
              <a:rPr lang="ru-RU" dirty="0" smtClean="0"/>
              <a:t>узыкотерапия</a:t>
            </a:r>
          </a:p>
          <a:p>
            <a:pPr marL="137160" indent="0">
              <a:buNone/>
            </a:pPr>
            <a:r>
              <a:rPr lang="ru-RU" dirty="0"/>
              <a:t>к</a:t>
            </a:r>
            <a:r>
              <a:rPr lang="ru-RU" dirty="0" smtClean="0"/>
              <a:t>оммуникационные игры</a:t>
            </a:r>
            <a:endParaRPr lang="ru-RU" dirty="0"/>
          </a:p>
        </p:txBody>
      </p:sp>
      <p:pic>
        <p:nvPicPr>
          <p:cNvPr id="3074" name="Picture 2" descr="C:\Users\Вероника\Desktop\МАМА\детский сад\сканирование детский сад\л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2" y="1413063"/>
            <a:ext cx="3741821" cy="2454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Вероника\Pictures\Мои сканированные изображения\сканирование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4" y="4193365"/>
            <a:ext cx="3732600" cy="2475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 descr="C:\Users\Вероника\Desktop\Новая папка (4)\IMG_0652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165945" cy="2659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4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490"/>
            <a:ext cx="3413355" cy="2271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33" y="1135119"/>
            <a:ext cx="3413355" cy="229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Вероника\Pictures\Мои сканированные изображения\сканирование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33" y="3789040"/>
            <a:ext cx="3436128" cy="2271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107504" y="6090333"/>
            <a:ext cx="9144000" cy="750887"/>
          </a:xfrm>
        </p:spPr>
        <p:txBody>
          <a:bodyPr>
            <a:normAutofit/>
          </a:bodyPr>
          <a:lstStyle/>
          <a:p>
            <a:r>
              <a:rPr lang="ru-RU" sz="1600" dirty="0"/>
              <a:t>о</a:t>
            </a:r>
            <a:r>
              <a:rPr lang="ru-RU" sz="1600" dirty="0" smtClean="0"/>
              <a:t>рганизация жизнедеятельности детей в группе; досуговые мероприятия.</a:t>
            </a:r>
            <a:endParaRPr lang="ru-RU" sz="16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ТЕХНОЛОГИИ ЗДОРОВЬЕОБОГАЩЕНИЯ</a:t>
            </a:r>
            <a:endParaRPr lang="ru-RU" sz="2400" dirty="0"/>
          </a:p>
        </p:txBody>
      </p:sp>
      <p:pic>
        <p:nvPicPr>
          <p:cNvPr id="10" name="Picture 3" descr="C:\Users\Вероника\Pictures\Мои сканированные изображения\сканирование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413355" cy="2271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493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1018</TotalTime>
  <Words>507</Words>
  <Application>Microsoft Office PowerPoint</Application>
  <PresentationFormat>Экран (4:3)</PresentationFormat>
  <Paragraphs>116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Визитная карточка педагога</vt:lpstr>
      <vt:lpstr>Образовательная ситуация</vt:lpstr>
      <vt:lpstr>Презентация PowerPoint</vt:lpstr>
      <vt:lpstr>Презентация PowerPoint</vt:lpstr>
      <vt:lpstr>МЕДИКО-ПРОФИЛАКТИЧЕСКИЕ ТЕХНОЛОГИИ</vt:lpstr>
      <vt:lpstr>ФИЗКУЛЬТУРНО-ОЗДОРОВИТЕЛЬНЫЕ ТЕХНОЛОГИИ</vt:lpstr>
      <vt:lpstr>ОБРАЗОВАТЕЛЬНЫЕ ТЕХНОЛОГИИ</vt:lpstr>
      <vt:lpstr>ТЕХНОЛОГИИ ОБЕСПЕЧЕНИЯ СОЦИАЛЬНО-ПСИХОЛОГИЧЕСКОГО БЛАГОПОЛУЧИЯ</vt:lpstr>
      <vt:lpstr>ТЕХНОЛОГИИ ЗДОРОВЬЕОБОГАЩЕНИЯ</vt:lpstr>
      <vt:lpstr>Результаты деятельности</vt:lpstr>
      <vt:lpstr>ПЛАНИРОВАНИЕ ДЕЯТЕЛЬНОСТИ НА 2013-2017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деятельности за межаттестационный период 2008-2012гг.</dc:title>
  <dc:creator>Вероника</dc:creator>
  <cp:lastModifiedBy>Вероника</cp:lastModifiedBy>
  <cp:revision>106</cp:revision>
  <dcterms:created xsi:type="dcterms:W3CDTF">2012-08-05T18:02:26Z</dcterms:created>
  <dcterms:modified xsi:type="dcterms:W3CDTF">2001-12-31T20:22:56Z</dcterms:modified>
</cp:coreProperties>
</file>