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44220A8-FCDA-4C2B-B375-50C46313A54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C4AC568-E8D5-4595-889D-5440D17D2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20A8-FCDA-4C2B-B375-50C46313A54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C568-E8D5-4595-889D-5440D17D2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20A8-FCDA-4C2B-B375-50C46313A54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C568-E8D5-4595-889D-5440D17D2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44220A8-FCDA-4C2B-B375-50C46313A54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C568-E8D5-4595-889D-5440D17D2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44220A8-FCDA-4C2B-B375-50C46313A54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C4AC568-E8D5-4595-889D-5440D17D22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44220A8-FCDA-4C2B-B375-50C46313A54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4AC568-E8D5-4595-889D-5440D17D2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44220A8-FCDA-4C2B-B375-50C46313A54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C4AC568-E8D5-4595-889D-5440D17D2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20A8-FCDA-4C2B-B375-50C46313A54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C568-E8D5-4595-889D-5440D17D2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44220A8-FCDA-4C2B-B375-50C46313A54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4AC568-E8D5-4595-889D-5440D17D2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44220A8-FCDA-4C2B-B375-50C46313A54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C4AC568-E8D5-4595-889D-5440D17D2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44220A8-FCDA-4C2B-B375-50C46313A54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C4AC568-E8D5-4595-889D-5440D17D2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44220A8-FCDA-4C2B-B375-50C46313A54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C4AC568-E8D5-4595-889D-5440D17D2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8062912" cy="74613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ШКОЛА КОРРЕКЦИОННОЙ ПЕДАГОГИКИ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«Нарушения опорно-двигательного аппарата и речи, </a:t>
            </a:r>
          </a:p>
          <a:p>
            <a:r>
              <a:rPr lang="ru-RU" sz="3200" b="1" dirty="0" smtClean="0"/>
              <a:t>как вторичные проявления перинатальной энцефалопатии»</a:t>
            </a:r>
          </a:p>
          <a:p>
            <a:r>
              <a:rPr lang="ru-RU" sz="3200" b="1" dirty="0" smtClean="0"/>
              <a:t> </a:t>
            </a:r>
          </a:p>
          <a:p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00232" y="5429264"/>
            <a:ext cx="6205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Савельева Я. И., </a:t>
            </a:r>
            <a:r>
              <a:rPr lang="ru-RU" dirty="0" err="1" smtClean="0"/>
              <a:t>Сергель</a:t>
            </a:r>
            <a:r>
              <a:rPr lang="ru-RU" dirty="0" smtClean="0"/>
              <a:t> Т. Н. – учителя-логопеды</a:t>
            </a:r>
          </a:p>
          <a:p>
            <a:r>
              <a:rPr lang="ru-RU" dirty="0" smtClean="0"/>
              <a:t> высшей квалификационной категории</a:t>
            </a:r>
          </a:p>
          <a:p>
            <a:r>
              <a:rPr lang="ru-RU" dirty="0" smtClean="0"/>
              <a:t>МБДОУ «Детский сад компенсирующего вила № 2»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357166"/>
            <a:ext cx="7659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/>
              <a:t>Онтогенетически</a:t>
            </a:r>
            <a:r>
              <a:rPr lang="ru-RU" sz="2800" b="1" dirty="0" smtClean="0"/>
              <a:t> (в процессе развития)</a:t>
            </a:r>
            <a:endParaRPr lang="ru-RU" sz="2800" b="1" dirty="0"/>
          </a:p>
        </p:txBody>
      </p:sp>
      <p:sp>
        <p:nvSpPr>
          <p:cNvPr id="3" name="Дуга 2"/>
          <p:cNvSpPr/>
          <p:nvPr/>
        </p:nvSpPr>
        <p:spPr>
          <a:xfrm>
            <a:off x="1500166" y="1643050"/>
            <a:ext cx="1643074" cy="3786214"/>
          </a:xfrm>
          <a:prstGeom prst="arc">
            <a:avLst>
              <a:gd name="adj1" fmla="val 16200000"/>
              <a:gd name="adj2" fmla="val 407589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уга 3"/>
          <p:cNvSpPr/>
          <p:nvPr/>
        </p:nvSpPr>
        <p:spPr>
          <a:xfrm>
            <a:off x="1357290" y="1643050"/>
            <a:ext cx="1571636" cy="3857652"/>
          </a:xfrm>
          <a:prstGeom prst="arc">
            <a:avLst>
              <a:gd name="adj1" fmla="val 16200000"/>
              <a:gd name="adj2" fmla="val 4075898"/>
            </a:avLst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57224" y="1071546"/>
            <a:ext cx="2879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А)        в норме</a:t>
            </a:r>
            <a:endParaRPr lang="ru-RU" sz="2800" b="1" dirty="0"/>
          </a:p>
        </p:txBody>
      </p:sp>
      <p:sp>
        <p:nvSpPr>
          <p:cNvPr id="27" name="Полилиния 26"/>
          <p:cNvSpPr/>
          <p:nvPr/>
        </p:nvSpPr>
        <p:spPr>
          <a:xfrm>
            <a:off x="2285984" y="1714488"/>
            <a:ext cx="794301" cy="3324753"/>
          </a:xfrm>
          <a:custGeom>
            <a:avLst/>
            <a:gdLst>
              <a:gd name="connsiteX0" fmla="*/ 0 w 794301"/>
              <a:gd name="connsiteY0" fmla="*/ 35642 h 3324753"/>
              <a:gd name="connsiteX1" fmla="*/ 313898 w 794301"/>
              <a:gd name="connsiteY1" fmla="*/ 76585 h 3324753"/>
              <a:gd name="connsiteX2" fmla="*/ 354841 w 794301"/>
              <a:gd name="connsiteY2" fmla="*/ 117529 h 3324753"/>
              <a:gd name="connsiteX3" fmla="*/ 368489 w 794301"/>
              <a:gd name="connsiteY3" fmla="*/ 158472 h 3324753"/>
              <a:gd name="connsiteX4" fmla="*/ 327546 w 794301"/>
              <a:gd name="connsiteY4" fmla="*/ 240359 h 3324753"/>
              <a:gd name="connsiteX5" fmla="*/ 286603 w 794301"/>
              <a:gd name="connsiteY5" fmla="*/ 267654 h 3324753"/>
              <a:gd name="connsiteX6" fmla="*/ 313898 w 794301"/>
              <a:gd name="connsiteY6" fmla="*/ 363188 h 3324753"/>
              <a:gd name="connsiteX7" fmla="*/ 327546 w 794301"/>
              <a:gd name="connsiteY7" fmla="*/ 417780 h 3324753"/>
              <a:gd name="connsiteX8" fmla="*/ 409432 w 794301"/>
              <a:gd name="connsiteY8" fmla="*/ 458723 h 3324753"/>
              <a:gd name="connsiteX9" fmla="*/ 477671 w 794301"/>
              <a:gd name="connsiteY9" fmla="*/ 608848 h 3324753"/>
              <a:gd name="connsiteX10" fmla="*/ 450376 w 794301"/>
              <a:gd name="connsiteY10" fmla="*/ 649791 h 3324753"/>
              <a:gd name="connsiteX11" fmla="*/ 477671 w 794301"/>
              <a:gd name="connsiteY11" fmla="*/ 868156 h 3324753"/>
              <a:gd name="connsiteX12" fmla="*/ 491319 w 794301"/>
              <a:gd name="connsiteY12" fmla="*/ 909099 h 3324753"/>
              <a:gd name="connsiteX13" fmla="*/ 532262 w 794301"/>
              <a:gd name="connsiteY13" fmla="*/ 922747 h 3324753"/>
              <a:gd name="connsiteX14" fmla="*/ 573206 w 794301"/>
              <a:gd name="connsiteY14" fmla="*/ 950042 h 3324753"/>
              <a:gd name="connsiteX15" fmla="*/ 600501 w 794301"/>
              <a:gd name="connsiteY15" fmla="*/ 1031929 h 3324753"/>
              <a:gd name="connsiteX16" fmla="*/ 586853 w 794301"/>
              <a:gd name="connsiteY16" fmla="*/ 1086520 h 3324753"/>
              <a:gd name="connsiteX17" fmla="*/ 518615 w 794301"/>
              <a:gd name="connsiteY17" fmla="*/ 1154759 h 3324753"/>
              <a:gd name="connsiteX18" fmla="*/ 477671 w 794301"/>
              <a:gd name="connsiteY18" fmla="*/ 1168406 h 3324753"/>
              <a:gd name="connsiteX19" fmla="*/ 504967 w 794301"/>
              <a:gd name="connsiteY19" fmla="*/ 1359475 h 3324753"/>
              <a:gd name="connsiteX20" fmla="*/ 532262 w 794301"/>
              <a:gd name="connsiteY20" fmla="*/ 1400418 h 3324753"/>
              <a:gd name="connsiteX21" fmla="*/ 573206 w 794301"/>
              <a:gd name="connsiteY21" fmla="*/ 1414066 h 3324753"/>
              <a:gd name="connsiteX22" fmla="*/ 682388 w 794301"/>
              <a:gd name="connsiteY22" fmla="*/ 1441362 h 3324753"/>
              <a:gd name="connsiteX23" fmla="*/ 736979 w 794301"/>
              <a:gd name="connsiteY23" fmla="*/ 1455009 h 3324753"/>
              <a:gd name="connsiteX24" fmla="*/ 723331 w 794301"/>
              <a:gd name="connsiteY24" fmla="*/ 1550544 h 3324753"/>
              <a:gd name="connsiteX25" fmla="*/ 682388 w 794301"/>
              <a:gd name="connsiteY25" fmla="*/ 1591487 h 3324753"/>
              <a:gd name="connsiteX26" fmla="*/ 614149 w 794301"/>
              <a:gd name="connsiteY26" fmla="*/ 1687021 h 3324753"/>
              <a:gd name="connsiteX27" fmla="*/ 559558 w 794301"/>
              <a:gd name="connsiteY27" fmla="*/ 1700669 h 3324753"/>
              <a:gd name="connsiteX28" fmla="*/ 545910 w 794301"/>
              <a:gd name="connsiteY28" fmla="*/ 1864442 h 3324753"/>
              <a:gd name="connsiteX29" fmla="*/ 559558 w 794301"/>
              <a:gd name="connsiteY29" fmla="*/ 1919033 h 3324753"/>
              <a:gd name="connsiteX30" fmla="*/ 600501 w 794301"/>
              <a:gd name="connsiteY30" fmla="*/ 1932681 h 3324753"/>
              <a:gd name="connsiteX31" fmla="*/ 641444 w 794301"/>
              <a:gd name="connsiteY31" fmla="*/ 1959977 h 3324753"/>
              <a:gd name="connsiteX32" fmla="*/ 709683 w 794301"/>
              <a:gd name="connsiteY32" fmla="*/ 1987272 h 3324753"/>
              <a:gd name="connsiteX33" fmla="*/ 736979 w 794301"/>
              <a:gd name="connsiteY33" fmla="*/ 2123750 h 3324753"/>
              <a:gd name="connsiteX34" fmla="*/ 614149 w 794301"/>
              <a:gd name="connsiteY34" fmla="*/ 2164693 h 3324753"/>
              <a:gd name="connsiteX35" fmla="*/ 532262 w 794301"/>
              <a:gd name="connsiteY35" fmla="*/ 2219284 h 3324753"/>
              <a:gd name="connsiteX36" fmla="*/ 545910 w 794301"/>
              <a:gd name="connsiteY36" fmla="*/ 2424000 h 3324753"/>
              <a:gd name="connsiteX37" fmla="*/ 655092 w 794301"/>
              <a:gd name="connsiteY37" fmla="*/ 2505887 h 3324753"/>
              <a:gd name="connsiteX38" fmla="*/ 736979 w 794301"/>
              <a:gd name="connsiteY38" fmla="*/ 2533182 h 3324753"/>
              <a:gd name="connsiteX39" fmla="*/ 750627 w 794301"/>
              <a:gd name="connsiteY39" fmla="*/ 2574126 h 3324753"/>
              <a:gd name="connsiteX40" fmla="*/ 736979 w 794301"/>
              <a:gd name="connsiteY40" fmla="*/ 2628717 h 3324753"/>
              <a:gd name="connsiteX41" fmla="*/ 641444 w 794301"/>
              <a:gd name="connsiteY41" fmla="*/ 2669660 h 3324753"/>
              <a:gd name="connsiteX42" fmla="*/ 614149 w 794301"/>
              <a:gd name="connsiteY42" fmla="*/ 2710603 h 3324753"/>
              <a:gd name="connsiteX43" fmla="*/ 545910 w 794301"/>
              <a:gd name="connsiteY43" fmla="*/ 2765194 h 3324753"/>
              <a:gd name="connsiteX44" fmla="*/ 559558 w 794301"/>
              <a:gd name="connsiteY44" fmla="*/ 2874377 h 3324753"/>
              <a:gd name="connsiteX45" fmla="*/ 586853 w 794301"/>
              <a:gd name="connsiteY45" fmla="*/ 2915320 h 3324753"/>
              <a:gd name="connsiteX46" fmla="*/ 600501 w 794301"/>
              <a:gd name="connsiteY46" fmla="*/ 2969911 h 3324753"/>
              <a:gd name="connsiteX47" fmla="*/ 491319 w 794301"/>
              <a:gd name="connsiteY47" fmla="*/ 2997206 h 3324753"/>
              <a:gd name="connsiteX48" fmla="*/ 382137 w 794301"/>
              <a:gd name="connsiteY48" fmla="*/ 3038150 h 3324753"/>
              <a:gd name="connsiteX49" fmla="*/ 477671 w 794301"/>
              <a:gd name="connsiteY49" fmla="*/ 3133684 h 3324753"/>
              <a:gd name="connsiteX50" fmla="*/ 504967 w 794301"/>
              <a:gd name="connsiteY50" fmla="*/ 3174627 h 3324753"/>
              <a:gd name="connsiteX51" fmla="*/ 518615 w 794301"/>
              <a:gd name="connsiteY51" fmla="*/ 3229218 h 3324753"/>
              <a:gd name="connsiteX52" fmla="*/ 464024 w 794301"/>
              <a:gd name="connsiteY52" fmla="*/ 3311105 h 3324753"/>
              <a:gd name="connsiteX53" fmla="*/ 423080 w 794301"/>
              <a:gd name="connsiteY53" fmla="*/ 3324753 h 3324753"/>
              <a:gd name="connsiteX54" fmla="*/ 395785 w 794301"/>
              <a:gd name="connsiteY54" fmla="*/ 3283809 h 332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794301" h="3324753">
                <a:moveTo>
                  <a:pt x="0" y="35642"/>
                </a:moveTo>
                <a:cubicBezTo>
                  <a:pt x="151371" y="43211"/>
                  <a:pt x="221997" y="0"/>
                  <a:pt x="313898" y="76585"/>
                </a:cubicBezTo>
                <a:cubicBezTo>
                  <a:pt x="328725" y="88941"/>
                  <a:pt x="341193" y="103881"/>
                  <a:pt x="354841" y="117529"/>
                </a:cubicBezTo>
                <a:cubicBezTo>
                  <a:pt x="359390" y="131177"/>
                  <a:pt x="368489" y="144086"/>
                  <a:pt x="368489" y="158472"/>
                </a:cubicBezTo>
                <a:cubicBezTo>
                  <a:pt x="368489" y="180670"/>
                  <a:pt x="341345" y="226560"/>
                  <a:pt x="327546" y="240359"/>
                </a:cubicBezTo>
                <a:cubicBezTo>
                  <a:pt x="315948" y="251957"/>
                  <a:pt x="300251" y="258556"/>
                  <a:pt x="286603" y="267654"/>
                </a:cubicBezTo>
                <a:cubicBezTo>
                  <a:pt x="329256" y="438277"/>
                  <a:pt x="274747" y="226162"/>
                  <a:pt x="313898" y="363188"/>
                </a:cubicBezTo>
                <a:cubicBezTo>
                  <a:pt x="319051" y="381224"/>
                  <a:pt x="317141" y="402173"/>
                  <a:pt x="327546" y="417780"/>
                </a:cubicBezTo>
                <a:cubicBezTo>
                  <a:pt x="342663" y="440456"/>
                  <a:pt x="386078" y="450938"/>
                  <a:pt x="409432" y="458723"/>
                </a:cubicBezTo>
                <a:cubicBezTo>
                  <a:pt x="485253" y="534543"/>
                  <a:pt x="512392" y="516259"/>
                  <a:pt x="477671" y="608848"/>
                </a:cubicBezTo>
                <a:cubicBezTo>
                  <a:pt x="471912" y="624206"/>
                  <a:pt x="459474" y="636143"/>
                  <a:pt x="450376" y="649791"/>
                </a:cubicBezTo>
                <a:cubicBezTo>
                  <a:pt x="460953" y="776715"/>
                  <a:pt x="452323" y="779438"/>
                  <a:pt x="477671" y="868156"/>
                </a:cubicBezTo>
                <a:cubicBezTo>
                  <a:pt x="481623" y="881988"/>
                  <a:pt x="481147" y="898927"/>
                  <a:pt x="491319" y="909099"/>
                </a:cubicBezTo>
                <a:cubicBezTo>
                  <a:pt x="501491" y="919271"/>
                  <a:pt x="519395" y="916313"/>
                  <a:pt x="532262" y="922747"/>
                </a:cubicBezTo>
                <a:cubicBezTo>
                  <a:pt x="546933" y="930082"/>
                  <a:pt x="559558" y="940944"/>
                  <a:pt x="573206" y="950042"/>
                </a:cubicBezTo>
                <a:cubicBezTo>
                  <a:pt x="582304" y="977338"/>
                  <a:pt x="607479" y="1004016"/>
                  <a:pt x="600501" y="1031929"/>
                </a:cubicBezTo>
                <a:cubicBezTo>
                  <a:pt x="595952" y="1050126"/>
                  <a:pt x="594242" y="1069280"/>
                  <a:pt x="586853" y="1086520"/>
                </a:cubicBezTo>
                <a:cubicBezTo>
                  <a:pt x="571965" y="1121259"/>
                  <a:pt x="551700" y="1138217"/>
                  <a:pt x="518615" y="1154759"/>
                </a:cubicBezTo>
                <a:cubicBezTo>
                  <a:pt x="505748" y="1161193"/>
                  <a:pt x="491319" y="1163857"/>
                  <a:pt x="477671" y="1168406"/>
                </a:cubicBezTo>
                <a:cubicBezTo>
                  <a:pt x="481158" y="1206767"/>
                  <a:pt x="478711" y="1306962"/>
                  <a:pt x="504967" y="1359475"/>
                </a:cubicBezTo>
                <a:cubicBezTo>
                  <a:pt x="512302" y="1374146"/>
                  <a:pt x="519454" y="1390172"/>
                  <a:pt x="532262" y="1400418"/>
                </a:cubicBezTo>
                <a:cubicBezTo>
                  <a:pt x="543496" y="1409405"/>
                  <a:pt x="559327" y="1410281"/>
                  <a:pt x="573206" y="1414066"/>
                </a:cubicBezTo>
                <a:cubicBezTo>
                  <a:pt x="609398" y="1423937"/>
                  <a:pt x="645994" y="1432264"/>
                  <a:pt x="682388" y="1441362"/>
                </a:cubicBezTo>
                <a:lnTo>
                  <a:pt x="736979" y="1455009"/>
                </a:lnTo>
                <a:cubicBezTo>
                  <a:pt x="732430" y="1486854"/>
                  <a:pt x="735278" y="1520676"/>
                  <a:pt x="723331" y="1550544"/>
                </a:cubicBezTo>
                <a:cubicBezTo>
                  <a:pt x="716163" y="1568464"/>
                  <a:pt x="693606" y="1575781"/>
                  <a:pt x="682388" y="1591487"/>
                </a:cubicBezTo>
                <a:cubicBezTo>
                  <a:pt x="650612" y="1635974"/>
                  <a:pt x="665540" y="1657655"/>
                  <a:pt x="614149" y="1687021"/>
                </a:cubicBezTo>
                <a:cubicBezTo>
                  <a:pt x="597863" y="1696327"/>
                  <a:pt x="577755" y="1696120"/>
                  <a:pt x="559558" y="1700669"/>
                </a:cubicBezTo>
                <a:cubicBezTo>
                  <a:pt x="525900" y="1801642"/>
                  <a:pt x="525235" y="1761067"/>
                  <a:pt x="545910" y="1864442"/>
                </a:cubicBezTo>
                <a:cubicBezTo>
                  <a:pt x="549589" y="1882835"/>
                  <a:pt x="547841" y="1904386"/>
                  <a:pt x="559558" y="1919033"/>
                </a:cubicBezTo>
                <a:cubicBezTo>
                  <a:pt x="568545" y="1930267"/>
                  <a:pt x="587634" y="1926247"/>
                  <a:pt x="600501" y="1932681"/>
                </a:cubicBezTo>
                <a:cubicBezTo>
                  <a:pt x="615172" y="1940017"/>
                  <a:pt x="626773" y="1952642"/>
                  <a:pt x="641444" y="1959977"/>
                </a:cubicBezTo>
                <a:cubicBezTo>
                  <a:pt x="663356" y="1970933"/>
                  <a:pt x="686937" y="1978174"/>
                  <a:pt x="709683" y="1987272"/>
                </a:cubicBezTo>
                <a:cubicBezTo>
                  <a:pt x="748807" y="2026395"/>
                  <a:pt x="794301" y="2050051"/>
                  <a:pt x="736979" y="2123750"/>
                </a:cubicBezTo>
                <a:cubicBezTo>
                  <a:pt x="714936" y="2152091"/>
                  <a:pt x="645642" y="2143698"/>
                  <a:pt x="614149" y="2164693"/>
                </a:cubicBezTo>
                <a:lnTo>
                  <a:pt x="532262" y="2219284"/>
                </a:lnTo>
                <a:cubicBezTo>
                  <a:pt x="536811" y="2287523"/>
                  <a:pt x="529323" y="2357652"/>
                  <a:pt x="545910" y="2424000"/>
                </a:cubicBezTo>
                <a:cubicBezTo>
                  <a:pt x="564674" y="2499055"/>
                  <a:pt x="602856" y="2490216"/>
                  <a:pt x="655092" y="2505887"/>
                </a:cubicBezTo>
                <a:cubicBezTo>
                  <a:pt x="682651" y="2514155"/>
                  <a:pt x="709683" y="2524084"/>
                  <a:pt x="736979" y="2533182"/>
                </a:cubicBezTo>
                <a:cubicBezTo>
                  <a:pt x="741528" y="2546830"/>
                  <a:pt x="750627" y="2559740"/>
                  <a:pt x="750627" y="2574126"/>
                </a:cubicBezTo>
                <a:cubicBezTo>
                  <a:pt x="750627" y="2592883"/>
                  <a:pt x="747384" y="2613110"/>
                  <a:pt x="736979" y="2628717"/>
                </a:cubicBezTo>
                <a:cubicBezTo>
                  <a:pt x="718129" y="2656991"/>
                  <a:pt x="668835" y="2662812"/>
                  <a:pt x="641444" y="2669660"/>
                </a:cubicBezTo>
                <a:cubicBezTo>
                  <a:pt x="632346" y="2683308"/>
                  <a:pt x="626957" y="2700356"/>
                  <a:pt x="614149" y="2710603"/>
                </a:cubicBezTo>
                <a:cubicBezTo>
                  <a:pt x="519973" y="2785944"/>
                  <a:pt x="624139" y="2647854"/>
                  <a:pt x="545910" y="2765194"/>
                </a:cubicBezTo>
                <a:cubicBezTo>
                  <a:pt x="550459" y="2801588"/>
                  <a:pt x="549908" y="2838992"/>
                  <a:pt x="559558" y="2874377"/>
                </a:cubicBezTo>
                <a:cubicBezTo>
                  <a:pt x="563874" y="2890201"/>
                  <a:pt x="580392" y="2900244"/>
                  <a:pt x="586853" y="2915320"/>
                </a:cubicBezTo>
                <a:cubicBezTo>
                  <a:pt x="594242" y="2932560"/>
                  <a:pt x="595952" y="2951714"/>
                  <a:pt x="600501" y="2969911"/>
                </a:cubicBezTo>
                <a:cubicBezTo>
                  <a:pt x="564107" y="2979009"/>
                  <a:pt x="522532" y="2976397"/>
                  <a:pt x="491319" y="2997206"/>
                </a:cubicBezTo>
                <a:cubicBezTo>
                  <a:pt x="431075" y="3037369"/>
                  <a:pt x="466460" y="3021285"/>
                  <a:pt x="382137" y="3038150"/>
                </a:cubicBezTo>
                <a:cubicBezTo>
                  <a:pt x="454202" y="3062171"/>
                  <a:pt x="415099" y="3039827"/>
                  <a:pt x="477671" y="3133684"/>
                </a:cubicBezTo>
                <a:lnTo>
                  <a:pt x="504967" y="3174627"/>
                </a:lnTo>
                <a:cubicBezTo>
                  <a:pt x="509516" y="3192824"/>
                  <a:pt x="518615" y="3210461"/>
                  <a:pt x="518615" y="3229218"/>
                </a:cubicBezTo>
                <a:cubicBezTo>
                  <a:pt x="518615" y="3262604"/>
                  <a:pt x="488641" y="3294694"/>
                  <a:pt x="464024" y="3311105"/>
                </a:cubicBezTo>
                <a:cubicBezTo>
                  <a:pt x="452054" y="3319085"/>
                  <a:pt x="436728" y="3320204"/>
                  <a:pt x="423080" y="3324753"/>
                </a:cubicBezTo>
                <a:lnTo>
                  <a:pt x="395785" y="3283809"/>
                </a:lnTo>
              </a:path>
            </a:pathLst>
          </a:cu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6143636" y="1571612"/>
            <a:ext cx="1078173" cy="3318495"/>
          </a:xfrm>
          <a:custGeom>
            <a:avLst/>
            <a:gdLst>
              <a:gd name="connsiteX0" fmla="*/ 0 w 1078173"/>
              <a:gd name="connsiteY0" fmla="*/ 88018 h 3622788"/>
              <a:gd name="connsiteX1" fmla="*/ 40943 w 1078173"/>
              <a:gd name="connsiteY1" fmla="*/ 60722 h 3622788"/>
              <a:gd name="connsiteX2" fmla="*/ 382137 w 1078173"/>
              <a:gd name="connsiteY2" fmla="*/ 33427 h 3622788"/>
              <a:gd name="connsiteX3" fmla="*/ 423080 w 1078173"/>
              <a:gd name="connsiteY3" fmla="*/ 47074 h 3622788"/>
              <a:gd name="connsiteX4" fmla="*/ 477671 w 1078173"/>
              <a:gd name="connsiteY4" fmla="*/ 60722 h 3622788"/>
              <a:gd name="connsiteX5" fmla="*/ 559558 w 1078173"/>
              <a:gd name="connsiteY5" fmla="*/ 115313 h 3622788"/>
              <a:gd name="connsiteX6" fmla="*/ 586854 w 1078173"/>
              <a:gd name="connsiteY6" fmla="*/ 197200 h 3622788"/>
              <a:gd name="connsiteX7" fmla="*/ 559558 w 1078173"/>
              <a:gd name="connsiteY7" fmla="*/ 442860 h 3622788"/>
              <a:gd name="connsiteX8" fmla="*/ 532262 w 1078173"/>
              <a:gd name="connsiteY8" fmla="*/ 483803 h 3622788"/>
              <a:gd name="connsiteX9" fmla="*/ 545910 w 1078173"/>
              <a:gd name="connsiteY9" fmla="*/ 620280 h 3622788"/>
              <a:gd name="connsiteX10" fmla="*/ 586854 w 1078173"/>
              <a:gd name="connsiteY10" fmla="*/ 661224 h 3622788"/>
              <a:gd name="connsiteX11" fmla="*/ 668740 w 1078173"/>
              <a:gd name="connsiteY11" fmla="*/ 688519 h 3622788"/>
              <a:gd name="connsiteX12" fmla="*/ 750627 w 1078173"/>
              <a:gd name="connsiteY12" fmla="*/ 743110 h 3622788"/>
              <a:gd name="connsiteX13" fmla="*/ 791570 w 1078173"/>
              <a:gd name="connsiteY13" fmla="*/ 770406 h 3622788"/>
              <a:gd name="connsiteX14" fmla="*/ 805218 w 1078173"/>
              <a:gd name="connsiteY14" fmla="*/ 811349 h 3622788"/>
              <a:gd name="connsiteX15" fmla="*/ 777922 w 1078173"/>
              <a:gd name="connsiteY15" fmla="*/ 906883 h 3622788"/>
              <a:gd name="connsiteX16" fmla="*/ 791570 w 1078173"/>
              <a:gd name="connsiteY16" fmla="*/ 988770 h 3622788"/>
              <a:gd name="connsiteX17" fmla="*/ 846161 w 1078173"/>
              <a:gd name="connsiteY17" fmla="*/ 1070657 h 3622788"/>
              <a:gd name="connsiteX18" fmla="*/ 859809 w 1078173"/>
              <a:gd name="connsiteY18" fmla="*/ 1111600 h 3622788"/>
              <a:gd name="connsiteX19" fmla="*/ 832513 w 1078173"/>
              <a:gd name="connsiteY19" fmla="*/ 1166191 h 3622788"/>
              <a:gd name="connsiteX20" fmla="*/ 791570 w 1078173"/>
              <a:gd name="connsiteY20" fmla="*/ 1193486 h 3622788"/>
              <a:gd name="connsiteX21" fmla="*/ 805218 w 1078173"/>
              <a:gd name="connsiteY21" fmla="*/ 1248077 h 3622788"/>
              <a:gd name="connsiteX22" fmla="*/ 928048 w 1078173"/>
              <a:gd name="connsiteY22" fmla="*/ 1357260 h 3622788"/>
              <a:gd name="connsiteX23" fmla="*/ 887104 w 1078173"/>
              <a:gd name="connsiteY23" fmla="*/ 1384555 h 3622788"/>
              <a:gd name="connsiteX24" fmla="*/ 846161 w 1078173"/>
              <a:gd name="connsiteY24" fmla="*/ 1398203 h 3622788"/>
              <a:gd name="connsiteX25" fmla="*/ 818865 w 1078173"/>
              <a:gd name="connsiteY25" fmla="*/ 1439146 h 3622788"/>
              <a:gd name="connsiteX26" fmla="*/ 859809 w 1078173"/>
              <a:gd name="connsiteY26" fmla="*/ 1466442 h 3622788"/>
              <a:gd name="connsiteX27" fmla="*/ 887104 w 1078173"/>
              <a:gd name="connsiteY27" fmla="*/ 1507385 h 3622788"/>
              <a:gd name="connsiteX28" fmla="*/ 928048 w 1078173"/>
              <a:gd name="connsiteY28" fmla="*/ 1548328 h 3622788"/>
              <a:gd name="connsiteX29" fmla="*/ 900752 w 1078173"/>
              <a:gd name="connsiteY29" fmla="*/ 1602919 h 3622788"/>
              <a:gd name="connsiteX30" fmla="*/ 859809 w 1078173"/>
              <a:gd name="connsiteY30" fmla="*/ 1643863 h 3622788"/>
              <a:gd name="connsiteX31" fmla="*/ 873456 w 1078173"/>
              <a:gd name="connsiteY31" fmla="*/ 1698454 h 3622788"/>
              <a:gd name="connsiteX32" fmla="*/ 914400 w 1078173"/>
              <a:gd name="connsiteY32" fmla="*/ 1739397 h 3622788"/>
              <a:gd name="connsiteX33" fmla="*/ 996286 w 1078173"/>
              <a:gd name="connsiteY33" fmla="*/ 1780340 h 3622788"/>
              <a:gd name="connsiteX34" fmla="*/ 1009934 w 1078173"/>
              <a:gd name="connsiteY34" fmla="*/ 1821283 h 3622788"/>
              <a:gd name="connsiteX35" fmla="*/ 1050877 w 1078173"/>
              <a:gd name="connsiteY35" fmla="*/ 1848579 h 3622788"/>
              <a:gd name="connsiteX36" fmla="*/ 1078173 w 1078173"/>
              <a:gd name="connsiteY36" fmla="*/ 1957761 h 3622788"/>
              <a:gd name="connsiteX37" fmla="*/ 1037230 w 1078173"/>
              <a:gd name="connsiteY37" fmla="*/ 2066943 h 3622788"/>
              <a:gd name="connsiteX38" fmla="*/ 996286 w 1078173"/>
              <a:gd name="connsiteY38" fmla="*/ 2148830 h 3622788"/>
              <a:gd name="connsiteX39" fmla="*/ 1009934 w 1078173"/>
              <a:gd name="connsiteY39" fmla="*/ 2189773 h 3622788"/>
              <a:gd name="connsiteX40" fmla="*/ 1037230 w 1078173"/>
              <a:gd name="connsiteY40" fmla="*/ 2230716 h 3622788"/>
              <a:gd name="connsiteX41" fmla="*/ 982639 w 1078173"/>
              <a:gd name="connsiteY41" fmla="*/ 2312603 h 3622788"/>
              <a:gd name="connsiteX42" fmla="*/ 1009934 w 1078173"/>
              <a:gd name="connsiteY42" fmla="*/ 2394489 h 3622788"/>
              <a:gd name="connsiteX43" fmla="*/ 1023582 w 1078173"/>
              <a:gd name="connsiteY43" fmla="*/ 2435433 h 3622788"/>
              <a:gd name="connsiteX44" fmla="*/ 968991 w 1078173"/>
              <a:gd name="connsiteY44" fmla="*/ 2735683 h 3622788"/>
              <a:gd name="connsiteX45" fmla="*/ 928048 w 1078173"/>
              <a:gd name="connsiteY45" fmla="*/ 2776627 h 3622788"/>
              <a:gd name="connsiteX46" fmla="*/ 900752 w 1078173"/>
              <a:gd name="connsiteY46" fmla="*/ 2885809 h 3622788"/>
              <a:gd name="connsiteX47" fmla="*/ 887104 w 1078173"/>
              <a:gd name="connsiteY47" fmla="*/ 3076877 h 3622788"/>
              <a:gd name="connsiteX48" fmla="*/ 832513 w 1078173"/>
              <a:gd name="connsiteY48" fmla="*/ 3117821 h 3622788"/>
              <a:gd name="connsiteX49" fmla="*/ 805218 w 1078173"/>
              <a:gd name="connsiteY49" fmla="*/ 3158764 h 3622788"/>
              <a:gd name="connsiteX50" fmla="*/ 873456 w 1078173"/>
              <a:gd name="connsiteY50" fmla="*/ 3254298 h 3622788"/>
              <a:gd name="connsiteX51" fmla="*/ 914400 w 1078173"/>
              <a:gd name="connsiteY51" fmla="*/ 3281594 h 3622788"/>
              <a:gd name="connsiteX52" fmla="*/ 887104 w 1078173"/>
              <a:gd name="connsiteY52" fmla="*/ 3322537 h 3622788"/>
              <a:gd name="connsiteX53" fmla="*/ 805218 w 1078173"/>
              <a:gd name="connsiteY53" fmla="*/ 3349833 h 3622788"/>
              <a:gd name="connsiteX54" fmla="*/ 736979 w 1078173"/>
              <a:gd name="connsiteY54" fmla="*/ 3445367 h 3622788"/>
              <a:gd name="connsiteX55" fmla="*/ 682388 w 1078173"/>
              <a:gd name="connsiteY55" fmla="*/ 3499958 h 3622788"/>
              <a:gd name="connsiteX56" fmla="*/ 655092 w 1078173"/>
              <a:gd name="connsiteY56" fmla="*/ 3540901 h 3622788"/>
              <a:gd name="connsiteX57" fmla="*/ 627797 w 1078173"/>
              <a:gd name="connsiteY57" fmla="*/ 3622788 h 3622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078173" h="3622788">
                <a:moveTo>
                  <a:pt x="0" y="88018"/>
                </a:moveTo>
                <a:cubicBezTo>
                  <a:pt x="13648" y="78919"/>
                  <a:pt x="25496" y="66239"/>
                  <a:pt x="40943" y="60722"/>
                </a:cubicBezTo>
                <a:cubicBezTo>
                  <a:pt x="210965" y="0"/>
                  <a:pt x="190670" y="19751"/>
                  <a:pt x="382137" y="33427"/>
                </a:cubicBezTo>
                <a:cubicBezTo>
                  <a:pt x="395785" y="37976"/>
                  <a:pt x="409248" y="43122"/>
                  <a:pt x="423080" y="47074"/>
                </a:cubicBezTo>
                <a:cubicBezTo>
                  <a:pt x="441115" y="52227"/>
                  <a:pt x="460894" y="52334"/>
                  <a:pt x="477671" y="60722"/>
                </a:cubicBezTo>
                <a:cubicBezTo>
                  <a:pt x="507013" y="75393"/>
                  <a:pt x="559558" y="115313"/>
                  <a:pt x="559558" y="115313"/>
                </a:cubicBezTo>
                <a:cubicBezTo>
                  <a:pt x="568657" y="142609"/>
                  <a:pt x="588768" y="168492"/>
                  <a:pt x="586854" y="197200"/>
                </a:cubicBezTo>
                <a:cubicBezTo>
                  <a:pt x="585149" y="222775"/>
                  <a:pt x="592119" y="377738"/>
                  <a:pt x="559558" y="442860"/>
                </a:cubicBezTo>
                <a:cubicBezTo>
                  <a:pt x="552222" y="457531"/>
                  <a:pt x="541361" y="470155"/>
                  <a:pt x="532262" y="483803"/>
                </a:cubicBezTo>
                <a:cubicBezTo>
                  <a:pt x="536811" y="529295"/>
                  <a:pt x="532464" y="576583"/>
                  <a:pt x="545910" y="620280"/>
                </a:cubicBezTo>
                <a:cubicBezTo>
                  <a:pt x="551586" y="638728"/>
                  <a:pt x="569982" y="651851"/>
                  <a:pt x="586854" y="661224"/>
                </a:cubicBezTo>
                <a:cubicBezTo>
                  <a:pt x="612005" y="675197"/>
                  <a:pt x="668740" y="688519"/>
                  <a:pt x="668740" y="688519"/>
                </a:cubicBezTo>
                <a:lnTo>
                  <a:pt x="750627" y="743110"/>
                </a:lnTo>
                <a:lnTo>
                  <a:pt x="791570" y="770406"/>
                </a:lnTo>
                <a:cubicBezTo>
                  <a:pt x="796119" y="784054"/>
                  <a:pt x="805218" y="796963"/>
                  <a:pt x="805218" y="811349"/>
                </a:cubicBezTo>
                <a:cubicBezTo>
                  <a:pt x="805218" y="828486"/>
                  <a:pt x="784358" y="887575"/>
                  <a:pt x="777922" y="906883"/>
                </a:cubicBezTo>
                <a:cubicBezTo>
                  <a:pt x="782471" y="934179"/>
                  <a:pt x="780927" y="963226"/>
                  <a:pt x="791570" y="988770"/>
                </a:cubicBezTo>
                <a:cubicBezTo>
                  <a:pt x="804187" y="1019052"/>
                  <a:pt x="835787" y="1039535"/>
                  <a:pt x="846161" y="1070657"/>
                </a:cubicBezTo>
                <a:lnTo>
                  <a:pt x="859809" y="1111600"/>
                </a:lnTo>
                <a:cubicBezTo>
                  <a:pt x="850710" y="1129797"/>
                  <a:pt x="845538" y="1150562"/>
                  <a:pt x="832513" y="1166191"/>
                </a:cubicBezTo>
                <a:cubicBezTo>
                  <a:pt x="822012" y="1178792"/>
                  <a:pt x="796757" y="1177925"/>
                  <a:pt x="791570" y="1193486"/>
                </a:cubicBezTo>
                <a:cubicBezTo>
                  <a:pt x="785639" y="1211281"/>
                  <a:pt x="794462" y="1232711"/>
                  <a:pt x="805218" y="1248077"/>
                </a:cubicBezTo>
                <a:cubicBezTo>
                  <a:pt x="846118" y="1306507"/>
                  <a:pt x="877330" y="1323448"/>
                  <a:pt x="928048" y="1357260"/>
                </a:cubicBezTo>
                <a:cubicBezTo>
                  <a:pt x="914400" y="1366358"/>
                  <a:pt x="901775" y="1377220"/>
                  <a:pt x="887104" y="1384555"/>
                </a:cubicBezTo>
                <a:cubicBezTo>
                  <a:pt x="874237" y="1390989"/>
                  <a:pt x="857395" y="1389216"/>
                  <a:pt x="846161" y="1398203"/>
                </a:cubicBezTo>
                <a:cubicBezTo>
                  <a:pt x="833353" y="1408450"/>
                  <a:pt x="827964" y="1425498"/>
                  <a:pt x="818865" y="1439146"/>
                </a:cubicBezTo>
                <a:cubicBezTo>
                  <a:pt x="832513" y="1448245"/>
                  <a:pt x="848210" y="1454843"/>
                  <a:pt x="859809" y="1466442"/>
                </a:cubicBezTo>
                <a:cubicBezTo>
                  <a:pt x="871407" y="1478040"/>
                  <a:pt x="876603" y="1494784"/>
                  <a:pt x="887104" y="1507385"/>
                </a:cubicBezTo>
                <a:cubicBezTo>
                  <a:pt x="899460" y="1522212"/>
                  <a:pt x="914400" y="1534680"/>
                  <a:pt x="928048" y="1548328"/>
                </a:cubicBezTo>
                <a:cubicBezTo>
                  <a:pt x="918949" y="1566525"/>
                  <a:pt x="912577" y="1586364"/>
                  <a:pt x="900752" y="1602919"/>
                </a:cubicBezTo>
                <a:cubicBezTo>
                  <a:pt x="889534" y="1618625"/>
                  <a:pt x="865111" y="1625305"/>
                  <a:pt x="859809" y="1643863"/>
                </a:cubicBezTo>
                <a:cubicBezTo>
                  <a:pt x="854656" y="1661898"/>
                  <a:pt x="864150" y="1682168"/>
                  <a:pt x="873456" y="1698454"/>
                </a:cubicBezTo>
                <a:cubicBezTo>
                  <a:pt x="883032" y="1715212"/>
                  <a:pt x="899572" y="1727041"/>
                  <a:pt x="914400" y="1739397"/>
                </a:cubicBezTo>
                <a:cubicBezTo>
                  <a:pt x="949675" y="1768792"/>
                  <a:pt x="955252" y="1766662"/>
                  <a:pt x="996286" y="1780340"/>
                </a:cubicBezTo>
                <a:cubicBezTo>
                  <a:pt x="1000835" y="1793988"/>
                  <a:pt x="1000947" y="1810049"/>
                  <a:pt x="1009934" y="1821283"/>
                </a:cubicBezTo>
                <a:cubicBezTo>
                  <a:pt x="1020181" y="1834091"/>
                  <a:pt x="1043542" y="1833908"/>
                  <a:pt x="1050877" y="1848579"/>
                </a:cubicBezTo>
                <a:cubicBezTo>
                  <a:pt x="1067654" y="1882133"/>
                  <a:pt x="1078173" y="1957761"/>
                  <a:pt x="1078173" y="1957761"/>
                </a:cubicBezTo>
                <a:cubicBezTo>
                  <a:pt x="1064525" y="1994155"/>
                  <a:pt x="1053314" y="2031558"/>
                  <a:pt x="1037230" y="2066943"/>
                </a:cubicBezTo>
                <a:cubicBezTo>
                  <a:pt x="971086" y="2212458"/>
                  <a:pt x="1042194" y="2011106"/>
                  <a:pt x="996286" y="2148830"/>
                </a:cubicBezTo>
                <a:cubicBezTo>
                  <a:pt x="1000835" y="2162478"/>
                  <a:pt x="1003500" y="2176906"/>
                  <a:pt x="1009934" y="2189773"/>
                </a:cubicBezTo>
                <a:cubicBezTo>
                  <a:pt x="1017270" y="2204444"/>
                  <a:pt x="1040788" y="2214704"/>
                  <a:pt x="1037230" y="2230716"/>
                </a:cubicBezTo>
                <a:cubicBezTo>
                  <a:pt x="1030114" y="2262740"/>
                  <a:pt x="982639" y="2312603"/>
                  <a:pt x="982639" y="2312603"/>
                </a:cubicBezTo>
                <a:lnTo>
                  <a:pt x="1009934" y="2394489"/>
                </a:lnTo>
                <a:lnTo>
                  <a:pt x="1023582" y="2435433"/>
                </a:lnTo>
                <a:cubicBezTo>
                  <a:pt x="911627" y="2547388"/>
                  <a:pt x="1027639" y="2413116"/>
                  <a:pt x="968991" y="2735683"/>
                </a:cubicBezTo>
                <a:cubicBezTo>
                  <a:pt x="965538" y="2754673"/>
                  <a:pt x="941696" y="2762979"/>
                  <a:pt x="928048" y="2776627"/>
                </a:cubicBezTo>
                <a:cubicBezTo>
                  <a:pt x="918949" y="2813021"/>
                  <a:pt x="903425" y="2848390"/>
                  <a:pt x="900752" y="2885809"/>
                </a:cubicBezTo>
                <a:cubicBezTo>
                  <a:pt x="896203" y="2949498"/>
                  <a:pt x="905121" y="3015620"/>
                  <a:pt x="887104" y="3076877"/>
                </a:cubicBezTo>
                <a:cubicBezTo>
                  <a:pt x="880686" y="3098699"/>
                  <a:pt x="848597" y="3101737"/>
                  <a:pt x="832513" y="3117821"/>
                </a:cubicBezTo>
                <a:cubicBezTo>
                  <a:pt x="820915" y="3129419"/>
                  <a:pt x="814316" y="3145116"/>
                  <a:pt x="805218" y="3158764"/>
                </a:cubicBezTo>
                <a:cubicBezTo>
                  <a:pt x="820717" y="3182012"/>
                  <a:pt x="856527" y="3237369"/>
                  <a:pt x="873456" y="3254298"/>
                </a:cubicBezTo>
                <a:cubicBezTo>
                  <a:pt x="885055" y="3265897"/>
                  <a:pt x="900752" y="3272495"/>
                  <a:pt x="914400" y="3281594"/>
                </a:cubicBezTo>
                <a:cubicBezTo>
                  <a:pt x="905301" y="3295242"/>
                  <a:pt x="901013" y="3313844"/>
                  <a:pt x="887104" y="3322537"/>
                </a:cubicBezTo>
                <a:cubicBezTo>
                  <a:pt x="862706" y="3337786"/>
                  <a:pt x="805218" y="3349833"/>
                  <a:pt x="805218" y="3349833"/>
                </a:cubicBezTo>
                <a:cubicBezTo>
                  <a:pt x="681725" y="3473323"/>
                  <a:pt x="844755" y="3301665"/>
                  <a:pt x="736979" y="3445367"/>
                </a:cubicBezTo>
                <a:cubicBezTo>
                  <a:pt x="721538" y="3465955"/>
                  <a:pt x="699136" y="3480419"/>
                  <a:pt x="682388" y="3499958"/>
                </a:cubicBezTo>
                <a:cubicBezTo>
                  <a:pt x="671713" y="3512412"/>
                  <a:pt x="664191" y="3527253"/>
                  <a:pt x="655092" y="3540901"/>
                </a:cubicBezTo>
                <a:cubicBezTo>
                  <a:pt x="640183" y="3615449"/>
                  <a:pt x="657848" y="3592737"/>
                  <a:pt x="627797" y="3622788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6357950" y="1643050"/>
            <a:ext cx="794301" cy="3324753"/>
          </a:xfrm>
          <a:custGeom>
            <a:avLst/>
            <a:gdLst>
              <a:gd name="connsiteX0" fmla="*/ 0 w 794301"/>
              <a:gd name="connsiteY0" fmla="*/ 35642 h 3324753"/>
              <a:gd name="connsiteX1" fmla="*/ 313898 w 794301"/>
              <a:gd name="connsiteY1" fmla="*/ 76585 h 3324753"/>
              <a:gd name="connsiteX2" fmla="*/ 354841 w 794301"/>
              <a:gd name="connsiteY2" fmla="*/ 117529 h 3324753"/>
              <a:gd name="connsiteX3" fmla="*/ 368489 w 794301"/>
              <a:gd name="connsiteY3" fmla="*/ 158472 h 3324753"/>
              <a:gd name="connsiteX4" fmla="*/ 327546 w 794301"/>
              <a:gd name="connsiteY4" fmla="*/ 240359 h 3324753"/>
              <a:gd name="connsiteX5" fmla="*/ 286603 w 794301"/>
              <a:gd name="connsiteY5" fmla="*/ 267654 h 3324753"/>
              <a:gd name="connsiteX6" fmla="*/ 313898 w 794301"/>
              <a:gd name="connsiteY6" fmla="*/ 363188 h 3324753"/>
              <a:gd name="connsiteX7" fmla="*/ 327546 w 794301"/>
              <a:gd name="connsiteY7" fmla="*/ 417780 h 3324753"/>
              <a:gd name="connsiteX8" fmla="*/ 409432 w 794301"/>
              <a:gd name="connsiteY8" fmla="*/ 458723 h 3324753"/>
              <a:gd name="connsiteX9" fmla="*/ 477671 w 794301"/>
              <a:gd name="connsiteY9" fmla="*/ 608848 h 3324753"/>
              <a:gd name="connsiteX10" fmla="*/ 450376 w 794301"/>
              <a:gd name="connsiteY10" fmla="*/ 649791 h 3324753"/>
              <a:gd name="connsiteX11" fmla="*/ 477671 w 794301"/>
              <a:gd name="connsiteY11" fmla="*/ 868156 h 3324753"/>
              <a:gd name="connsiteX12" fmla="*/ 491319 w 794301"/>
              <a:gd name="connsiteY12" fmla="*/ 909099 h 3324753"/>
              <a:gd name="connsiteX13" fmla="*/ 532262 w 794301"/>
              <a:gd name="connsiteY13" fmla="*/ 922747 h 3324753"/>
              <a:gd name="connsiteX14" fmla="*/ 573206 w 794301"/>
              <a:gd name="connsiteY14" fmla="*/ 950042 h 3324753"/>
              <a:gd name="connsiteX15" fmla="*/ 600501 w 794301"/>
              <a:gd name="connsiteY15" fmla="*/ 1031929 h 3324753"/>
              <a:gd name="connsiteX16" fmla="*/ 586853 w 794301"/>
              <a:gd name="connsiteY16" fmla="*/ 1086520 h 3324753"/>
              <a:gd name="connsiteX17" fmla="*/ 518615 w 794301"/>
              <a:gd name="connsiteY17" fmla="*/ 1154759 h 3324753"/>
              <a:gd name="connsiteX18" fmla="*/ 477671 w 794301"/>
              <a:gd name="connsiteY18" fmla="*/ 1168406 h 3324753"/>
              <a:gd name="connsiteX19" fmla="*/ 504967 w 794301"/>
              <a:gd name="connsiteY19" fmla="*/ 1359475 h 3324753"/>
              <a:gd name="connsiteX20" fmla="*/ 532262 w 794301"/>
              <a:gd name="connsiteY20" fmla="*/ 1400418 h 3324753"/>
              <a:gd name="connsiteX21" fmla="*/ 573206 w 794301"/>
              <a:gd name="connsiteY21" fmla="*/ 1414066 h 3324753"/>
              <a:gd name="connsiteX22" fmla="*/ 682388 w 794301"/>
              <a:gd name="connsiteY22" fmla="*/ 1441362 h 3324753"/>
              <a:gd name="connsiteX23" fmla="*/ 736979 w 794301"/>
              <a:gd name="connsiteY23" fmla="*/ 1455009 h 3324753"/>
              <a:gd name="connsiteX24" fmla="*/ 723331 w 794301"/>
              <a:gd name="connsiteY24" fmla="*/ 1550544 h 3324753"/>
              <a:gd name="connsiteX25" fmla="*/ 682388 w 794301"/>
              <a:gd name="connsiteY25" fmla="*/ 1591487 h 3324753"/>
              <a:gd name="connsiteX26" fmla="*/ 614149 w 794301"/>
              <a:gd name="connsiteY26" fmla="*/ 1687021 h 3324753"/>
              <a:gd name="connsiteX27" fmla="*/ 559558 w 794301"/>
              <a:gd name="connsiteY27" fmla="*/ 1700669 h 3324753"/>
              <a:gd name="connsiteX28" fmla="*/ 545910 w 794301"/>
              <a:gd name="connsiteY28" fmla="*/ 1864442 h 3324753"/>
              <a:gd name="connsiteX29" fmla="*/ 559558 w 794301"/>
              <a:gd name="connsiteY29" fmla="*/ 1919033 h 3324753"/>
              <a:gd name="connsiteX30" fmla="*/ 600501 w 794301"/>
              <a:gd name="connsiteY30" fmla="*/ 1932681 h 3324753"/>
              <a:gd name="connsiteX31" fmla="*/ 641444 w 794301"/>
              <a:gd name="connsiteY31" fmla="*/ 1959977 h 3324753"/>
              <a:gd name="connsiteX32" fmla="*/ 709683 w 794301"/>
              <a:gd name="connsiteY32" fmla="*/ 1987272 h 3324753"/>
              <a:gd name="connsiteX33" fmla="*/ 736979 w 794301"/>
              <a:gd name="connsiteY33" fmla="*/ 2123750 h 3324753"/>
              <a:gd name="connsiteX34" fmla="*/ 614149 w 794301"/>
              <a:gd name="connsiteY34" fmla="*/ 2164693 h 3324753"/>
              <a:gd name="connsiteX35" fmla="*/ 532262 w 794301"/>
              <a:gd name="connsiteY35" fmla="*/ 2219284 h 3324753"/>
              <a:gd name="connsiteX36" fmla="*/ 545910 w 794301"/>
              <a:gd name="connsiteY36" fmla="*/ 2424000 h 3324753"/>
              <a:gd name="connsiteX37" fmla="*/ 655092 w 794301"/>
              <a:gd name="connsiteY37" fmla="*/ 2505887 h 3324753"/>
              <a:gd name="connsiteX38" fmla="*/ 736979 w 794301"/>
              <a:gd name="connsiteY38" fmla="*/ 2533182 h 3324753"/>
              <a:gd name="connsiteX39" fmla="*/ 750627 w 794301"/>
              <a:gd name="connsiteY39" fmla="*/ 2574126 h 3324753"/>
              <a:gd name="connsiteX40" fmla="*/ 736979 w 794301"/>
              <a:gd name="connsiteY40" fmla="*/ 2628717 h 3324753"/>
              <a:gd name="connsiteX41" fmla="*/ 641444 w 794301"/>
              <a:gd name="connsiteY41" fmla="*/ 2669660 h 3324753"/>
              <a:gd name="connsiteX42" fmla="*/ 614149 w 794301"/>
              <a:gd name="connsiteY42" fmla="*/ 2710603 h 3324753"/>
              <a:gd name="connsiteX43" fmla="*/ 545910 w 794301"/>
              <a:gd name="connsiteY43" fmla="*/ 2765194 h 3324753"/>
              <a:gd name="connsiteX44" fmla="*/ 559558 w 794301"/>
              <a:gd name="connsiteY44" fmla="*/ 2874377 h 3324753"/>
              <a:gd name="connsiteX45" fmla="*/ 586853 w 794301"/>
              <a:gd name="connsiteY45" fmla="*/ 2915320 h 3324753"/>
              <a:gd name="connsiteX46" fmla="*/ 600501 w 794301"/>
              <a:gd name="connsiteY46" fmla="*/ 2969911 h 3324753"/>
              <a:gd name="connsiteX47" fmla="*/ 491319 w 794301"/>
              <a:gd name="connsiteY47" fmla="*/ 2997206 h 3324753"/>
              <a:gd name="connsiteX48" fmla="*/ 382137 w 794301"/>
              <a:gd name="connsiteY48" fmla="*/ 3038150 h 3324753"/>
              <a:gd name="connsiteX49" fmla="*/ 477671 w 794301"/>
              <a:gd name="connsiteY49" fmla="*/ 3133684 h 3324753"/>
              <a:gd name="connsiteX50" fmla="*/ 504967 w 794301"/>
              <a:gd name="connsiteY50" fmla="*/ 3174627 h 3324753"/>
              <a:gd name="connsiteX51" fmla="*/ 518615 w 794301"/>
              <a:gd name="connsiteY51" fmla="*/ 3229218 h 3324753"/>
              <a:gd name="connsiteX52" fmla="*/ 464024 w 794301"/>
              <a:gd name="connsiteY52" fmla="*/ 3311105 h 3324753"/>
              <a:gd name="connsiteX53" fmla="*/ 423080 w 794301"/>
              <a:gd name="connsiteY53" fmla="*/ 3324753 h 3324753"/>
              <a:gd name="connsiteX54" fmla="*/ 395785 w 794301"/>
              <a:gd name="connsiteY54" fmla="*/ 3283809 h 332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794301" h="3324753">
                <a:moveTo>
                  <a:pt x="0" y="35642"/>
                </a:moveTo>
                <a:cubicBezTo>
                  <a:pt x="151371" y="43211"/>
                  <a:pt x="221997" y="0"/>
                  <a:pt x="313898" y="76585"/>
                </a:cubicBezTo>
                <a:cubicBezTo>
                  <a:pt x="328725" y="88941"/>
                  <a:pt x="341193" y="103881"/>
                  <a:pt x="354841" y="117529"/>
                </a:cubicBezTo>
                <a:cubicBezTo>
                  <a:pt x="359390" y="131177"/>
                  <a:pt x="368489" y="144086"/>
                  <a:pt x="368489" y="158472"/>
                </a:cubicBezTo>
                <a:cubicBezTo>
                  <a:pt x="368489" y="180670"/>
                  <a:pt x="341345" y="226560"/>
                  <a:pt x="327546" y="240359"/>
                </a:cubicBezTo>
                <a:cubicBezTo>
                  <a:pt x="315948" y="251957"/>
                  <a:pt x="300251" y="258556"/>
                  <a:pt x="286603" y="267654"/>
                </a:cubicBezTo>
                <a:cubicBezTo>
                  <a:pt x="329256" y="438277"/>
                  <a:pt x="274747" y="226162"/>
                  <a:pt x="313898" y="363188"/>
                </a:cubicBezTo>
                <a:cubicBezTo>
                  <a:pt x="319051" y="381224"/>
                  <a:pt x="317141" y="402173"/>
                  <a:pt x="327546" y="417780"/>
                </a:cubicBezTo>
                <a:cubicBezTo>
                  <a:pt x="342663" y="440456"/>
                  <a:pt x="386078" y="450938"/>
                  <a:pt x="409432" y="458723"/>
                </a:cubicBezTo>
                <a:cubicBezTo>
                  <a:pt x="485253" y="534543"/>
                  <a:pt x="512392" y="516259"/>
                  <a:pt x="477671" y="608848"/>
                </a:cubicBezTo>
                <a:cubicBezTo>
                  <a:pt x="471912" y="624206"/>
                  <a:pt x="459474" y="636143"/>
                  <a:pt x="450376" y="649791"/>
                </a:cubicBezTo>
                <a:cubicBezTo>
                  <a:pt x="460953" y="776715"/>
                  <a:pt x="452323" y="779438"/>
                  <a:pt x="477671" y="868156"/>
                </a:cubicBezTo>
                <a:cubicBezTo>
                  <a:pt x="481623" y="881988"/>
                  <a:pt x="481147" y="898927"/>
                  <a:pt x="491319" y="909099"/>
                </a:cubicBezTo>
                <a:cubicBezTo>
                  <a:pt x="501491" y="919271"/>
                  <a:pt x="519395" y="916313"/>
                  <a:pt x="532262" y="922747"/>
                </a:cubicBezTo>
                <a:cubicBezTo>
                  <a:pt x="546933" y="930082"/>
                  <a:pt x="559558" y="940944"/>
                  <a:pt x="573206" y="950042"/>
                </a:cubicBezTo>
                <a:cubicBezTo>
                  <a:pt x="582304" y="977338"/>
                  <a:pt x="607479" y="1004016"/>
                  <a:pt x="600501" y="1031929"/>
                </a:cubicBezTo>
                <a:cubicBezTo>
                  <a:pt x="595952" y="1050126"/>
                  <a:pt x="594242" y="1069280"/>
                  <a:pt x="586853" y="1086520"/>
                </a:cubicBezTo>
                <a:cubicBezTo>
                  <a:pt x="571965" y="1121259"/>
                  <a:pt x="551700" y="1138217"/>
                  <a:pt x="518615" y="1154759"/>
                </a:cubicBezTo>
                <a:cubicBezTo>
                  <a:pt x="505748" y="1161193"/>
                  <a:pt x="491319" y="1163857"/>
                  <a:pt x="477671" y="1168406"/>
                </a:cubicBezTo>
                <a:cubicBezTo>
                  <a:pt x="481158" y="1206767"/>
                  <a:pt x="478711" y="1306962"/>
                  <a:pt x="504967" y="1359475"/>
                </a:cubicBezTo>
                <a:cubicBezTo>
                  <a:pt x="512302" y="1374146"/>
                  <a:pt x="519454" y="1390172"/>
                  <a:pt x="532262" y="1400418"/>
                </a:cubicBezTo>
                <a:cubicBezTo>
                  <a:pt x="543496" y="1409405"/>
                  <a:pt x="559327" y="1410281"/>
                  <a:pt x="573206" y="1414066"/>
                </a:cubicBezTo>
                <a:cubicBezTo>
                  <a:pt x="609398" y="1423937"/>
                  <a:pt x="645994" y="1432264"/>
                  <a:pt x="682388" y="1441362"/>
                </a:cubicBezTo>
                <a:lnTo>
                  <a:pt x="736979" y="1455009"/>
                </a:lnTo>
                <a:cubicBezTo>
                  <a:pt x="732430" y="1486854"/>
                  <a:pt x="735278" y="1520676"/>
                  <a:pt x="723331" y="1550544"/>
                </a:cubicBezTo>
                <a:cubicBezTo>
                  <a:pt x="716163" y="1568464"/>
                  <a:pt x="693606" y="1575781"/>
                  <a:pt x="682388" y="1591487"/>
                </a:cubicBezTo>
                <a:cubicBezTo>
                  <a:pt x="650612" y="1635974"/>
                  <a:pt x="665540" y="1657655"/>
                  <a:pt x="614149" y="1687021"/>
                </a:cubicBezTo>
                <a:cubicBezTo>
                  <a:pt x="597863" y="1696327"/>
                  <a:pt x="577755" y="1696120"/>
                  <a:pt x="559558" y="1700669"/>
                </a:cubicBezTo>
                <a:cubicBezTo>
                  <a:pt x="525900" y="1801642"/>
                  <a:pt x="525235" y="1761067"/>
                  <a:pt x="545910" y="1864442"/>
                </a:cubicBezTo>
                <a:cubicBezTo>
                  <a:pt x="549589" y="1882835"/>
                  <a:pt x="547841" y="1904386"/>
                  <a:pt x="559558" y="1919033"/>
                </a:cubicBezTo>
                <a:cubicBezTo>
                  <a:pt x="568545" y="1930267"/>
                  <a:pt x="587634" y="1926247"/>
                  <a:pt x="600501" y="1932681"/>
                </a:cubicBezTo>
                <a:cubicBezTo>
                  <a:pt x="615172" y="1940017"/>
                  <a:pt x="626773" y="1952642"/>
                  <a:pt x="641444" y="1959977"/>
                </a:cubicBezTo>
                <a:cubicBezTo>
                  <a:pt x="663356" y="1970933"/>
                  <a:pt x="686937" y="1978174"/>
                  <a:pt x="709683" y="1987272"/>
                </a:cubicBezTo>
                <a:cubicBezTo>
                  <a:pt x="748807" y="2026395"/>
                  <a:pt x="794301" y="2050051"/>
                  <a:pt x="736979" y="2123750"/>
                </a:cubicBezTo>
                <a:cubicBezTo>
                  <a:pt x="714936" y="2152091"/>
                  <a:pt x="645642" y="2143698"/>
                  <a:pt x="614149" y="2164693"/>
                </a:cubicBezTo>
                <a:lnTo>
                  <a:pt x="532262" y="2219284"/>
                </a:lnTo>
                <a:cubicBezTo>
                  <a:pt x="536811" y="2287523"/>
                  <a:pt x="529323" y="2357652"/>
                  <a:pt x="545910" y="2424000"/>
                </a:cubicBezTo>
                <a:cubicBezTo>
                  <a:pt x="564674" y="2499055"/>
                  <a:pt x="602856" y="2490216"/>
                  <a:pt x="655092" y="2505887"/>
                </a:cubicBezTo>
                <a:cubicBezTo>
                  <a:pt x="682651" y="2514155"/>
                  <a:pt x="709683" y="2524084"/>
                  <a:pt x="736979" y="2533182"/>
                </a:cubicBezTo>
                <a:cubicBezTo>
                  <a:pt x="741528" y="2546830"/>
                  <a:pt x="750627" y="2559740"/>
                  <a:pt x="750627" y="2574126"/>
                </a:cubicBezTo>
                <a:cubicBezTo>
                  <a:pt x="750627" y="2592883"/>
                  <a:pt x="747384" y="2613110"/>
                  <a:pt x="736979" y="2628717"/>
                </a:cubicBezTo>
                <a:cubicBezTo>
                  <a:pt x="718129" y="2656991"/>
                  <a:pt x="668835" y="2662812"/>
                  <a:pt x="641444" y="2669660"/>
                </a:cubicBezTo>
                <a:cubicBezTo>
                  <a:pt x="632346" y="2683308"/>
                  <a:pt x="626957" y="2700356"/>
                  <a:pt x="614149" y="2710603"/>
                </a:cubicBezTo>
                <a:cubicBezTo>
                  <a:pt x="519973" y="2785944"/>
                  <a:pt x="624139" y="2647854"/>
                  <a:pt x="545910" y="2765194"/>
                </a:cubicBezTo>
                <a:cubicBezTo>
                  <a:pt x="550459" y="2801588"/>
                  <a:pt x="549908" y="2838992"/>
                  <a:pt x="559558" y="2874377"/>
                </a:cubicBezTo>
                <a:cubicBezTo>
                  <a:pt x="563874" y="2890201"/>
                  <a:pt x="580392" y="2900244"/>
                  <a:pt x="586853" y="2915320"/>
                </a:cubicBezTo>
                <a:cubicBezTo>
                  <a:pt x="594242" y="2932560"/>
                  <a:pt x="595952" y="2951714"/>
                  <a:pt x="600501" y="2969911"/>
                </a:cubicBezTo>
                <a:cubicBezTo>
                  <a:pt x="564107" y="2979009"/>
                  <a:pt x="522532" y="2976397"/>
                  <a:pt x="491319" y="2997206"/>
                </a:cubicBezTo>
                <a:cubicBezTo>
                  <a:pt x="431075" y="3037369"/>
                  <a:pt x="466460" y="3021285"/>
                  <a:pt x="382137" y="3038150"/>
                </a:cubicBezTo>
                <a:cubicBezTo>
                  <a:pt x="454202" y="3062171"/>
                  <a:pt x="415099" y="3039827"/>
                  <a:pt x="477671" y="3133684"/>
                </a:cubicBezTo>
                <a:lnTo>
                  <a:pt x="504967" y="3174627"/>
                </a:lnTo>
                <a:cubicBezTo>
                  <a:pt x="509516" y="3192824"/>
                  <a:pt x="518615" y="3210461"/>
                  <a:pt x="518615" y="3229218"/>
                </a:cubicBezTo>
                <a:cubicBezTo>
                  <a:pt x="518615" y="3262604"/>
                  <a:pt x="488641" y="3294694"/>
                  <a:pt x="464024" y="3311105"/>
                </a:cubicBezTo>
                <a:cubicBezTo>
                  <a:pt x="452054" y="3319085"/>
                  <a:pt x="436728" y="3320204"/>
                  <a:pt x="423080" y="3324753"/>
                </a:cubicBezTo>
                <a:lnTo>
                  <a:pt x="395785" y="3283809"/>
                </a:lnTo>
              </a:path>
            </a:pathLst>
          </a:cu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>
            <a:off x="5429256" y="1643050"/>
            <a:ext cx="1571636" cy="3857652"/>
          </a:xfrm>
          <a:prstGeom prst="arc">
            <a:avLst>
              <a:gd name="adj1" fmla="val 16200000"/>
              <a:gd name="adj2" fmla="val 4075898"/>
            </a:avLst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4857752" y="1071546"/>
            <a:ext cx="3520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Б) при отклонении</a:t>
            </a:r>
            <a:endParaRPr lang="ru-RU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071802" y="2214554"/>
            <a:ext cx="215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позвоночник</a:t>
            </a:r>
            <a:endParaRPr lang="ru-RU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072330" y="2071678"/>
            <a:ext cx="1694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позвонки </a:t>
            </a:r>
          </a:p>
          <a:p>
            <a:r>
              <a:rPr lang="ru-RU" sz="2400" b="1" dirty="0" smtClean="0"/>
              <a:t>сдвинуты</a:t>
            </a:r>
            <a:endParaRPr lang="ru-RU" sz="2400" b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785786" y="5786454"/>
            <a:ext cx="22860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85786" y="6286520"/>
            <a:ext cx="2286016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14678" y="6000768"/>
            <a:ext cx="3539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чувствительный нерв</a:t>
            </a:r>
            <a:endParaRPr lang="ru-RU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214678" y="5643578"/>
            <a:ext cx="3597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позвоночная артерия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500174"/>
            <a:ext cx="782618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800" b="1" u="sng" dirty="0" smtClean="0"/>
              <a:t>Речь</a:t>
            </a:r>
            <a:r>
              <a:rPr lang="ru-RU" sz="2800" b="1" dirty="0" smtClean="0"/>
              <a:t> – важнейшая функция  мозга,</a:t>
            </a:r>
          </a:p>
          <a:p>
            <a:pPr algn="r"/>
            <a:r>
              <a:rPr lang="ru-RU" sz="2800" b="1" dirty="0" smtClean="0"/>
              <a:t> на основе которой организуются другие</a:t>
            </a:r>
          </a:p>
          <a:p>
            <a:pPr algn="r"/>
            <a:r>
              <a:rPr lang="ru-RU" sz="2800" b="1" dirty="0" smtClean="0"/>
              <a:t> высшие психические функции:</a:t>
            </a:r>
          </a:p>
          <a:p>
            <a:pPr algn="r"/>
            <a:r>
              <a:rPr lang="ru-RU" sz="2800" b="1" dirty="0" smtClean="0"/>
              <a:t> память, внимание, мышление и другие.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4000504"/>
            <a:ext cx="5929338" cy="523220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 w="28575">
                  <a:solidFill>
                    <a:schemeClr val="tx1"/>
                  </a:solidFill>
                </a:ln>
              </a:rPr>
              <a:t>спинальное повреждение</a:t>
            </a:r>
            <a:endParaRPr lang="ru-RU" sz="2800" dirty="0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5429264"/>
            <a:ext cx="5929338" cy="523220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 w="28575">
                  <a:solidFill>
                    <a:schemeClr val="tx1"/>
                  </a:solidFill>
                </a:ln>
              </a:rPr>
              <a:t>задержка речевого развития</a:t>
            </a:r>
            <a:endParaRPr lang="ru-RU" sz="2800" dirty="0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429124" y="4500570"/>
            <a:ext cx="357190" cy="857256"/>
          </a:xfrm>
          <a:prstGeom prst="downArrow">
            <a:avLst/>
          </a:prstGeom>
          <a:ln w="38100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Яна\Мои документы\Мои рисунки\63858895_1284146902_05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43" y="0"/>
            <a:ext cx="1810163" cy="2168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a7xag94Qb1mhvIsK52WsvEmfe0i4NG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59632" y="1484784"/>
            <a:ext cx="6715172" cy="494997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571480"/>
            <a:ext cx="86869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Архитектура (программа) устной и письменной речи </a:t>
            </a:r>
          </a:p>
          <a:p>
            <a:r>
              <a:rPr lang="ru-RU" sz="2400" b="1" dirty="0" smtClean="0"/>
              <a:t>формируется  в области лобных долей </a:t>
            </a:r>
            <a:r>
              <a:rPr lang="ru-RU" sz="2400" b="1" dirty="0" err="1" smtClean="0"/>
              <a:t>ценра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Брока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428605"/>
            <a:ext cx="835824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/>
              <a:t>Реабилитационная работа </a:t>
            </a:r>
          </a:p>
          <a:p>
            <a:pPr algn="ctr"/>
            <a:r>
              <a:rPr lang="ru-RU" sz="2800" b="1" u="sng" dirty="0" smtClean="0"/>
              <a:t>предусматривает</a:t>
            </a:r>
          </a:p>
          <a:p>
            <a:pPr algn="ctr"/>
            <a:endParaRPr lang="ru-RU" sz="2800" b="1" dirty="0" smtClean="0"/>
          </a:p>
          <a:p>
            <a:pPr marL="514350" indent="-514350" algn="just">
              <a:buAutoNum type="arabicParenR"/>
            </a:pPr>
            <a:r>
              <a:rPr lang="ru-RU" sz="2400" b="1" dirty="0" smtClean="0"/>
              <a:t>правильную диагностику, лечение и коррекцию ОДА и речи, включающую тренировку мышц шейного отдела позвоночника;</a:t>
            </a:r>
          </a:p>
          <a:p>
            <a:pPr marL="514350" indent="-514350" algn="just">
              <a:buAutoNum type="arabicParenR"/>
            </a:pPr>
            <a:r>
              <a:rPr lang="ru-RU" sz="2400" b="1" dirty="0" smtClean="0"/>
              <a:t> реабилитацию на всех этапах непосредственной деятельности педагогического персонала с детьми;</a:t>
            </a:r>
          </a:p>
          <a:p>
            <a:pPr algn="just"/>
            <a:r>
              <a:rPr lang="ru-RU" sz="2400" b="1" dirty="0" smtClean="0"/>
              <a:t>3) совместную коррекционную     деятельность с родителями: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/>
              <a:t>Обучение и информирование родителей.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/>
              <a:t>Оказание методической помощи.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/>
              <a:t> Формирование положительного психологического настроя.</a:t>
            </a:r>
          </a:p>
          <a:p>
            <a:pPr algn="just"/>
            <a:endParaRPr lang="ru-RU" sz="2800" b="1" dirty="0" smtClean="0"/>
          </a:p>
          <a:p>
            <a:pPr algn="just"/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4296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«</a:t>
            </a:r>
            <a:r>
              <a:rPr lang="ru-RU" sz="2800" b="1" u="sng" dirty="0" smtClean="0"/>
              <a:t>Энцефалопатия</a:t>
            </a:r>
            <a:r>
              <a:rPr lang="ru-RU" sz="2800" dirty="0" smtClean="0"/>
              <a:t>» - в дословном переводе «страдания мозга». </a:t>
            </a:r>
          </a:p>
          <a:p>
            <a:pPr>
              <a:lnSpc>
                <a:spcPct val="150000"/>
              </a:lnSpc>
            </a:pPr>
            <a:endParaRPr lang="ru-RU" sz="28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1609196"/>
            <a:ext cx="8215338" cy="388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Энцефалопатия – синдром, возникающий при многих заболеваниях, когда нарушается динамика высших функций головного мозга: память, внимание, речь, адекватное поведение и мышление.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5" name="Рисунок 4" descr="http://im5-tub-ru.yandex.net/i?id=98786755-13-72&amp;n=21"/>
          <p:cNvPicPr/>
          <p:nvPr/>
        </p:nvPicPr>
        <p:blipFill>
          <a:blip r:embed="rId2" cstate="screen">
            <a:lum bright="-10000" contrast="30000"/>
          </a:blip>
          <a:srcRect/>
          <a:stretch>
            <a:fillRect/>
          </a:stretch>
        </p:blipFill>
        <p:spPr bwMode="auto">
          <a:xfrm>
            <a:off x="6286512" y="4929198"/>
            <a:ext cx="2571768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0"/>
            <a:ext cx="76438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u="sng" dirty="0"/>
              <a:t>ПЭП</a:t>
            </a:r>
            <a:r>
              <a:rPr lang="ru-RU" sz="2800" dirty="0"/>
              <a:t> (</a:t>
            </a:r>
            <a:r>
              <a:rPr lang="ru-RU" sz="2800" dirty="0" smtClean="0"/>
              <a:t>перинатальная энцефалопатия)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28670"/>
            <a:ext cx="9324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ставится  с первых дней после рождения ребёнка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785926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Показатели ПЭП - нарушения нервной регуляции: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/>
              <a:t> </a:t>
            </a:r>
            <a:r>
              <a:rPr lang="ru-RU" sz="2400" dirty="0" err="1" smtClean="0"/>
              <a:t>гипо</a:t>
            </a:r>
            <a:r>
              <a:rPr lang="ru-RU" sz="2400" dirty="0" smtClean="0"/>
              <a:t>- и </a:t>
            </a:r>
            <a:r>
              <a:rPr lang="ru-RU" sz="2400" dirty="0" err="1" smtClean="0"/>
              <a:t>гипертонус</a:t>
            </a:r>
            <a:r>
              <a:rPr lang="ru-RU" sz="2400" dirty="0" smtClean="0"/>
              <a:t> мышц,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/>
              <a:t>кривошея,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/>
              <a:t>дефицит или малые резервы безусловных </a:t>
            </a:r>
            <a:r>
              <a:rPr lang="ru-RU" sz="2000" dirty="0"/>
              <a:t>(</a:t>
            </a:r>
            <a:r>
              <a:rPr lang="ru-RU" sz="2000" dirty="0" smtClean="0"/>
              <a:t>врождённых</a:t>
            </a:r>
            <a:r>
              <a:rPr lang="en-US" sz="2000" dirty="0" smtClean="0"/>
              <a:t>)</a:t>
            </a:r>
            <a:r>
              <a:rPr lang="ru-RU" sz="2400" dirty="0" smtClean="0"/>
              <a:t> рефлексов,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/>
              <a:t>косоглазие,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/>
              <a:t>ГГС (повышенное внутричерепное давление),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/>
              <a:t>синдром дыхательных расстройств…</a:t>
            </a:r>
          </a:p>
          <a:p>
            <a:pPr>
              <a:buFont typeface="Wingdings" pitchFamily="2" charset="2"/>
              <a:buChar char="v"/>
            </a:pPr>
            <a:endParaRPr lang="ru-RU" sz="2800" dirty="0" smtClean="0"/>
          </a:p>
          <a:p>
            <a:pPr>
              <a:buFont typeface="Wingdings" pitchFamily="2" charset="2"/>
              <a:buChar char="v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642918"/>
          <a:ext cx="8572528" cy="5374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28"/>
              </a:tblGrid>
              <a:tr h="714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/>
                        <a:t>Причины, приводящие к ПЭП</a:t>
                      </a:r>
                    </a:p>
                  </a:txBody>
                  <a:tcPr/>
                </a:tc>
              </a:tr>
              <a:tr h="6657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57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57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57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57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57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57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1643048"/>
            <a:ext cx="8572560" cy="4500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гипоксию, которая вызывает асфиксию  плода и новорожденного;</a:t>
            </a:r>
            <a:r>
              <a:rPr lang="ru-RU" sz="2000" b="1" dirty="0"/>
              <a:t> </a:t>
            </a:r>
            <a:endParaRPr lang="ru-RU" sz="2000" b="1" dirty="0" smtClean="0"/>
          </a:p>
          <a:p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инфекции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различной этиологии;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резус-конфликт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радиационные воздействия;</a:t>
            </a:r>
          </a:p>
          <a:p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токсические воздействия;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стрессовые воздействия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травмы, полученные ребёнком в процессе рождения.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643050"/>
            <a:ext cx="8572560" cy="4500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гипоксию, которая вызывает асфиксию  плода и новорожденного;</a:t>
            </a:r>
            <a:r>
              <a:rPr lang="ru-RU" sz="2000" b="1" dirty="0"/>
              <a:t> </a:t>
            </a:r>
            <a:endParaRPr lang="ru-RU" sz="2000" b="1" dirty="0" smtClean="0"/>
          </a:p>
          <a:p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инфекции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различной этиологии;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резус-конфликт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радиационные воздействия;</a:t>
            </a:r>
          </a:p>
          <a:p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токсические воздействия;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стрессовые воздействия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травмы, полученные ребёнком в процессе рождения. </a:t>
            </a:r>
          </a:p>
        </p:txBody>
      </p:sp>
      <p:pic>
        <p:nvPicPr>
          <p:cNvPr id="7" name="Рисунок 6" descr="http://im5-tub-ru.yandex.net/i?id=131750479-40-72&amp;n=21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214942" y="2786058"/>
            <a:ext cx="3357586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5" y="214290"/>
            <a:ext cx="8858281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/>
              <a:t>1-ая группа риска по возникновению</a:t>
            </a:r>
          </a:p>
          <a:p>
            <a:pPr algn="ctr">
              <a:lnSpc>
                <a:spcPct val="150000"/>
              </a:lnSpc>
            </a:pPr>
            <a:r>
              <a:rPr lang="ru-RU" sz="2800" b="1" u="sng" dirty="0" smtClean="0"/>
              <a:t> патологии ЦНС: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b="1" dirty="0" smtClean="0"/>
              <a:t>недоношенные младенцы,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b="1" dirty="0" smtClean="0"/>
              <a:t>новорождённые с большой массой тела </a:t>
            </a:r>
            <a:r>
              <a:rPr lang="ru-RU" sz="2000" b="1" dirty="0" smtClean="0"/>
              <a:t>(более 4 кг.),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b="1" dirty="0"/>
              <a:t>дети, родившиеся при быстрых </a:t>
            </a:r>
            <a:r>
              <a:rPr lang="ru-RU" sz="2400" b="1" dirty="0" smtClean="0"/>
              <a:t>родах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/>
              <a:t> </a:t>
            </a:r>
            <a:r>
              <a:rPr lang="ru-RU" sz="2400" b="1" dirty="0"/>
              <a:t>(первые менее 6 часов, повторные – менее 4 часов</a:t>
            </a:r>
            <a:r>
              <a:rPr lang="ru-RU" sz="2400" b="1" dirty="0" smtClean="0"/>
              <a:t>),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b="1" dirty="0" smtClean="0"/>
              <a:t> </a:t>
            </a:r>
            <a:r>
              <a:rPr lang="ru-RU" sz="2400" b="1" dirty="0"/>
              <a:t>в затяжных родах, </a:t>
            </a:r>
            <a:endParaRPr lang="ru-RU" sz="24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b="1" dirty="0" smtClean="0"/>
              <a:t>с </a:t>
            </a:r>
            <a:r>
              <a:rPr lang="ru-RU" sz="2400" b="1" dirty="0"/>
              <a:t>помощью оперативных пособий при родах </a:t>
            </a:r>
            <a:endParaRPr lang="ru-RU" sz="2400" b="1" dirty="0" smtClean="0"/>
          </a:p>
          <a:p>
            <a:pPr>
              <a:lnSpc>
                <a:spcPct val="150000"/>
              </a:lnSpc>
            </a:pPr>
            <a:r>
              <a:rPr lang="ru-RU" sz="2400" b="1" dirty="0" smtClean="0"/>
              <a:t>(</a:t>
            </a:r>
            <a:r>
              <a:rPr lang="ru-RU" sz="2400" b="1" dirty="0"/>
              <a:t>кесарево сечение и пр.), </a:t>
            </a:r>
            <a:endParaRPr lang="ru-RU" sz="24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b="1" dirty="0" smtClean="0"/>
              <a:t>в </a:t>
            </a:r>
            <a:r>
              <a:rPr lang="ru-RU" sz="2400" b="1" dirty="0"/>
              <a:t>ягодичном </a:t>
            </a:r>
            <a:r>
              <a:rPr lang="ru-RU" sz="2400" b="1" dirty="0" err="1"/>
              <a:t>предлежании</a:t>
            </a:r>
            <a:r>
              <a:rPr lang="ru-RU" sz="2400" b="1" dirty="0"/>
              <a:t>.</a:t>
            </a:r>
            <a:endParaRPr lang="ru-RU" sz="2400" b="1" dirty="0" smtClean="0"/>
          </a:p>
          <a:p>
            <a:pPr>
              <a:buFont typeface="Wingdings" pitchFamily="2" charset="2"/>
              <a:buChar char="v"/>
            </a:pPr>
            <a:endParaRPr lang="ru-RU" sz="2400" b="1" dirty="0" smtClean="0"/>
          </a:p>
          <a:p>
            <a:pPr>
              <a:buFont typeface="Wingdings" pitchFamily="2" charset="2"/>
              <a:buChar char="v"/>
            </a:pPr>
            <a:endParaRPr lang="ru-RU" sz="2400" b="1" dirty="0" smtClean="0"/>
          </a:p>
          <a:p>
            <a:pPr algn="ctr"/>
            <a:endParaRPr lang="ru-RU" sz="2400" b="1" dirty="0"/>
          </a:p>
        </p:txBody>
      </p:sp>
      <p:pic>
        <p:nvPicPr>
          <p:cNvPr id="4" name="Рисунок 3" descr="http://media4.picsearch.com/is?cNu_dZIpNHDQ8TI4Lp2umhZkGzdzFnKNULiUCB0yG_I&amp;height=255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857884" y="4572008"/>
            <a:ext cx="3071834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4071942"/>
            <a:ext cx="74975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 w="19050">
                  <a:solidFill>
                    <a:schemeClr val="tx1"/>
                  </a:solidFill>
                </a:ln>
              </a:rPr>
              <a:t>хроническая недостаточность всего мозгового</a:t>
            </a:r>
            <a:endParaRPr lang="en-US" sz="2400" dirty="0" smtClean="0">
              <a:ln w="19050">
                <a:solidFill>
                  <a:schemeClr val="tx1"/>
                </a:solidFill>
              </a:ln>
            </a:endParaRPr>
          </a:p>
          <a:p>
            <a:pPr algn="ctr"/>
            <a:r>
              <a:rPr lang="ru-RU" sz="2400" dirty="0" smtClean="0">
                <a:ln w="19050">
                  <a:solidFill>
                    <a:schemeClr val="tx1"/>
                  </a:solidFill>
                </a:ln>
              </a:rPr>
              <a:t> кровообращения.</a:t>
            </a:r>
            <a:endParaRPr lang="en-US" sz="2400" dirty="0" smtClean="0">
              <a:ln w="19050">
                <a:solidFill>
                  <a:schemeClr val="tx1"/>
                </a:solidFill>
              </a:ln>
            </a:endParaRPr>
          </a:p>
          <a:p>
            <a:endParaRPr lang="ru-RU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214282" y="285728"/>
            <a:ext cx="8715436" cy="6117410"/>
            <a:chOff x="214282" y="285728"/>
            <a:chExt cx="8715436" cy="611741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714480" y="285728"/>
              <a:ext cx="5929338" cy="461665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ln w="28575">
                    <a:solidFill>
                      <a:schemeClr val="tx1"/>
                    </a:solidFill>
                  </a:ln>
                </a:rPr>
                <a:t>спинальное повреждение</a:t>
              </a:r>
              <a:endParaRPr lang="ru-RU" sz="2400" dirty="0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" name="Стрелка вниз 3"/>
            <p:cNvSpPr/>
            <p:nvPr/>
          </p:nvSpPr>
          <p:spPr>
            <a:xfrm>
              <a:off x="4357686" y="785794"/>
              <a:ext cx="357190" cy="642942"/>
            </a:xfrm>
            <a:prstGeom prst="downArrow">
              <a:avLst/>
            </a:prstGeom>
            <a:ln w="38100">
              <a:solidFill>
                <a:schemeClr val="tx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142976" y="1500174"/>
              <a:ext cx="7072362" cy="461665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ln w="28575">
                    <a:solidFill>
                      <a:schemeClr val="tx1"/>
                    </a:solidFill>
                  </a:ln>
                </a:rPr>
                <a:t>нестабильность шейных позвонков</a:t>
              </a:r>
              <a:endParaRPr lang="ru-RU" sz="2400" dirty="0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6" name="Стрелка вниз 5"/>
            <p:cNvSpPr/>
            <p:nvPr/>
          </p:nvSpPr>
          <p:spPr>
            <a:xfrm>
              <a:off x="4357686" y="2071678"/>
              <a:ext cx="357190" cy="642942"/>
            </a:xfrm>
            <a:prstGeom prst="downArrow">
              <a:avLst/>
            </a:prstGeom>
            <a:ln w="38100">
              <a:solidFill>
                <a:schemeClr val="tx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14282" y="2786058"/>
              <a:ext cx="8715436" cy="646331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endParaRPr lang="en-US" b="1" dirty="0">
                <a:ln w="28575">
                  <a:solidFill>
                    <a:schemeClr val="bg2"/>
                  </a:solidFill>
                </a:ln>
              </a:endParaRPr>
            </a:p>
            <a:p>
              <a:pPr algn="ctr"/>
              <a:endParaRPr lang="en-US" b="1" dirty="0" smtClean="0">
                <a:ln w="28575">
                  <a:solidFill>
                    <a:schemeClr val="bg2"/>
                  </a:solidFill>
                </a:ln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42910" y="2714621"/>
              <a:ext cx="8215370" cy="11387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ln w="28575">
                    <a:solidFill>
                      <a:schemeClr val="tx1"/>
                    </a:solidFill>
                  </a:ln>
                </a:rPr>
                <a:t>состоянии хронической травмы нерва позвоночной артерии</a:t>
              </a:r>
              <a:endParaRPr lang="en-US" sz="2400" dirty="0" smtClean="0">
                <a:ln w="28575">
                  <a:solidFill>
                    <a:schemeClr val="tx1"/>
                  </a:solidFill>
                </a:ln>
              </a:endParaRPr>
            </a:p>
            <a:p>
              <a:r>
                <a:rPr lang="ru-RU" sz="2000" b="1" dirty="0" smtClean="0">
                  <a:ln>
                    <a:solidFill>
                      <a:schemeClr val="tx1"/>
                    </a:solidFill>
                  </a:ln>
                </a:rPr>
                <a:t> </a:t>
              </a:r>
            </a:p>
          </p:txBody>
        </p:sp>
        <p:sp>
          <p:nvSpPr>
            <p:cNvPr id="10" name="Стрелка вниз 9"/>
            <p:cNvSpPr/>
            <p:nvPr/>
          </p:nvSpPr>
          <p:spPr>
            <a:xfrm>
              <a:off x="4357686" y="3500438"/>
              <a:ext cx="357190" cy="642942"/>
            </a:xfrm>
            <a:prstGeom prst="downArrow">
              <a:avLst/>
            </a:prstGeom>
            <a:ln w="38100">
              <a:solidFill>
                <a:schemeClr val="tx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42910" y="4214818"/>
              <a:ext cx="7929618" cy="646331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endParaRPr lang="en-US" b="1" dirty="0">
                <a:ln w="28575">
                  <a:solidFill>
                    <a:schemeClr val="bg2"/>
                  </a:solidFill>
                </a:ln>
              </a:endParaRPr>
            </a:p>
            <a:p>
              <a:pPr algn="ctr"/>
              <a:endParaRPr lang="en-US" b="1" dirty="0" smtClean="0">
                <a:ln w="28575">
                  <a:solidFill>
                    <a:schemeClr val="bg2"/>
                  </a:solidFill>
                </a:ln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785918" y="5572141"/>
              <a:ext cx="5929338" cy="830997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ln w="19050">
                    <a:solidFill>
                      <a:schemeClr val="tx1"/>
                    </a:solidFill>
                  </a:ln>
                </a:rPr>
                <a:t>задержка созревания высших функций мозга </a:t>
              </a:r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4357686" y="4929198"/>
              <a:ext cx="357190" cy="642942"/>
            </a:xfrm>
            <a:prstGeom prst="downArrow">
              <a:avLst/>
            </a:prstGeom>
            <a:ln w="38100">
              <a:solidFill>
                <a:schemeClr val="tx2">
                  <a:lumMod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642918"/>
          <a:ext cx="8358246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46"/>
              </a:tblGrid>
              <a:tr h="785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Вторичные дефекты на фоне ПЭП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50590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/>
                          </a:solidFill>
                        </a:rPr>
                        <a:t>нарушения</a:t>
                      </a:r>
                      <a:r>
                        <a:rPr lang="ru-RU" sz="2400" b="1" baseline="0" dirty="0" smtClean="0">
                          <a:solidFill>
                            <a:schemeClr val="accent6"/>
                          </a:solidFill>
                        </a:rPr>
                        <a:t> осанки;</a:t>
                      </a:r>
                    </a:p>
                    <a:p>
                      <a:endParaRPr lang="ru-RU" sz="2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50590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/>
                          </a:solidFill>
                        </a:rPr>
                        <a:t>дефекты речи;</a:t>
                      </a:r>
                    </a:p>
                    <a:p>
                      <a:endParaRPr lang="ru-RU" sz="2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505907"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solidFill>
                            <a:schemeClr val="accent6"/>
                          </a:solidFill>
                        </a:rPr>
                        <a:t>гипервозбудимость</a:t>
                      </a:r>
                      <a:r>
                        <a:rPr lang="ru-RU" sz="2400" b="1" dirty="0" smtClean="0">
                          <a:solidFill>
                            <a:schemeClr val="accent6"/>
                          </a:solidFill>
                        </a:rPr>
                        <a:t>;</a:t>
                      </a:r>
                    </a:p>
                    <a:p>
                      <a:endParaRPr lang="ru-RU" sz="2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50590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/>
                          </a:solidFill>
                        </a:rPr>
                        <a:t>ряд  соматических заболеваний;</a:t>
                      </a:r>
                    </a:p>
                    <a:p>
                      <a:endParaRPr lang="ru-RU" sz="2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50590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/>
                          </a:solidFill>
                        </a:rPr>
                        <a:t>ММД (минимальные мозговые дисфункции).</a:t>
                      </a:r>
                    </a:p>
                    <a:p>
                      <a:endParaRPr lang="ru-RU" sz="2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 descr="http://im6-tub-ru.yandex.net/i?id=391120710-62-72&amp;n=21"/>
          <p:cNvPicPr/>
          <p:nvPr/>
        </p:nvPicPr>
        <p:blipFill>
          <a:blip r:embed="rId2" cstate="screen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071678"/>
            <a:ext cx="300039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428868"/>
            <a:ext cx="7572428" cy="1678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800" b="1" u="sng" dirty="0" smtClean="0"/>
              <a:t>Успешная реабилитация детей с ПЭП  и ММД возможна и необходима!!!</a:t>
            </a:r>
            <a:endParaRPr lang="ru-RU" sz="2800" b="1" u="sng" dirty="0"/>
          </a:p>
        </p:txBody>
      </p:sp>
      <p:pic>
        <p:nvPicPr>
          <p:cNvPr id="3" name="Рисунок 2" descr="http://media4.picsearch.com/is?BJNUE3Fs1xAXtlZ2g5DBsRsnlGc3pMLUCaUnurS9dd0&amp;height=226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214290"/>
            <a:ext cx="3781425" cy="2506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http://im5-tub-ru.yandex.net/i?id=16612439-53-72&amp;n=21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14942" y="4143380"/>
            <a:ext cx="3724286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14290"/>
            <a:ext cx="85154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Соматические и вегетативные нарушения функций </a:t>
            </a:r>
          </a:p>
          <a:p>
            <a:r>
              <a:rPr lang="ru-RU" sz="2400" b="1" dirty="0" smtClean="0"/>
              <a:t>у детей с перинатальной энцефалопатией и ММД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214421"/>
          <a:ext cx="8215370" cy="2673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70"/>
              </a:tblGrid>
              <a:tr h="42862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Соматические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031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b="1" dirty="0" smtClean="0"/>
                        <a:t>Задержка</a:t>
                      </a:r>
                      <a:r>
                        <a:rPr lang="ru-RU" sz="2000" b="1" baseline="0" dirty="0" smtClean="0"/>
                        <a:t> речевого развития у 85 из 100 детей.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031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b="1" dirty="0" smtClean="0"/>
                        <a:t>Дефекты формирования осанки.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031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b="1" dirty="0" err="1" smtClean="0"/>
                        <a:t>Сколиотические</a:t>
                      </a:r>
                      <a:r>
                        <a:rPr lang="ru-RU" sz="2000" b="1" dirty="0" smtClean="0"/>
                        <a:t> деформации</a:t>
                      </a:r>
                      <a:r>
                        <a:rPr lang="ru-RU" sz="2000" b="1" baseline="0" dirty="0" smtClean="0"/>
                        <a:t> позвоночника.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27259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b="1" dirty="0" smtClean="0"/>
                        <a:t>Недостаточное</a:t>
                      </a:r>
                      <a:r>
                        <a:rPr lang="ru-RU" sz="2000" b="1" baseline="0" dirty="0" smtClean="0"/>
                        <a:t> или неравномерное развитие мышечной массы тела и патологическая  слабость связочного аппарата (</a:t>
                      </a:r>
                      <a:r>
                        <a:rPr lang="ru-RU" sz="2000" b="1" baseline="0" dirty="0" err="1" smtClean="0"/>
                        <a:t>миатонический</a:t>
                      </a:r>
                      <a:r>
                        <a:rPr lang="ru-RU" sz="2000" b="1" baseline="0" dirty="0" smtClean="0"/>
                        <a:t> синдром).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4214818"/>
          <a:ext cx="8215370" cy="2364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70"/>
              </a:tblGrid>
              <a:tr h="43528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Вегетативные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7245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b="1" dirty="0" smtClean="0"/>
                        <a:t>Диатез, </a:t>
                      </a:r>
                      <a:r>
                        <a:rPr lang="ru-RU" sz="2000" b="1" dirty="0" err="1" smtClean="0"/>
                        <a:t>аллергодерматоз</a:t>
                      </a:r>
                      <a:r>
                        <a:rPr lang="ru-RU" sz="2000" b="1" dirty="0" smtClean="0"/>
                        <a:t>.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7245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b="1" dirty="0" smtClean="0"/>
                        <a:t>Астматический бронхит и бронхиальная астма.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7245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b="1" dirty="0" err="1" smtClean="0"/>
                        <a:t>Вегето-сосудистая</a:t>
                      </a:r>
                      <a:r>
                        <a:rPr lang="ru-RU" sz="2000" b="1" dirty="0" smtClean="0"/>
                        <a:t> </a:t>
                      </a:r>
                      <a:r>
                        <a:rPr lang="ru-RU" sz="2000" b="1" dirty="0" err="1" smtClean="0"/>
                        <a:t>дистония</a:t>
                      </a:r>
                      <a:r>
                        <a:rPr lang="ru-RU" sz="2000" b="1" dirty="0" smtClean="0"/>
                        <a:t>.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18997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b="1" dirty="0" err="1" smtClean="0"/>
                        <a:t>Энурез</a:t>
                      </a:r>
                      <a:r>
                        <a:rPr lang="ru-RU" sz="2000" b="1" dirty="0" smtClean="0"/>
                        <a:t> и </a:t>
                      </a:r>
                      <a:r>
                        <a:rPr lang="ru-RU" sz="2000" b="1" dirty="0" err="1" smtClean="0"/>
                        <a:t>энкопарез</a:t>
                      </a:r>
                      <a:r>
                        <a:rPr lang="ru-RU" sz="2000" b="1" dirty="0" smtClean="0"/>
                        <a:t>.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238</TotalTime>
  <Words>509</Words>
  <Application>Microsoft Office PowerPoint</Application>
  <PresentationFormat>Экран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ШКОЛА КОРРЕКЦИОННОЙ ПЕДАГОГИКИ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КОРРЕКЦИОННОЙ ПЕДАГОГИКИ</dc:title>
  <dc:creator>Савельева</dc:creator>
  <cp:lastModifiedBy>1</cp:lastModifiedBy>
  <cp:revision>14</cp:revision>
  <dcterms:created xsi:type="dcterms:W3CDTF">2013-11-18T08:09:54Z</dcterms:created>
  <dcterms:modified xsi:type="dcterms:W3CDTF">2013-12-16T16:04:56Z</dcterms:modified>
</cp:coreProperties>
</file>