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3" r:id="rId9"/>
    <p:sldId id="276" r:id="rId10"/>
    <p:sldId id="264" r:id="rId11"/>
    <p:sldId id="270" r:id="rId12"/>
    <p:sldId id="269" r:id="rId13"/>
    <p:sldId id="271" r:id="rId14"/>
    <p:sldId id="267" r:id="rId15"/>
    <p:sldId id="265" r:id="rId16"/>
    <p:sldId id="266" r:id="rId17"/>
    <p:sldId id="272" r:id="rId18"/>
    <p:sldId id="268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82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5D0B-5792-40CE-BA2F-3FC998BA24A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86E1E-625F-4EFC-A9E6-D213DBD90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B475-ED94-41AE-AA75-8D2496F2B320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0D89-4C82-4505-9804-9746CEDD0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64C7-860E-4399-9F53-FE7E3114DF9D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0017E-E37B-4BAA-8757-6032B99D8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9CD0-31E9-4A0A-AFF8-128464C86AF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DB83-F09F-477D-B93A-996C1813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8B42-3419-408B-A088-E865F975E7CF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BB27-264E-43DB-AE18-74752070D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6573-CEB7-41C4-B69F-7CD323339F9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5D2C-BB85-4EFF-9E20-E45AA3707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6675-2666-4902-BE0E-4DC183EE92C0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1712-14FF-4EBA-A6E3-14BBBD11F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E767-9BED-4E07-A414-0B8E4016678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A1EE-08B6-4E08-8F4E-34F1361A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2F74-24C8-4023-AF07-48C0F1FE608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C70D-DADD-4253-B0FC-F2E41A8F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2E0E-0473-4D7E-81CB-2EB983C15F21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FA6C6-4B61-41AF-A7AD-85CA595E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B4E2-E7C4-47F8-8F1B-794627D4AD09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23FF-412E-4CD2-BDD6-DE9793860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BE9020-72FD-4C22-B08F-103A3990E0BB}" type="datetimeFigureOut">
              <a:rPr lang="ru-RU"/>
              <a:pPr>
                <a:defRPr/>
              </a:pPr>
              <a:t>17.12.2013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751E7-15D1-4BBB-A932-338C77037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1" r:id="rId4"/>
    <p:sldLayoutId id="2147483717" r:id="rId5"/>
    <p:sldLayoutId id="2147483712" r:id="rId6"/>
    <p:sldLayoutId id="2147483718" r:id="rId7"/>
    <p:sldLayoutId id="2147483719" r:id="rId8"/>
    <p:sldLayoutId id="2147483720" r:id="rId9"/>
    <p:sldLayoutId id="2147483713" r:id="rId10"/>
    <p:sldLayoutId id="214748372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428604"/>
            <a:ext cx="7243786" cy="28575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«Правовое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детей дошкольного возраста в рамках реализации ФГТ и ФГОС ДО»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4714875"/>
            <a:ext cx="6400800" cy="1752600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СП ГБОУ СОШ №5</a:t>
            </a:r>
          </a:p>
          <a:p>
            <a:pPr algn="r"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Вдовина Ирина Павловна</a:t>
            </a:r>
          </a:p>
        </p:txBody>
      </p:sp>
      <p:pic>
        <p:nvPicPr>
          <p:cNvPr id="10244" name="Рисунок 3" descr="2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214688"/>
            <a:ext cx="34290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CurveUp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ТехноСила\Desktop\PC06068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000628" y="1357298"/>
            <a:ext cx="3857105" cy="271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ТехноСила\Desktop\PC1007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571744"/>
            <a:ext cx="3891602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TriangleInverted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Драматизация, визуализация, инсценировка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Рисунок 5" descr="DSCN23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928934"/>
            <a:ext cx="4000496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1" name="Рисунок 3" descr="DSCN238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14775" y="1214422"/>
            <a:ext cx="5229225" cy="171451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ТехноСила\Desktop\PC1006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23802" y="3071810"/>
            <a:ext cx="4320198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57200"/>
            <a:ext cx="5845312" cy="841248"/>
          </a:xfrm>
        </p:spPr>
        <p:txBody>
          <a:bodyPr numCol="1">
            <a:prstTxWarp prst="textWave1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«В гостях у конвенции»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Рисунок 1" descr="DSCN237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357298"/>
            <a:ext cx="4214842" cy="3138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Рисунок 7" descr="DSCN24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05300" y="3214686"/>
            <a:ext cx="4410104" cy="3343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CascadeUp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- « семья»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ехноСила\Desktop\PC1006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2714620"/>
            <a:ext cx="4320198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ТехноСила\Desktop\PC1006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214554"/>
            <a:ext cx="2571768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spcFirstLastPara="1" numCol="1">
            <a:prstTxWarp prst="textArchUp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игры: «кто где живет?», «кому какой дом»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ТехноСила\Desktop\PC0606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46833" y="857232"/>
            <a:ext cx="409716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79" name="Picture 3" descr="C:\Users\ТехноСила\Desktop\PC060691.JPG"/>
          <p:cNvPicPr>
            <a:picLocks noChangeAspect="1" noChangeArrowheads="1"/>
          </p:cNvPicPr>
          <p:nvPr/>
        </p:nvPicPr>
        <p:blipFill>
          <a:blip r:embed="rId3" cstate="screen">
            <a:lum bright="-40000" contrast="20000"/>
          </a:blip>
          <a:srcRect/>
          <a:stretch>
            <a:fillRect/>
          </a:stretch>
        </p:blipFill>
        <p:spPr bwMode="auto">
          <a:xfrm>
            <a:off x="500034" y="2071678"/>
            <a:ext cx="450059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Deflat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Цветик –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«Ребенок имеет права»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10" descr="DSCN24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143116"/>
            <a:ext cx="4238619" cy="321471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2531" name="Рисунок 9" descr="DSCN24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4286256"/>
            <a:ext cx="3286116" cy="216695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2533" name="Рисунок 8" descr="DSCN242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142984"/>
            <a:ext cx="4143372" cy="2786058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91281">
            <a:off x="357158" y="428604"/>
            <a:ext cx="5198942" cy="857232"/>
          </a:xfrm>
        </p:spPr>
        <p:txBody>
          <a:bodyPr numCol="1">
            <a:prstTxWarp prst="textWave4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 «Хоровод дружбы»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ТехноСила\Desktop\PC060693.JPG"/>
          <p:cNvPicPr>
            <a:picLocks noChangeAspect="1" noChangeArrowheads="1"/>
          </p:cNvPicPr>
          <p:nvPr/>
        </p:nvPicPr>
        <p:blipFill>
          <a:blip r:embed="rId2" cstate="screen">
            <a:lum bright="-30000" contrast="40000"/>
          </a:blip>
          <a:srcRect/>
          <a:stretch>
            <a:fillRect/>
          </a:stretch>
        </p:blipFill>
        <p:spPr bwMode="auto">
          <a:xfrm>
            <a:off x="1714481" y="1857364"/>
            <a:ext cx="5643602" cy="4546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5056066" cy="841248"/>
          </a:xfrm>
        </p:spPr>
        <p:txBody>
          <a:bodyPr numCol="1">
            <a:prstTxWarp prst="textWave2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ехноСила\Desktop\PC1007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1071546"/>
            <a:ext cx="4320198" cy="3240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099" name="Picture 3" descr="C:\Users\ТехноСила\Desktop\PC1007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143248"/>
            <a:ext cx="3840176" cy="288000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413388" cy="841248"/>
          </a:xfrm>
        </p:spPr>
        <p:txBody>
          <a:bodyPr numCol="1">
            <a:prstTxWarp prst="textStop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«мама, папа, я – спортивная семья»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ТехноСила\Desktop\IMG_03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2786058"/>
            <a:ext cx="3571868" cy="2385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ТехноСила\Desktop\IMG_03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3714752"/>
            <a:ext cx="3357586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Users\ТехноСила\Desktop\IMG_03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1428736"/>
            <a:ext cx="3214710" cy="1928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686800" cy="2143140"/>
          </a:xfrm>
        </p:spPr>
        <p:txBody>
          <a:bodyPr numCol="1">
            <a:prstTxWarp prst="textDeflateBottom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ТехноСила\Desktop\17969648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643063"/>
            <a:ext cx="56959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5988188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928813" y="1000125"/>
            <a:ext cx="72151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наступлением XXI в., во всем мире проблема защиты детей обострилась, так как по-прежнему наблюдаются: жестокое обращение, все виды эксплуатации, ущерб физическому здоровью, умственному, моральному и социальному развитию, природные и экономические бедствия, вооруженные конфликты, похищение детей, торговля детьми в любых целях и в любой форме.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785813" y="5500688"/>
            <a:ext cx="8001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Социально-экономическая ситуация современного общества отражается прежде всего на детях, следовательно, нельзя равнодушно относиться к вопросу о защите прав и достоинств ребенка.</a:t>
            </a:r>
          </a:p>
          <a:p>
            <a:pPr indent="342900" algn="just" eaLnBrk="0" hangingPunct="0"/>
            <a:endParaRPr lang="ru-RU" sz="1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28625" y="5929313"/>
            <a:ext cx="842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Рисунок 7" descr="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143000"/>
            <a:ext cx="742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ТехноСила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428868"/>
            <a:ext cx="164307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ТехноСила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00306"/>
            <a:ext cx="24860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ТехноСила\Desktop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928934"/>
            <a:ext cx="2190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ТехноСила\Desktop\i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071942"/>
            <a:ext cx="17907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571750"/>
            <a:ext cx="742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785938" y="2286000"/>
            <a:ext cx="6000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начинают осознавать права сначала с подачи их воспитателем, затем сами постепенно начинают понимать их значимость. Знание прав - щит, прикрывающий детей, их достоинство от посягательств со стороны взрослых. Только обладание правами дает ребенку возможность самореализоваться, раскрыться как личности</a:t>
            </a:r>
            <a:r>
              <a:rPr lang="ru-RU" sz="14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6146" name="Picture 2" descr="C:\Users\ТехноСила\Desktop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00570"/>
            <a:ext cx="271464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42862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ТехноСила\Desktop\konvenciya-o-pravax-rebenka-r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78" y="285728"/>
            <a:ext cx="150019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88" y="3214688"/>
            <a:ext cx="842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  </a:t>
            </a:r>
            <a:r>
              <a:rPr 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 descr="C:\Users\ТехноСила\Desktop\1_8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857628"/>
            <a:ext cx="228600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ТехноСила\Desktop\00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85794"/>
            <a:ext cx="2643174" cy="3328980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8" name="Picture 4" descr="C:\Users\ТехноСила\Desktop\сухомлински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857232"/>
            <a:ext cx="2898783" cy="323533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ТехноСила\Desktop\Melekh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18000"/>
            <a:ext cx="1854200" cy="25400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285728"/>
            <a:ext cx="4857784" cy="571504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Основоположники правового воспитания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3198678" cy="685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ориентиров ФГОС: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ы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714625"/>
            <a:ext cx="23431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я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142984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357694"/>
            <a:ext cx="2286016" cy="200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214422"/>
            <a:ext cx="2386015" cy="185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вочка6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10" y="4429132"/>
            <a:ext cx="2133604" cy="192215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14375" y="428625"/>
            <a:ext cx="7500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 </a:t>
            </a:r>
            <a:endParaRPr lang="ru-RU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5" descr="чтение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50720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BE9225"/>
              </a:clrFrom>
              <a:clrTo>
                <a:srgbClr val="BE92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572008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57166"/>
            <a:ext cx="24431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2428875" y="2643188"/>
            <a:ext cx="4286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1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Дошкольное детство - не просто уникальный период в жизни человека, в процессе которого формируется здоровье, развивается личность, это еще и период, когда ребенок находится в полной зависимости от окружающих его взрослых - родителей и педагогов.</a:t>
            </a:r>
          </a:p>
        </p:txBody>
      </p:sp>
      <p:pic>
        <p:nvPicPr>
          <p:cNvPr id="4101" name="Picture 5" descr="C:\Users\ТехноСила\Desktop\i (10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21050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ТехноСила\Desktop\i (1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929198"/>
            <a:ext cx="20097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ТехноСила\Desktop\i (1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86058"/>
            <a:ext cx="21336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ТехноСила\Desktop\i (1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285749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7688" y="285750"/>
            <a:ext cx="3286125" cy="92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25" y="1000125"/>
            <a:ext cx="5286375" cy="16287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429000" y="1357313"/>
            <a:ext cx="5000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   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Формирование у детей дошкольного возраста</a:t>
            </a:r>
          </a:p>
          <a:p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представлений о правах человека.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75" y="2428875"/>
            <a:ext cx="37147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50" y="3071813"/>
            <a:ext cx="5572125" cy="1500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00188" y="3143250"/>
            <a:ext cx="5572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1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Дать детям элементарные знания и представления о правах.</a:t>
            </a:r>
          </a:p>
          <a:p>
            <a:pPr algn="just" eaLnBrk="0" hangingPunct="0"/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Научить ребенка позитивно относиться к себе и другим людям, видеть разнообразные качества, осознавать их на доступном для их возраста уровне, учить оценивать результаты деятельности, умения и свойства личности.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50" y="4500563"/>
            <a:ext cx="70008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57250" y="4500563"/>
            <a:ext cx="6643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представления о полезности, целесообразности использования прав человека в процессе взаимоотношений.</a:t>
            </a:r>
          </a:p>
          <a:p>
            <a:pPr algn="just" eaLnBrk="0" hangingPunct="0"/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Развивать социальные навыки, коммуникативную компетентность ребёнка.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8" y="5500688"/>
            <a:ext cx="7929562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00063" y="5429250"/>
            <a:ext cx="7643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  <a:endParaRPr lang="ru-RU" sz="1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1.Воспитать уважение и толерантное отношение независимо от происхождения, расовой и национальной принадлежности, языка, пола, возраста, личностного и поведенческого своеобразия; в том числе внешнего облика и физических недостатков.</a:t>
            </a:r>
          </a:p>
        </p:txBody>
      </p:sp>
      <p:pic>
        <p:nvPicPr>
          <p:cNvPr id="15372" name="Рисунок 11" descr="i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28625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033" grpId="0"/>
      <p:bldP spid="5" grpId="0" animBg="1"/>
      <p:bldP spid="44034" grpId="0"/>
      <p:bldP spid="44035" grpId="0"/>
      <p:bldP spid="440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ехноСила\Desktop\i (16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97979"/>
              </a:clrFrom>
              <a:clrTo>
                <a:srgbClr val="79797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1785938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071813" y="2214563"/>
            <a:ext cx="4071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«Правовое воспитание детей дошкольного возраста».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43313" y="500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календарно-тематическое планирование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000125" y="1357313"/>
            <a:ext cx="4008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 и родителями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000375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43063" y="4000500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714625" y="4929188"/>
            <a:ext cx="183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контроля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214813" y="5643563"/>
            <a:ext cx="4205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sz="140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9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483" grpId="0"/>
      <p:bldP spid="18" grpId="0"/>
      <p:bldP spid="19" grpId="0"/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1769918" cy="6143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uzyikal-nyiezanyatiy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8992" y="2214554"/>
            <a:ext cx="2643206" cy="2357454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286256"/>
            <a:ext cx="2824167" cy="20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C10069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00826" y="1142984"/>
            <a:ext cx="178595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34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57224" y="4572008"/>
            <a:ext cx="211424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00061079ec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57224" y="1428736"/>
            <a:ext cx="192882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890</TotalTime>
  <Words>337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«Правовое воспитание детей дошкольного возраста в рамках реализации ФГТ и ФГОС ДО» </vt:lpstr>
      <vt:lpstr>актуальность</vt:lpstr>
      <vt:lpstr>Слайд 3</vt:lpstr>
      <vt:lpstr>Слайд 4</vt:lpstr>
      <vt:lpstr>Из ориентиров ФГОС:</vt:lpstr>
      <vt:lpstr>Слайд 6</vt:lpstr>
      <vt:lpstr>Слайд 7</vt:lpstr>
      <vt:lpstr>Слайд 8</vt:lpstr>
      <vt:lpstr>принципы</vt:lpstr>
      <vt:lpstr>Предметно-развивающая среда</vt:lpstr>
      <vt:lpstr>Драматизация, визуализация, инсценировка</vt:lpstr>
      <vt:lpstr>Беседа «В гостях у конвенции»</vt:lpstr>
      <vt:lpstr>Сюжетно-ролевая игра - « семья»</vt:lpstr>
      <vt:lpstr> игры: «кто где живет?», «кому какой дом»</vt:lpstr>
      <vt:lpstr>Цветик – семицветик – «Ребенок имеет права»</vt:lpstr>
      <vt:lpstr>Аппликация «Хоровод дружбы»</vt:lpstr>
      <vt:lpstr>Работа с родителями</vt:lpstr>
      <vt:lpstr>«мама, папа, я – спортивная семья»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программа по познавательно-речевому развитию «Правовое воспитание детей дошкольного возраста в рамках реализации ФГТ и ФГОС ДО»</dc:title>
  <dc:creator>ТехноСила</dc:creator>
  <cp:lastModifiedBy>ТехноСила</cp:lastModifiedBy>
  <cp:revision>90</cp:revision>
  <dcterms:created xsi:type="dcterms:W3CDTF">2013-12-04T15:48:43Z</dcterms:created>
  <dcterms:modified xsi:type="dcterms:W3CDTF">2013-12-17T17:24:28Z</dcterms:modified>
</cp:coreProperties>
</file>