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51963F9-0B00-443F-B2EA-A2BDC8F0FF97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C0EC711-2F39-4261-9EA1-1DE00BCBE39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63F9-0B00-443F-B2EA-A2BDC8F0FF97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EC711-2F39-4261-9EA1-1DE00BCBE3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63F9-0B00-443F-B2EA-A2BDC8F0FF97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EC711-2F39-4261-9EA1-1DE00BCBE3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1963F9-0B00-443F-B2EA-A2BDC8F0FF97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C0EC711-2F39-4261-9EA1-1DE00BCBE39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51963F9-0B00-443F-B2EA-A2BDC8F0FF97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C0EC711-2F39-4261-9EA1-1DE00BCBE39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63F9-0B00-443F-B2EA-A2BDC8F0FF97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EC711-2F39-4261-9EA1-1DE00BCBE39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63F9-0B00-443F-B2EA-A2BDC8F0FF97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EC711-2F39-4261-9EA1-1DE00BCBE39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1963F9-0B00-443F-B2EA-A2BDC8F0FF97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0EC711-2F39-4261-9EA1-1DE00BCBE39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63F9-0B00-443F-B2EA-A2BDC8F0FF97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EC711-2F39-4261-9EA1-1DE00BCBE3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1963F9-0B00-443F-B2EA-A2BDC8F0FF97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C0EC711-2F39-4261-9EA1-1DE00BCBE39D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1963F9-0B00-443F-B2EA-A2BDC8F0FF97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0EC711-2F39-4261-9EA1-1DE00BCBE39D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51963F9-0B00-443F-B2EA-A2BDC8F0FF97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C0EC711-2F39-4261-9EA1-1DE00BCBE39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2000264"/>
          </a:xfrm>
        </p:spPr>
        <p:txBody>
          <a:bodyPr>
            <a:normAutofit/>
          </a:bodyPr>
          <a:lstStyle/>
          <a:p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Департамент образования города Москвы</a:t>
            </a:r>
            <a:r>
              <a:rPr lang="ru-RU" sz="14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14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Государственное бюджетное образовательное учреждение среднего профессионального образования города Москвы Педагогический колледж №6</a:t>
            </a:r>
            <a:r>
              <a:rPr lang="ru-RU" sz="14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14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Специальность </a:t>
            </a:r>
            <a:r>
              <a:rPr lang="ru-RU" sz="1400" dirty="0">
                <a:solidFill>
                  <a:schemeClr val="accent4">
                    <a:lumMod val="50000"/>
                  </a:schemeClr>
                </a:solidFill>
              </a:rPr>
              <a:t>050704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ru-RU" sz="1400" dirty="0">
                <a:solidFill>
                  <a:schemeClr val="accent4">
                    <a:lumMod val="50000"/>
                  </a:schemeClr>
                </a:solidFill>
              </a:rPr>
              <a:t>«Дошкольное образование»</a:t>
            </a:r>
            <a:br>
              <a:rPr lang="ru-RU" sz="14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Тема: «Дети с нарушением поведения».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4857760"/>
            <a:ext cx="3829032" cy="1752600"/>
          </a:xfrm>
        </p:spPr>
        <p:txBody>
          <a:bodyPr>
            <a:normAutofit fontScale="92500" lnSpcReduction="20000"/>
          </a:bodyPr>
          <a:lstStyle/>
          <a:p>
            <a:r>
              <a:rPr lang="ru-RU" sz="1400" dirty="0"/>
              <a:t> </a:t>
            </a:r>
          </a:p>
          <a:p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Выполнила: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ru-RU" sz="1400" dirty="0">
                <a:solidFill>
                  <a:schemeClr val="accent4">
                    <a:lumMod val="50000"/>
                  </a:schemeClr>
                </a:solidFill>
              </a:rPr>
              <a:t>Шикунова Людмила Олеговна</a:t>
            </a:r>
          </a:p>
          <a:p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Форма обучения: </a:t>
            </a:r>
            <a:r>
              <a:rPr lang="ru-RU" sz="1400" dirty="0" err="1">
                <a:solidFill>
                  <a:schemeClr val="accent4">
                    <a:lumMod val="50000"/>
                  </a:schemeClr>
                </a:solidFill>
              </a:rPr>
              <a:t>очно</a:t>
            </a:r>
            <a:r>
              <a:rPr lang="ru-RU" sz="1400" dirty="0">
                <a:solidFill>
                  <a:schemeClr val="accent4">
                    <a:lumMod val="50000"/>
                  </a:schemeClr>
                </a:solidFill>
              </a:rPr>
              <a:t> - заочная</a:t>
            </a:r>
          </a:p>
          <a:p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Курс: </a:t>
            </a: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3</a:t>
            </a:r>
            <a:endParaRPr lang="ru-RU" sz="140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Группа: </a:t>
            </a: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32</a:t>
            </a:r>
            <a:endParaRPr lang="ru-RU" sz="140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Проверила: Гончарова О.Б.</a:t>
            </a:r>
          </a:p>
          <a:p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Москва 2012-2013 год</a:t>
            </a:r>
            <a:r>
              <a:rPr lang="ru-RU" sz="1400" dirty="0">
                <a:solidFill>
                  <a:schemeClr val="accent4">
                    <a:lumMod val="50000"/>
                  </a:schemeClr>
                </a:solidFill>
              </a:rPr>
              <a:t> </a:t>
            </a:r>
          </a:p>
          <a:p>
            <a:endParaRPr lang="ru-RU" sz="1400" dirty="0"/>
          </a:p>
        </p:txBody>
      </p:sp>
      <p:pic>
        <p:nvPicPr>
          <p:cNvPr id="4" name="Рисунок 3" descr="http://im5-tub-ru.yandex.net/i?id=455205345-19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285992"/>
            <a:ext cx="335758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575959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1600" dirty="0" smtClean="0"/>
              <a:t>     Зависимое </a:t>
            </a:r>
            <a:r>
              <a:rPr lang="ru-RU" sz="1600" dirty="0" smtClean="0"/>
              <a:t>(</a:t>
            </a:r>
            <a:r>
              <a:rPr lang="ru-RU" sz="1600" dirty="0" err="1" smtClean="0"/>
              <a:t>аддиктивное</a:t>
            </a:r>
            <a:r>
              <a:rPr lang="ru-RU" sz="1600" dirty="0" smtClean="0"/>
              <a:t>) поведение, как вид  </a:t>
            </a:r>
            <a:r>
              <a:rPr lang="ru-RU" sz="1600" dirty="0" err="1" smtClean="0"/>
              <a:t>девиантного</a:t>
            </a:r>
            <a:r>
              <a:rPr lang="ru-RU" sz="1600" dirty="0" smtClean="0"/>
              <a:t> поведения личности, в свою очередь имеет множество  подвидов, дифференцируемых преимущественно  по объекту </a:t>
            </a:r>
            <a:r>
              <a:rPr lang="ru-RU" sz="1600" dirty="0" err="1" smtClean="0"/>
              <a:t>аддикции</a:t>
            </a:r>
            <a:r>
              <a:rPr lang="ru-RU" sz="1600" dirty="0" smtClean="0"/>
              <a:t>. Теоретически (при определенных условиях) это  могут быть любые объекты или  формы активности — химическое вещество, деньги, работа, игры, физические упражнения или секс.</a:t>
            </a:r>
          </a:p>
          <a:p>
            <a:pPr lvl="0">
              <a:buNone/>
            </a:pPr>
            <a:r>
              <a:rPr lang="ru-RU" sz="1600" dirty="0" smtClean="0"/>
              <a:t>     В соответствии с перечисленными объектами  выделяют следующие формы зависимого поведения:</a:t>
            </a:r>
          </a:p>
          <a:p>
            <a:pPr lvl="0">
              <a:buNone/>
            </a:pPr>
            <a:r>
              <a:rPr lang="ru-RU" sz="1600" dirty="0" smtClean="0"/>
              <a:t>     — химическая зависимость (курение, токсикомания, </a:t>
            </a:r>
            <a:r>
              <a:rPr lang="ru-RU" sz="1600" dirty="0" err="1" smtClean="0"/>
              <a:t>наркозависимость</a:t>
            </a:r>
            <a:r>
              <a:rPr lang="ru-RU" sz="1600" dirty="0" smtClean="0"/>
              <a:t>, лекарственная зависимость, алкогольная зависимость);</a:t>
            </a:r>
          </a:p>
          <a:p>
            <a:pPr lvl="0">
              <a:buNone/>
            </a:pPr>
            <a:r>
              <a:rPr lang="ru-RU" sz="1600" dirty="0" smtClean="0"/>
              <a:t>     — нарушения пищевого поведения (переедание, голодание, отказ от еды);</a:t>
            </a:r>
          </a:p>
          <a:p>
            <a:pPr lvl="0">
              <a:buNone/>
            </a:pPr>
            <a:r>
              <a:rPr lang="ru-RU" sz="1600" dirty="0" smtClean="0"/>
              <a:t>     — </a:t>
            </a:r>
            <a:r>
              <a:rPr lang="ru-RU" sz="1600" dirty="0" err="1" smtClean="0"/>
              <a:t>гэмблинг</a:t>
            </a:r>
            <a:r>
              <a:rPr lang="ru-RU" sz="1600" dirty="0" smtClean="0"/>
              <a:t> — игровая зависимость (компьютерная зависимость, азартные игры);</a:t>
            </a:r>
          </a:p>
          <a:p>
            <a:pPr lvl="0">
              <a:buNone/>
            </a:pPr>
            <a:r>
              <a:rPr lang="ru-RU" sz="1600" dirty="0" smtClean="0"/>
              <a:t>     — сексуальные </a:t>
            </a:r>
            <a:r>
              <a:rPr lang="ru-RU" sz="1600" dirty="0" err="1" smtClean="0"/>
              <a:t>аддикции</a:t>
            </a:r>
            <a:r>
              <a:rPr lang="ru-RU" sz="1600" dirty="0" smtClean="0"/>
              <a:t> (</a:t>
            </a:r>
            <a:r>
              <a:rPr lang="ru-RU" sz="1600" dirty="0" err="1" smtClean="0"/>
              <a:t>зоофилия</a:t>
            </a:r>
            <a:r>
              <a:rPr lang="ru-RU" sz="1600" dirty="0" smtClean="0"/>
              <a:t>, фетишизм, </a:t>
            </a:r>
            <a:r>
              <a:rPr lang="ru-RU" sz="1600" dirty="0" err="1" smtClean="0"/>
              <a:t>пигмалионизм</a:t>
            </a:r>
            <a:r>
              <a:rPr lang="ru-RU" sz="1600" dirty="0" smtClean="0"/>
              <a:t>, </a:t>
            </a:r>
            <a:r>
              <a:rPr lang="ru-RU" sz="1600" dirty="0" err="1" smtClean="0"/>
              <a:t>трансвестизм</a:t>
            </a:r>
            <a:r>
              <a:rPr lang="ru-RU" sz="1600" dirty="0" smtClean="0"/>
              <a:t>, </a:t>
            </a:r>
            <a:r>
              <a:rPr lang="ru-RU" sz="1600" dirty="0" err="1" smtClean="0"/>
              <a:t>эксбиционизм</a:t>
            </a:r>
            <a:r>
              <a:rPr lang="ru-RU" sz="1600" dirty="0" smtClean="0"/>
              <a:t>, </a:t>
            </a:r>
            <a:r>
              <a:rPr lang="ru-RU" sz="1600" dirty="0" err="1" smtClean="0"/>
              <a:t>вуайеризм</a:t>
            </a:r>
            <a:r>
              <a:rPr lang="ru-RU" sz="1600" dirty="0" smtClean="0"/>
              <a:t>, некрофилия, садомазохизм);</a:t>
            </a:r>
          </a:p>
          <a:p>
            <a:pPr lvl="0">
              <a:buNone/>
            </a:pPr>
            <a:r>
              <a:rPr lang="ru-RU" sz="1600" dirty="0" smtClean="0"/>
              <a:t>     — религиозное деструктивное поведение (религиозный фанатизм, вовлеченность  в секту).</a:t>
            </a:r>
          </a:p>
          <a:p>
            <a:pPr lvl="0">
              <a:buNone/>
            </a:pPr>
            <a:r>
              <a:rPr lang="ru-RU" sz="1600" dirty="0" smtClean="0"/>
              <a:t>    </a:t>
            </a:r>
            <a:endParaRPr lang="ru-RU" sz="16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7467600" cy="5688158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1600" dirty="0" smtClean="0"/>
              <a:t>     По</a:t>
            </a:r>
            <a:r>
              <a:rPr lang="ru-RU" sz="1600" dirty="0" smtClean="0"/>
              <a:t>  мере изменения жизни людей появляются новые формы зависимого поведения, например, сегодня чрезвычайно быстро распространяется компьютерная зависимость.</a:t>
            </a:r>
          </a:p>
          <a:p>
            <a:pPr lvl="0">
              <a:buNone/>
            </a:pPr>
            <a:r>
              <a:rPr lang="ru-RU" sz="1600" dirty="0" smtClean="0"/>
              <a:t>     Различные формы зависимого поведения имеют  тенденцию сочетаться или переходить друг в друга, что доказывает общность механизмов их функционирования, например, курильщик с многолетним стажем, отказавшись от сигарет, может испытывать постоянное желание есть. Человек, зависимый  от героина, часто пытается поддерживать ремиссию с помощью употребления боле легких наркотиков или алкоголя.</a:t>
            </a:r>
          </a:p>
          <a:p>
            <a:pPr lvl="0"/>
            <a:r>
              <a:rPr lang="ru-RU" sz="1600" dirty="0" smtClean="0"/>
              <a:t>     </a:t>
            </a:r>
            <a:r>
              <a:rPr lang="ru-RU" sz="1600" b="1" dirty="0" smtClean="0"/>
              <a:t>Суицидальное  поведение. </a:t>
            </a:r>
            <a:r>
              <a:rPr lang="ru-RU" sz="1600" dirty="0" smtClean="0"/>
              <a:t>Суицидальное поведение в настоящее время является глобальной общественной проблемой. По данным Всемирной организации здравоохранения в мире ежегодно около 400—500 тыс. человек кончают жизнь самоубийством, а число попыток — в десятки раз больше. Количество самоубийств в европейских странах примерно в три раза превышает число убийств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600" i="1" dirty="0" smtClean="0"/>
              <a:t>     Самоубийство</a:t>
            </a:r>
            <a:r>
              <a:rPr lang="ru-RU" sz="1600" i="1" dirty="0" smtClean="0"/>
              <a:t>, суицид</a:t>
            </a:r>
            <a:r>
              <a:rPr lang="ru-RU" sz="1600" dirty="0" smtClean="0"/>
              <a:t> (лат. «себя убивать») — это умышленное лишение себя жизни. Ситуации, когда смерть причиняется лицом, которое не может отдавать себе отчета в своих действиях или руководить ими, а также в результате неосторожности субъекта, относят не к самоубийствам, а к несчастным случаям.</a:t>
            </a:r>
          </a:p>
          <a:p>
            <a:pPr lvl="0"/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>
            <a:normAutofit/>
          </a:bodyPr>
          <a:lstStyle/>
          <a:p>
            <a:pPr lvl="0"/>
            <a:r>
              <a:rPr lang="ru-RU" sz="1600" b="1" i="1" dirty="0" smtClean="0"/>
              <a:t>Суицидальные  действия </a:t>
            </a:r>
            <a:r>
              <a:rPr lang="ru-RU" sz="1600" dirty="0" smtClean="0"/>
              <a:t>включают суицидальную попытку и завершенный </a:t>
            </a:r>
            <a:r>
              <a:rPr lang="ru-RU" sz="1600" dirty="0" err="1" smtClean="0"/>
              <a:t>суицид.</a:t>
            </a:r>
            <a:r>
              <a:rPr lang="ru-RU" sz="1600" i="1" dirty="0" err="1" smtClean="0"/>
              <a:t>Суицидальная</a:t>
            </a:r>
            <a:r>
              <a:rPr lang="ru-RU" sz="1600" i="1" dirty="0" smtClean="0"/>
              <a:t> попытка</a:t>
            </a:r>
            <a:r>
              <a:rPr lang="ru-RU" sz="1600" dirty="0" smtClean="0"/>
              <a:t> — это целенаправленное оперирование средствами лишения себя жизни, не закончившееся смертью. Попытка может быть обратимой и необратимой, направленной на лишение себя жизни или на другие цели. </a:t>
            </a:r>
            <a:r>
              <a:rPr lang="ru-RU" sz="1600" i="1" dirty="0" smtClean="0"/>
              <a:t>Завершенный суицид</a:t>
            </a:r>
            <a:r>
              <a:rPr lang="ru-RU" sz="1600" dirty="0" smtClean="0"/>
              <a:t> — действия, завершенные летальным исходом.</a:t>
            </a:r>
          </a:p>
          <a:p>
            <a:pPr lvl="0"/>
            <a:r>
              <a:rPr lang="ru-RU" sz="1600" dirty="0" smtClean="0"/>
              <a:t>     </a:t>
            </a:r>
            <a:r>
              <a:rPr lang="ru-RU" sz="1600" b="1" i="1" dirty="0" smtClean="0"/>
              <a:t>Суицидальные  проявления</a:t>
            </a:r>
            <a:r>
              <a:rPr lang="ru-RU" sz="1600" dirty="0" smtClean="0"/>
              <a:t> включают в себя суицидальные мысли, представления, переживания, а также суицидальные тенденции, среди которых можно выделить замыслы и намерения. Пассивные суицидальные мысли характеризуются представлениями, фантазиями на тему своей смерти (но не на тему лишения себя жизни как самопроизвольного действия), например: «хорошо бы умереть», «заснуть и не проснуться».</a:t>
            </a:r>
          </a:p>
          <a:p>
            <a:pPr lvl="0">
              <a:buNone/>
            </a:pPr>
            <a:r>
              <a:rPr lang="ru-RU" sz="1600" dirty="0" smtClean="0"/>
              <a:t>     Суициды делятся на три основные группы:</a:t>
            </a:r>
          </a:p>
          <a:p>
            <a:pPr>
              <a:buNone/>
            </a:pPr>
            <a:r>
              <a:rPr lang="ru-RU" sz="1600" dirty="0" smtClean="0"/>
              <a:t>.   </a:t>
            </a:r>
            <a:r>
              <a:rPr lang="ru-RU" sz="1600" b="1" i="1" dirty="0" smtClean="0"/>
              <a:t> Истинный суицид</a:t>
            </a:r>
            <a:r>
              <a:rPr lang="ru-RU" sz="1600" dirty="0" smtClean="0"/>
              <a:t> направляется желанием умереть, не бывает </a:t>
            </a:r>
            <a:r>
              <a:rPr lang="ru-RU" sz="1600" dirty="0" smtClean="0"/>
              <a:t>спонтанным</a:t>
            </a:r>
            <a:r>
              <a:rPr lang="ru-RU" sz="1600" dirty="0" smtClean="0"/>
              <a:t>, хотя иногда и выглядит довольно неожиданным. </a:t>
            </a:r>
            <a:r>
              <a:rPr lang="ru-RU" sz="1600" b="1" i="1" dirty="0" smtClean="0"/>
              <a:t>Демонстративный суицид</a:t>
            </a:r>
            <a:r>
              <a:rPr lang="ru-RU" sz="1600" dirty="0" smtClean="0"/>
              <a:t> не связан с желанием умереть, а является способом обратить внимание на свои проблемы, позвать на помощь, вести диалог. </a:t>
            </a:r>
            <a:endParaRPr lang="ru-RU" sz="1600" dirty="0" smtClean="0"/>
          </a:p>
          <a:p>
            <a:pPr>
              <a:buNone/>
            </a:pPr>
            <a:r>
              <a:rPr lang="ru-RU" sz="1600" b="1" i="1" dirty="0" smtClean="0"/>
              <a:t> </a:t>
            </a:r>
            <a:r>
              <a:rPr lang="ru-RU" sz="1600" b="1" i="1" dirty="0" smtClean="0"/>
              <a:t>    Скрытый </a:t>
            </a:r>
            <a:r>
              <a:rPr lang="ru-RU" sz="1600" b="1" i="1" dirty="0" smtClean="0"/>
              <a:t>суицид</a:t>
            </a:r>
            <a:r>
              <a:rPr lang="ru-RU" sz="1600" dirty="0" smtClean="0"/>
              <a:t> (косвенное самоубийство) — вид суицидального поведения, не отвечающий его признакам в строгом смысле, но имеющий ту же направленность и результат. </a:t>
            </a:r>
            <a:endParaRPr lang="ru-RU" sz="16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               Формы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</a:rPr>
              <a:t>девиантного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  поведения</a:t>
            </a:r>
            <a:r>
              <a:rPr lang="ru-RU" sz="2400" dirty="0" smtClean="0"/>
              <a:t> 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     К </a:t>
            </a:r>
            <a:r>
              <a:rPr lang="ru-RU" sz="1600" dirty="0" smtClean="0"/>
              <a:t>основным формам </a:t>
            </a:r>
            <a:r>
              <a:rPr lang="ru-RU" sz="1600" dirty="0" err="1" smtClean="0"/>
              <a:t>девиантного</a:t>
            </a:r>
            <a:r>
              <a:rPr lang="ru-RU" sz="1600" dirty="0" smtClean="0"/>
              <a:t> поведения  в современных условиях можно  отнести преступность, алкоголизм, наркоманию, суицид. Каждая форма девиации имеет свою специфику.</a:t>
            </a:r>
          </a:p>
          <a:p>
            <a:r>
              <a:rPr lang="ru-RU" sz="1600" dirty="0" smtClean="0"/>
              <a:t>     </a:t>
            </a:r>
            <a:r>
              <a:rPr lang="ru-RU" sz="1600" b="1" i="1" dirty="0" smtClean="0"/>
              <a:t>Преступность</a:t>
            </a:r>
            <a:r>
              <a:rPr lang="ru-RU" sz="1600" b="1" dirty="0" smtClean="0"/>
              <a:t>. </a:t>
            </a:r>
            <a:r>
              <a:rPr lang="ru-RU" sz="1600" dirty="0" smtClean="0"/>
              <a:t>Изучение проблем преступности выявляет большое количество факторов, воздействующих на ее динамику: социальное положение, род занятий, образование, нищета как самостоятельный фактор, </a:t>
            </a:r>
            <a:r>
              <a:rPr lang="ru-RU" sz="1600" dirty="0" err="1" smtClean="0"/>
              <a:t>деклассирование</a:t>
            </a:r>
            <a:r>
              <a:rPr lang="ru-RU" sz="1600" dirty="0" smtClean="0"/>
              <a:t>, т. е. разрушение или ослабление связей между индивидом и социальной группой.</a:t>
            </a:r>
          </a:p>
          <a:p>
            <a:r>
              <a:rPr lang="ru-RU" sz="1600" dirty="0" smtClean="0"/>
              <a:t>     </a:t>
            </a:r>
            <a:r>
              <a:rPr lang="ru-RU" sz="1600" b="1" i="1" dirty="0" smtClean="0"/>
              <a:t>Алкоголизм. </a:t>
            </a:r>
            <a:r>
              <a:rPr lang="ru-RU" sz="1600" dirty="0" smtClean="0"/>
              <a:t>Фактически алкоголь вошел в нашу жизнь, став элементом социальных ритуалов, обязательным условием официальных церемоний, праздников, способов времяпрепровождения и решения личных проблем. Однако эта </a:t>
            </a:r>
            <a:r>
              <a:rPr lang="ru-RU" sz="1600" dirty="0" err="1" smtClean="0"/>
              <a:t>социокультурная</a:t>
            </a:r>
            <a:r>
              <a:rPr lang="ru-RU" sz="1600" dirty="0" smtClean="0"/>
              <a:t> традиция дорого обходится обществу.</a:t>
            </a:r>
          </a:p>
          <a:p>
            <a:r>
              <a:rPr lang="ru-RU" sz="1600" dirty="0" smtClean="0"/>
              <a:t>     </a:t>
            </a:r>
            <a:r>
              <a:rPr lang="ru-RU" sz="1600" b="1" i="1" dirty="0" smtClean="0"/>
              <a:t>Наркомания </a:t>
            </a:r>
            <a:r>
              <a:rPr lang="ru-RU" sz="1600" dirty="0" smtClean="0"/>
              <a:t> (от греч. </a:t>
            </a:r>
            <a:r>
              <a:rPr lang="ru-RU" sz="1600" dirty="0" err="1" smtClean="0"/>
              <a:t>narke</a:t>
            </a:r>
            <a:r>
              <a:rPr lang="ru-RU" sz="1600" dirty="0" smtClean="0"/>
              <a:t> – оцепенение и </a:t>
            </a:r>
            <a:r>
              <a:rPr lang="ru-RU" sz="1600" dirty="0" err="1" smtClean="0"/>
              <a:t>mania</a:t>
            </a:r>
            <a:r>
              <a:rPr lang="ru-RU" sz="1600" dirty="0" smtClean="0"/>
              <a:t> – бешенство, безумие). Это заболевание, которое выражается в физической и (или) психической зависимости от наркотических средств, постепенно приводящей к глубокому истощению физических и психических функций организма. Всего насчитывается около 240 видов наркотических веществ растительного и химического происхождения. </a:t>
            </a:r>
          </a:p>
          <a:p>
            <a:endParaRPr lang="ru-RU" sz="16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       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Профилактика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нарушений в поведении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1.Развитие у ребенка толерантности (терпимости) и осознание себя как участника общения, восприятие ровесника в качестве полноправного участника взаимодействия.</a:t>
            </a:r>
          </a:p>
          <a:p>
            <a:r>
              <a:rPr lang="ru-RU" sz="1600" dirty="0" smtClean="0"/>
              <a:t>2.Научить детей открытому проявлению эмоций приемлемыми способами</a:t>
            </a:r>
          </a:p>
          <a:p>
            <a:r>
              <a:rPr lang="ru-RU" sz="1600" dirty="0" smtClean="0"/>
              <a:t>3.Развивать у детей умение общаться в различных жизненных ситуациях с ориентацией на ненасильственную модель поведения.</a:t>
            </a:r>
          </a:p>
          <a:p>
            <a:r>
              <a:rPr lang="ru-RU" sz="1600" dirty="0" smtClean="0"/>
              <a:t>4.Развить навыки конструктивного поведения через осмысление, переживание и моделирование проблемных ситуаций, взятых из литературных произведений (чтение литературных произведений, сказок, беседы о прочитанных литературных произведениях).</a:t>
            </a:r>
          </a:p>
          <a:p>
            <a:endParaRPr lang="ru-RU" sz="16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86512" y="264795"/>
            <a:ext cx="2571768" cy="495604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Обучение детей приемлемым способам выражения гнева</a:t>
            </a:r>
            <a:endParaRPr lang="ru-RU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" name="Рисунок 4" descr="http://ndou195.ru/images/stories/2012/sovet.log.psix/fjhfgj.png"/>
          <p:cNvPicPr>
            <a:picLocks noGrp="1"/>
          </p:cNvPicPr>
          <p:nvPr>
            <p:ph type="pic" idx="1"/>
          </p:nvPr>
        </p:nvPicPr>
        <p:blipFill>
          <a:blip r:embed="rId2"/>
          <a:srcRect l="16136" r="16136"/>
          <a:stretch>
            <a:fillRect/>
          </a:stretch>
        </p:blipFill>
        <p:spPr bwMode="auto">
          <a:xfrm>
            <a:off x="642910" y="785794"/>
            <a:ext cx="4643470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>
            <a:normAutofit/>
          </a:bodyPr>
          <a:lstStyle/>
          <a:p>
            <a:pPr lvl="0"/>
            <a:r>
              <a:rPr lang="ru-RU" sz="1600" dirty="0" smtClean="0"/>
              <a:t>Покажите ребенку, как можно выплеснуть гнев в приемлемой форме, используйте для этого резиновые игрушки, каучуковые шарики, которые можно бросать в ванну, наполненную водой, подушки (которую можно «побить»), рвать и комкать бумагу, мишень с дротиком, спортивный инвентарь (пинать ногами мяч или мат), бегать вокруг дома и др., все это можно использовать в моменты проявления агрессивных реакций, для того чтобы перенаправить гнев в мирное русло.</a:t>
            </a:r>
          </a:p>
          <a:p>
            <a:pPr lvl="0"/>
            <a:r>
              <a:rPr lang="ru-RU" sz="1600" dirty="0" smtClean="0"/>
              <a:t>Выражать свой гнев с помощью творчества. Вы можете предложить ребенку нарисовать свою злость, можно просто взять краски и замалевать лист бумаги, делать это можно столько раз, пока не почувствуете, что полегчало, вылепить из пластилина символическую фигуру обидчика или своей злости, и смять ее.</a:t>
            </a:r>
          </a:p>
          <a:p>
            <a:pPr lvl="0"/>
            <a:r>
              <a:rPr lang="ru-RU" sz="1600" dirty="0" smtClean="0"/>
              <a:t>Талисман. Поговорите с ребенком о том, зачем люди носят талисманы, нужен ли ему талисман и какой талисман он хотел бы иметь. Возьмите разноцветные бусинки, камушки, пуговки, перышки, кусочки кожи, кружев, все, что окажется под рукой. Сделайте вместе с ребенком талисман ему и себе.</a:t>
            </a:r>
          </a:p>
          <a:p>
            <a:endParaRPr lang="ru-RU" sz="16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57950" y="264795"/>
            <a:ext cx="2214578" cy="4956048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Обучение детей приемам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саморегуляции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, самообладания</a:t>
            </a:r>
            <a:endParaRPr lang="ru-RU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5" name="Рисунок 4" descr="http://ndou195.ru/images/stories/2012/sovet.log.psix/bjhl.jpg"/>
          <p:cNvPicPr>
            <a:picLocks noGrp="1"/>
          </p:cNvPicPr>
          <p:nvPr>
            <p:ph type="pic" idx="1"/>
          </p:nvPr>
        </p:nvPicPr>
        <p:blipFill>
          <a:blip r:embed="rId2"/>
          <a:srcRect l="15681" r="15681"/>
          <a:stretch>
            <a:fillRect/>
          </a:stretch>
        </p:blipFill>
        <p:spPr bwMode="auto">
          <a:xfrm>
            <a:off x="928662" y="714356"/>
            <a:ext cx="4714908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1643050"/>
            <a:ext cx="7258072" cy="483090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1600" dirty="0" smtClean="0"/>
              <a:t>     </a:t>
            </a:r>
            <a:r>
              <a:rPr lang="ru-RU" sz="2000" dirty="0" smtClean="0"/>
              <a:t>Например</a:t>
            </a:r>
            <a:r>
              <a:rPr lang="ru-RU" sz="2000" dirty="0" smtClean="0"/>
              <a:t>, можно совместно с ребенком изготовить дорожный знак «Стоп» и положить его в карман, провести с ребенком беседу и поговорить о том, что как только его начнут одолевать «незваные» мысли и желания, он может достать из кармана картинку и мысленно или шепотом произнести «Стоп». В конце дня можно обсудить с ребенком пригодился ли ему этот знак? В какой ситуации, сколько раз и помогло ли ему? Для того чтобы данный прием начал работать, необходима многодневная </a:t>
            </a:r>
            <a:r>
              <a:rPr lang="ru-RU" sz="2000" dirty="0" smtClean="0"/>
              <a:t>тренировка</a:t>
            </a:r>
            <a:r>
              <a:rPr lang="ru-RU" sz="1600" dirty="0" smtClean="0"/>
              <a:t>.</a:t>
            </a:r>
            <a:endParaRPr lang="ru-RU" sz="1600" dirty="0" smtClean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0826" y="264795"/>
            <a:ext cx="2214578" cy="4956048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Формирование позитивных качеств личности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 (</a:t>
            </a:r>
            <a:r>
              <a:rPr lang="ru-RU" sz="2000" dirty="0" err="1" smtClean="0">
                <a:solidFill>
                  <a:schemeClr val="accent4">
                    <a:lumMod val="50000"/>
                  </a:schemeClr>
                </a:solidFill>
              </a:rPr>
              <a:t>эмпатии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, доверия к людям, доброты и т.д.)</a:t>
            </a:r>
          </a:p>
          <a:p>
            <a:endParaRPr lang="ru-RU" dirty="0"/>
          </a:p>
        </p:txBody>
      </p:sp>
      <p:pic>
        <p:nvPicPr>
          <p:cNvPr id="5" name="Рисунок 4" descr="http://im0-tub-ru.yandex.net/i?id=224582021-52-72&amp;n=21"/>
          <p:cNvPicPr>
            <a:picLocks noGrp="1"/>
          </p:cNvPicPr>
          <p:nvPr>
            <p:ph type="pic" idx="1"/>
          </p:nvPr>
        </p:nvPicPr>
        <p:blipFill>
          <a:blip r:embed="rId2"/>
          <a:srcRect l="17548" r="17548"/>
          <a:stretch>
            <a:fillRect/>
          </a:stretch>
        </p:blipFill>
        <p:spPr bwMode="auto">
          <a:xfrm>
            <a:off x="1142976" y="1000108"/>
            <a:ext cx="4286280" cy="442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142984"/>
            <a:ext cx="7467600" cy="487375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В обществе всегда существовали социальные нормы, то есть правила, по которым это общество живет. Нарушение или несоблюдение этих норм является социальным отклонением или девиацией. Нарушение общепринятых норм, есть и будет присутствовать в человеческом обществе. Социальная норма – это необходимый и относительно устойчивый элемент социальной практики, выполняющий роль инструмента социального регулирования и контроля.</a:t>
            </a:r>
            <a:endParaRPr lang="ru-RU" sz="18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1643050"/>
            <a:ext cx="7467600" cy="4873752"/>
          </a:xfrm>
        </p:spPr>
        <p:txBody>
          <a:bodyPr>
            <a:normAutofit/>
          </a:bodyPr>
          <a:lstStyle/>
          <a:p>
            <a:pPr lvl="0"/>
            <a:r>
              <a:rPr lang="ru-RU" sz="2000" dirty="0" smtClean="0"/>
              <a:t>Развивать </a:t>
            </a:r>
            <a:r>
              <a:rPr lang="ru-RU" sz="2000" dirty="0" err="1" smtClean="0"/>
              <a:t>эмпатию</a:t>
            </a:r>
            <a:r>
              <a:rPr lang="ru-RU" sz="2000" dirty="0" smtClean="0"/>
              <a:t> и формировать другие качества личности можно во время совместного чтения взрослого и ребенка. Вопросы, которые могут обсуждаться: Как ты думаешь, правильно или нет (плохо или хорошо) поступил тот или иной герой…? А как нужно сделать? Добрый он или злой? Каким лучше быть? Как бы ты поступил в этой ситуации? и т.д. Развитие ребенка в этих направлениях помогает ребенку осознавать и понимать смысл таких понятий «добро и зло», «плохо и хорошо», «правильно или нет», развивает терпимость, сочувствие к сверстникам учит конструктивно решать разные жизненные ситуации, формирует навыки умения общения со сверстниками и выражать эмоции в приемлемой, нормальной для общества форме.</a:t>
            </a:r>
          </a:p>
          <a:p>
            <a:endParaRPr lang="ru-RU" sz="20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                  Используемая литература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    1. Чутко Л.С.</a:t>
            </a:r>
            <a:r>
              <a:rPr lang="ru-RU" sz="1600" dirty="0" smtClean="0"/>
              <a:t> </a:t>
            </a:r>
            <a:r>
              <a:rPr lang="ru-RU" sz="1600" dirty="0" smtClean="0"/>
              <a:t>Нарушения </a:t>
            </a:r>
            <a:r>
              <a:rPr lang="ru-RU" sz="1600" dirty="0" smtClean="0"/>
              <a:t>поведения и развития у детей. Книга для </a:t>
            </a:r>
            <a:r>
              <a:rPr lang="ru-RU" sz="1600" dirty="0" smtClean="0"/>
              <a:t>хороших </a:t>
            </a:r>
            <a:r>
              <a:rPr lang="ru-RU" sz="1600" dirty="0" smtClean="0"/>
              <a:t>родителей и </a:t>
            </a:r>
            <a:r>
              <a:rPr lang="ru-RU" sz="1600" dirty="0" smtClean="0"/>
              <a:t>специалистов. </a:t>
            </a:r>
            <a:r>
              <a:rPr lang="ru-RU" sz="1600" dirty="0" err="1" smtClean="0"/>
              <a:t>Спец.пед</a:t>
            </a:r>
            <a:r>
              <a:rPr lang="ru-RU" sz="1600" dirty="0" smtClean="0"/>
              <a:t>. :</a:t>
            </a:r>
            <a:r>
              <a:rPr lang="ru-RU" sz="1600" dirty="0" err="1" smtClean="0"/>
              <a:t>Каро</a:t>
            </a:r>
            <a:r>
              <a:rPr lang="ru-RU" sz="1600" dirty="0" smtClean="0"/>
              <a:t>, 2011.-176с.</a:t>
            </a:r>
          </a:p>
          <a:p>
            <a:pPr>
              <a:buNone/>
            </a:pPr>
            <a:r>
              <a:rPr lang="ru-RU" sz="1600" dirty="0" smtClean="0"/>
              <a:t>    2. </a:t>
            </a:r>
            <a:r>
              <a:rPr lang="ru-RU" sz="1600" dirty="0" smtClean="0"/>
              <a:t>Интернет ресурсы: </a:t>
            </a:r>
            <a:r>
              <a:rPr lang="ru-RU" sz="1600" dirty="0" err="1" smtClean="0"/>
              <a:t>Учебно</a:t>
            </a:r>
            <a:r>
              <a:rPr lang="ru-RU" sz="1600" dirty="0" smtClean="0"/>
              <a:t> образовательный портал </a:t>
            </a:r>
            <a:r>
              <a:rPr lang="ru-RU" sz="1600" dirty="0" err="1" smtClean="0"/>
              <a:t>Лекции-онлайн</a:t>
            </a:r>
            <a:r>
              <a:rPr lang="ru-RU" sz="1600" dirty="0" smtClean="0"/>
              <a:t> по </a:t>
            </a:r>
            <a:r>
              <a:rPr lang="ru-RU" sz="1600" dirty="0" smtClean="0"/>
              <a:t>Специальной </a:t>
            </a:r>
            <a:r>
              <a:rPr lang="ru-RU" sz="1600" dirty="0" smtClean="0"/>
              <a:t>педагогики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600" dirty="0" smtClean="0"/>
              <a:t>    3. А.Ф. </a:t>
            </a:r>
            <a:r>
              <a:rPr lang="ru-RU" sz="1600" dirty="0" err="1" smtClean="0"/>
              <a:t>Тумашенко</a:t>
            </a:r>
            <a:r>
              <a:rPr lang="ru-RU" sz="1600" dirty="0" smtClean="0"/>
              <a:t> </a:t>
            </a:r>
            <a:r>
              <a:rPr lang="ru-RU" sz="1600" dirty="0" smtClean="0"/>
              <a:t>Неврологические нарушения у детей. Причины, профилактика, </a:t>
            </a:r>
            <a:r>
              <a:rPr lang="ru-RU" sz="1600" dirty="0" smtClean="0"/>
              <a:t>коррекция. :Детство  -Пресс, 2011.-160 с.</a:t>
            </a:r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1143000"/>
          </a:xfrm>
        </p:spPr>
        <p:txBody>
          <a:bodyPr>
            <a:normAutofit/>
          </a:bodyPr>
          <a:lstStyle/>
          <a:p>
            <a:pPr lvl="0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Понятия, используемые  при характеристике  детей с 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              нарушением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 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поведения</a:t>
            </a:r>
            <a:r>
              <a:rPr lang="ru-RU" sz="1800" dirty="0" smtClean="0"/>
              <a:t>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dirty="0" smtClean="0"/>
              <a:t>     Определение понятия предполагает выделение  существенных признаков явления. Специфическими особенностями отклоняющегося поведения  личности являются следующие:</a:t>
            </a:r>
            <a:endParaRPr lang="ru-RU" sz="1600" dirty="0" smtClean="0"/>
          </a:p>
          <a:p>
            <a:pPr lvl="0"/>
            <a:r>
              <a:rPr lang="ru-RU" sz="1600" i="1" dirty="0" smtClean="0"/>
              <a:t>Отклоняющееся поведение личности – это поведение, которое не соответствует общепринятым или официально установленным нормам.</a:t>
            </a:r>
            <a:r>
              <a:rPr lang="ru-RU" sz="1600" dirty="0" smtClean="0"/>
              <a:t> То есть, это действия, не соответствующие законам, правилам, традициям и социальным установкам. Следовательно, нарушение поведения можно характеризовать как нарушение не любых, а лишь наиболее важных для данного общества в данное время социальных норм.</a:t>
            </a:r>
          </a:p>
          <a:p>
            <a:pPr lvl="0"/>
            <a:r>
              <a:rPr lang="ru-RU" sz="1600" i="1" dirty="0" smtClean="0"/>
              <a:t>Нарушение поведения и личность его проявляющая, вызывают негативную оценку со стороны других людей</a:t>
            </a:r>
            <a:r>
              <a:rPr lang="ru-RU" sz="1600" dirty="0" smtClean="0"/>
              <a:t>. Негативная оценка может иметь форму общественного осуждения или социальных санкций, в том числе уголовного наказания. Прежде всего санкции выполняют функцию предотвращения нежелательного поведения. Но, с другой стороны, они могут приводить к такому негативному явлению, как стигматизация личности – навешивание на неё ярлыка. Хорошо известны трудности </a:t>
            </a:r>
            <a:r>
              <a:rPr lang="ru-RU" sz="1600" dirty="0" err="1" smtClean="0"/>
              <a:t>реадаптации</a:t>
            </a:r>
            <a:r>
              <a:rPr lang="ru-RU" sz="1600" dirty="0" smtClean="0"/>
              <a:t> человека, отбывшего срок наказания и вернувшегося в «нормальную» жизнь.</a:t>
            </a:r>
          </a:p>
          <a:p>
            <a:endParaRPr lang="ru-RU" sz="16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7467600" cy="5688158"/>
          </a:xfrm>
        </p:spPr>
        <p:txBody>
          <a:bodyPr>
            <a:normAutofit/>
          </a:bodyPr>
          <a:lstStyle/>
          <a:p>
            <a:pPr lvl="0"/>
            <a:r>
              <a:rPr lang="ru-RU" sz="1600" i="1" dirty="0" smtClean="0"/>
              <a:t>Особенностью отклоняющегося поведения является то, что оно наносит реальный ущерб самой личности или окружающим людям</a:t>
            </a:r>
            <a:r>
              <a:rPr lang="ru-RU" sz="1600" dirty="0" smtClean="0"/>
              <a:t>. Это может быть дестабилизация существующего порядка, причинение морального и материального ущерба, физическое насилие и причинение боли, ухудшение нарушение поведения зачастую является разрушительным: в зависимости от формы </a:t>
            </a:r>
            <a:r>
              <a:rPr lang="ru-RU" sz="1600" i="1" dirty="0" smtClean="0"/>
              <a:t>деструктивным</a:t>
            </a:r>
            <a:r>
              <a:rPr lang="ru-RU" sz="1600" dirty="0" smtClean="0"/>
              <a:t> или </a:t>
            </a:r>
            <a:r>
              <a:rPr lang="ru-RU" sz="1600" i="1" dirty="0" err="1" smtClean="0"/>
              <a:t>аутодеструктивным</a:t>
            </a:r>
            <a:r>
              <a:rPr lang="ru-RU" sz="1600" i="1" dirty="0" smtClean="0"/>
              <a:t>.</a:t>
            </a:r>
            <a:endParaRPr lang="ru-RU" sz="1600" dirty="0" smtClean="0"/>
          </a:p>
          <a:p>
            <a:pPr lvl="0"/>
            <a:r>
              <a:rPr lang="ru-RU" sz="1600" i="1" dirty="0" smtClean="0"/>
              <a:t>Рассматриваемое поведение преимущественно можно охарактеризовать как стойко повторяющееся (многократно или длительно).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Данное</a:t>
            </a:r>
            <a:r>
              <a:rPr lang="ru-RU" sz="1600" dirty="0" smtClean="0"/>
              <a:t>  правило имеет исключения. Например, даже одна суицидальная попытка представляет собой серьёзную опасность и может рассматриваться как нарушение поведения.</a:t>
            </a:r>
          </a:p>
          <a:p>
            <a:pPr lvl="0"/>
            <a:r>
              <a:rPr lang="ru-RU" sz="1600" i="1" dirty="0" smtClean="0"/>
              <a:t>Для того чтобы поведение можно было квалифицировать как отклоняющееся, оно должно согласовываться с общей направленностью личности</a:t>
            </a:r>
            <a:r>
              <a:rPr lang="ru-RU" sz="1600" dirty="0" smtClean="0"/>
              <a:t>. Поведение не должно быть следствием нестандартной ситуации (поведение в рамках посттравматического синдрома), следствием кризисной ситуации (реакция горя) или следствием самообороны.</a:t>
            </a:r>
          </a:p>
          <a:p>
            <a:endParaRPr lang="ru-RU" sz="16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7467600" cy="5688158"/>
          </a:xfrm>
        </p:spPr>
        <p:txBody>
          <a:bodyPr>
            <a:normAutofit/>
          </a:bodyPr>
          <a:lstStyle/>
          <a:p>
            <a:pPr lvl="0"/>
            <a:r>
              <a:rPr lang="ru-RU" sz="1600" i="1" dirty="0" smtClean="0"/>
              <a:t>Особенностью отклоняющегося поведения является то, что оно рассматривается в пределах медицинской нормы</a:t>
            </a:r>
            <a:r>
              <a:rPr lang="ru-RU" sz="1600" dirty="0" smtClean="0"/>
              <a:t>. Оно не должно отождествляться с психическим заболеванием или патологическим состоянием, хотя и может сочетаться с последним.</a:t>
            </a:r>
          </a:p>
          <a:p>
            <a:pPr lvl="0"/>
            <a:r>
              <a:rPr lang="ru-RU" sz="1600" i="1" dirty="0" smtClean="0"/>
              <a:t>Особенностью нарушения поведения является то, что оно сопровождается различными проявлениями социальной </a:t>
            </a:r>
            <a:r>
              <a:rPr lang="ru-RU" sz="1600" i="1" dirty="0" err="1" smtClean="0"/>
              <a:t>дезадаптации</a:t>
            </a:r>
            <a:r>
              <a:rPr lang="ru-RU" sz="1600" i="1" dirty="0" smtClean="0"/>
              <a:t>. </a:t>
            </a:r>
            <a:r>
              <a:rPr lang="ru-RU" sz="1600" dirty="0" smtClean="0"/>
              <a:t>Состояние </a:t>
            </a:r>
            <a:r>
              <a:rPr lang="ru-RU" sz="1600" dirty="0" err="1" smtClean="0"/>
              <a:t>дезадаптации</a:t>
            </a:r>
            <a:r>
              <a:rPr lang="ru-RU" sz="1600" dirty="0" smtClean="0"/>
              <a:t>, в свою очередь, может быть самостоятельной причиной отклоняющегося поведения личности.</a:t>
            </a:r>
          </a:p>
          <a:p>
            <a:r>
              <a:rPr lang="ru-RU" sz="1600" i="1" dirty="0" smtClean="0"/>
              <a:t>В качестве последнего признака нарушения поведения можно отметить его выраженное индивидуальное и его возрастно-половое своеобразие</a:t>
            </a:r>
            <a:r>
              <a:rPr lang="ru-RU" sz="1600" dirty="0" smtClean="0"/>
              <a:t>. Одни и те же виды </a:t>
            </a:r>
            <a:r>
              <a:rPr lang="ru-RU" sz="1600" dirty="0" err="1" smtClean="0"/>
              <a:t>девиантного</a:t>
            </a:r>
            <a:r>
              <a:rPr lang="ru-RU" sz="1600" dirty="0" smtClean="0"/>
              <a:t> поведения по-разному проявляются у различных людей в разном </a:t>
            </a:r>
            <a:r>
              <a:rPr lang="ru-RU" sz="1600" dirty="0" smtClean="0"/>
              <a:t>возрасте.</a:t>
            </a:r>
            <a:endParaRPr lang="ru-RU" sz="16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        Критерии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 отнесения  к нарушениям поведения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</a:rPr>
              <a:t> </a:t>
            </a:r>
            <a:endParaRPr lang="ru-RU" sz="1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1600" dirty="0" smtClean="0"/>
              <a:t>     Одним из самых распространённых и общих  является </a:t>
            </a:r>
            <a:r>
              <a:rPr lang="ru-RU" sz="1600" b="1" i="1" dirty="0" smtClean="0"/>
              <a:t>статистический критерий</a:t>
            </a:r>
            <a:r>
              <a:rPr lang="ru-RU" sz="1600" i="1" dirty="0" smtClean="0"/>
              <a:t>, </a:t>
            </a:r>
            <a:r>
              <a:rPr lang="ru-RU" sz="1600" dirty="0" smtClean="0"/>
              <a:t>который </a:t>
            </a:r>
            <a:r>
              <a:rPr lang="ru-RU" sz="1600" dirty="0" smtClean="0"/>
              <a:t>позволяет определить норму для любого явления с помощью подсчёта частоты, с которой оно встречается в популяции. С точки зрения статистики нормально всё, что встречается часто, т.е. не реже, чем в 50% случаев. В соответствии с законом нормального распределения 2-3% людей по обе стороны от «нормального» большинства будут иметь выраженные нарушения поведения по определённому качеству, а приблизительно 20% - небольшие отклонения. Следовательно, конкретная форма поведения (например, курение) может признаваться нормальной в том случае, если она встречается у большинства людей.</a:t>
            </a:r>
          </a:p>
          <a:p>
            <a:r>
              <a:rPr lang="ru-RU" sz="1600" dirty="0" smtClean="0"/>
              <a:t>     Статистический  критерий сочетается с </a:t>
            </a:r>
            <a:r>
              <a:rPr lang="ru-RU" sz="1600" b="1" i="1" dirty="0" smtClean="0"/>
              <a:t>качественно-количественной </a:t>
            </a:r>
            <a:r>
              <a:rPr lang="ru-RU" sz="1600" b="1" i="1" dirty="0" smtClean="0"/>
              <a:t>оценкой </a:t>
            </a:r>
            <a:r>
              <a:rPr lang="ru-RU" sz="1600" dirty="0" smtClean="0"/>
              <a:t>поведения </a:t>
            </a:r>
            <a:r>
              <a:rPr lang="ru-RU" sz="1600" dirty="0" smtClean="0"/>
              <a:t>по степени его выраженности и степени угрозы для жизни. Например употребление алкоголя признаётся нормальным явлением в разумных границах, но отклоняющимся – при злоупотреблении. С другой стороны, поведение, представляющее собой прямую опасность для жизни самого человека или окружающих, независимо от его частоты, а порой и степени выраженности, оценивается как отклоняющееся, например суицид или </a:t>
            </a:r>
            <a:r>
              <a:rPr lang="ru-RU" sz="1600" dirty="0" smtClean="0"/>
              <a:t>преступление.</a:t>
            </a:r>
            <a:endParaRPr lang="ru-RU" sz="16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575959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1600" dirty="0" smtClean="0"/>
              <a:t>    Специальные </a:t>
            </a:r>
            <a:r>
              <a:rPr lang="ru-RU" sz="1600" dirty="0" smtClean="0"/>
              <a:t>критерии оценки нормальности или </a:t>
            </a:r>
            <a:r>
              <a:rPr lang="ru-RU" sz="1600" dirty="0" err="1" smtClean="0"/>
              <a:t>аномальности</a:t>
            </a:r>
            <a:r>
              <a:rPr lang="ru-RU" sz="1600" dirty="0" smtClean="0"/>
              <a:t> поведения личности:</a:t>
            </a:r>
          </a:p>
          <a:p>
            <a:pPr lvl="0"/>
            <a:r>
              <a:rPr lang="ru-RU" sz="1600" dirty="0" smtClean="0"/>
              <a:t>     </a:t>
            </a:r>
            <a:r>
              <a:rPr lang="ru-RU" sz="1600" b="1" i="1" dirty="0" smtClean="0"/>
              <a:t>Психопатологический критерий </a:t>
            </a:r>
            <a:r>
              <a:rPr lang="ru-RU" sz="1600" dirty="0" smtClean="0"/>
              <a:t>используется в медицине. С точки зрения психопатологического критерия все поведенческие проявления можно разделить на две группы: нормальные и патологические в значении «здоровье - болезнь».</a:t>
            </a:r>
          </a:p>
          <a:p>
            <a:r>
              <a:rPr lang="ru-RU" sz="1600" dirty="0" smtClean="0"/>
              <a:t>     </a:t>
            </a:r>
            <a:r>
              <a:rPr lang="ru-RU" sz="1600" b="1" i="1" dirty="0" smtClean="0"/>
              <a:t>Социально – нормативный  критерий </a:t>
            </a:r>
            <a:r>
              <a:rPr lang="ru-RU" sz="1600" dirty="0" smtClean="0"/>
              <a:t>имеет чрезвычайно важное значение в различных областях общественной жизни. Поведение каждого человека ежедневно оценивается и регулируется с помощью различных социальных норм. В соответствии с социально-нормативным критерием поведение, соответствующее требованиям общества в данное время, воспринимается как нормальное и одобряется. </a:t>
            </a:r>
            <a:endParaRPr lang="ru-RU" sz="1600" dirty="0" smtClean="0"/>
          </a:p>
          <a:p>
            <a:pPr lvl="0"/>
            <a:r>
              <a:rPr lang="ru-RU" sz="1600" b="1" i="1" dirty="0" smtClean="0"/>
              <a:t>Индивидуально – психологический  критерий </a:t>
            </a:r>
            <a:r>
              <a:rPr lang="ru-RU" sz="1600" dirty="0" smtClean="0"/>
              <a:t>отражает всё возрастающую ценность личности, её индивидуальности. Современные требования предполагают умение человека принимать решения, делать выбор, нести личностную ответственность за поведение. </a:t>
            </a:r>
          </a:p>
          <a:p>
            <a:endParaRPr lang="ru-RU" sz="16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              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Виды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 нарушения  поведения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 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1600" dirty="0" smtClean="0"/>
              <a:t>   Существуют</a:t>
            </a:r>
            <a:r>
              <a:rPr lang="ru-RU" sz="1600" dirty="0" smtClean="0"/>
              <a:t>  следующие виды нарушения поведения:</a:t>
            </a:r>
          </a:p>
          <a:p>
            <a:pPr lvl="0"/>
            <a:r>
              <a:rPr lang="ru-RU" sz="1600" dirty="0" smtClean="0"/>
              <a:t>     - агрессивное</a:t>
            </a:r>
          </a:p>
          <a:p>
            <a:pPr lvl="0"/>
            <a:r>
              <a:rPr lang="ru-RU" sz="1600" dirty="0" smtClean="0"/>
              <a:t>     - </a:t>
            </a:r>
            <a:r>
              <a:rPr lang="ru-RU" sz="1600" dirty="0" err="1" smtClean="0"/>
              <a:t>деликвентное</a:t>
            </a:r>
            <a:endParaRPr lang="ru-RU" sz="1600" dirty="0" smtClean="0"/>
          </a:p>
          <a:p>
            <a:pPr lvl="0"/>
            <a:r>
              <a:rPr lang="ru-RU" sz="1600" dirty="0" smtClean="0"/>
              <a:t>     - зависимое</a:t>
            </a:r>
          </a:p>
          <a:p>
            <a:pPr lvl="0"/>
            <a:r>
              <a:rPr lang="ru-RU" sz="1600" dirty="0" smtClean="0"/>
              <a:t>     - суицидальное</a:t>
            </a:r>
          </a:p>
          <a:p>
            <a:pPr lvl="0">
              <a:buNone/>
            </a:pPr>
            <a:r>
              <a:rPr lang="ru-RU" sz="1600" dirty="0" smtClean="0"/>
              <a:t>     </a:t>
            </a:r>
            <a:r>
              <a:rPr lang="ru-RU" sz="1600" b="1" dirty="0" smtClean="0"/>
              <a:t>Агрессивное поведение. </a:t>
            </a:r>
            <a:r>
              <a:rPr lang="ru-RU" sz="1600" dirty="0" smtClean="0"/>
              <a:t>Как </a:t>
            </a:r>
            <a:r>
              <a:rPr lang="ru-RU" sz="1600" dirty="0" smtClean="0"/>
              <a:t>известно, </a:t>
            </a:r>
            <a:r>
              <a:rPr lang="ru-RU" sz="1600" dirty="0" err="1" smtClean="0"/>
              <a:t>деструктивность</a:t>
            </a:r>
            <a:r>
              <a:rPr lang="ru-RU" sz="1600" dirty="0" smtClean="0"/>
              <a:t> (разрушительность), тесно связана с такой базовой человеческой характеристикой, как агрессия. В психологии </a:t>
            </a:r>
            <a:r>
              <a:rPr lang="ru-RU" sz="1600" i="1" dirty="0" smtClean="0"/>
              <a:t>под агрессией понимают тенденцию (стремление), проявляющуюся в реальном поведении или фантазировании, с целью подчинить себе других либо доминировать над ними. </a:t>
            </a:r>
            <a:r>
              <a:rPr lang="ru-RU" sz="1600" dirty="0" smtClean="0"/>
              <a:t>Данная тенденция носит универсальный характер, а сам термин «агрессия» в целом имеет нейтральное значение. По сути, агрессия может быть как позитивной, служащей жизненным интересам и выживанию, так и негативной, ориентированной на удовлетворение агрессивного влечения самого по себе.</a:t>
            </a:r>
          </a:p>
          <a:p>
            <a:endParaRPr lang="ru-RU" sz="16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1600" b="1" dirty="0" err="1" smtClean="0"/>
              <a:t>Деликвентное</a:t>
            </a:r>
            <a:r>
              <a:rPr lang="ru-RU" sz="1600" b="1" dirty="0" smtClean="0"/>
              <a:t>  поведение. </a:t>
            </a:r>
            <a:r>
              <a:rPr lang="ru-RU" sz="1600" dirty="0" smtClean="0"/>
              <a:t>Проблема </a:t>
            </a:r>
            <a:r>
              <a:rPr lang="ru-RU" sz="1600" dirty="0" err="1" smtClean="0"/>
              <a:t>делинквентного</a:t>
            </a:r>
            <a:r>
              <a:rPr lang="ru-RU" sz="1600" dirty="0" smtClean="0"/>
              <a:t> (противоправного, антиобщественного) поведения, является центральной для исследования большинства социальных наук, поскольку общественный порядок играет важную роль в развитии как государства в целом, так и каждого гражданина в отдельности.</a:t>
            </a:r>
          </a:p>
          <a:p>
            <a:pPr lvl="0">
              <a:buNone/>
            </a:pPr>
            <a:r>
              <a:rPr lang="ru-RU" sz="1600" dirty="0" smtClean="0"/>
              <a:t>     Под этим термином понимают противоправное поведение личности </a:t>
            </a:r>
            <a:r>
              <a:rPr lang="ru-RU" sz="1600" i="1" dirty="0" smtClean="0"/>
              <a:t>— действия конкретной личности, отклоняющиеся от установленных в данном обществе и в данное время законов, угрожающие благополучию других людей или социальному порядку и уголовно наказуемые в крайних своих проявлениях</a:t>
            </a:r>
            <a:r>
              <a:rPr lang="ru-RU" sz="1600" dirty="0" smtClean="0"/>
              <a:t>. Личность, проявляющая противозаконное поведение, квалифицируется как </a:t>
            </a:r>
            <a:r>
              <a:rPr lang="ru-RU" sz="1600" i="1" dirty="0" err="1" smtClean="0"/>
              <a:t>делинквентная</a:t>
            </a:r>
            <a:r>
              <a:rPr lang="ru-RU" sz="1600" i="1" dirty="0" smtClean="0"/>
              <a:t> личность (</a:t>
            </a:r>
            <a:r>
              <a:rPr lang="ru-RU" sz="1600" i="1" dirty="0" err="1" smtClean="0"/>
              <a:t>делинквент</a:t>
            </a:r>
            <a:r>
              <a:rPr lang="ru-RU" sz="1600" i="1" dirty="0" smtClean="0"/>
              <a:t>), а сами действия — деликтами.</a:t>
            </a:r>
            <a:endParaRPr lang="ru-RU" sz="1600" dirty="0" smtClean="0"/>
          </a:p>
          <a:p>
            <a:pPr lvl="0">
              <a:buNone/>
            </a:pPr>
            <a:r>
              <a:rPr lang="ru-RU" sz="1600" dirty="0" smtClean="0"/>
              <a:t>     </a:t>
            </a:r>
            <a:r>
              <a:rPr lang="ru-RU" sz="1600" i="1" dirty="0" smtClean="0"/>
              <a:t>Криминальное  поведение</a:t>
            </a:r>
            <a:r>
              <a:rPr lang="ru-RU" sz="1600" dirty="0" smtClean="0"/>
              <a:t> является утрированной формой </a:t>
            </a:r>
            <a:r>
              <a:rPr lang="ru-RU" sz="1600" dirty="0" err="1" smtClean="0"/>
              <a:t>делинквентного</a:t>
            </a:r>
            <a:r>
              <a:rPr lang="ru-RU" sz="1600" dirty="0" smtClean="0"/>
              <a:t> поведения вообще. В целом </a:t>
            </a:r>
            <a:r>
              <a:rPr lang="ru-RU" sz="1600" dirty="0" err="1" smtClean="0"/>
              <a:t>делинквентное</a:t>
            </a:r>
            <a:r>
              <a:rPr lang="ru-RU" sz="1600" dirty="0" smtClean="0"/>
              <a:t> поведение непосредственно направленно против существующих норм государственной жизни, четко выраженных в правилах (законах) общества.</a:t>
            </a:r>
          </a:p>
          <a:p>
            <a:pPr lvl="0"/>
            <a:r>
              <a:rPr lang="ru-RU" sz="1600" b="1" dirty="0" smtClean="0"/>
              <a:t>Зависимое поведение. </a:t>
            </a:r>
            <a:r>
              <a:rPr lang="ru-RU" sz="1600" dirty="0" smtClean="0"/>
              <a:t>Зависимое поведение личности представляет собой серьезную социальную проблему, поскольку в выраженной форме может иметь такие негативные последствия, как утрата работоспособности, конфликты с окружающими, совершение преступлений.</a:t>
            </a:r>
          </a:p>
          <a:p>
            <a:endParaRPr lang="ru-RU" sz="16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103</TotalTime>
  <Words>766</Words>
  <Application>Microsoft Office PowerPoint</Application>
  <PresentationFormat>Экран (4:3)</PresentationFormat>
  <Paragraphs>77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Эркер</vt:lpstr>
      <vt:lpstr>Департамент образования города Москвы Государственное бюджетное образовательное учреждение среднего профессионального образования города Москвы Педагогический колледж №6 Специальность 050704 «Дошкольное образование» Тема: «Дети с нарушением поведения».</vt:lpstr>
      <vt:lpstr>Слайд 2</vt:lpstr>
      <vt:lpstr>Понятия, используемые  при характеристике  детей с                нарушением  поведения. </vt:lpstr>
      <vt:lpstr>Слайд 4</vt:lpstr>
      <vt:lpstr>Слайд 5</vt:lpstr>
      <vt:lpstr>         Критерии отнесения  к нарушениям поведения </vt:lpstr>
      <vt:lpstr>Слайд 7</vt:lpstr>
      <vt:lpstr>               Виды нарушения  поведения </vt:lpstr>
      <vt:lpstr>Слайд 9</vt:lpstr>
      <vt:lpstr>Слайд 10</vt:lpstr>
      <vt:lpstr>Слайд 11</vt:lpstr>
      <vt:lpstr>Слайд 12</vt:lpstr>
      <vt:lpstr>               Формы девиантного  поведения  </vt:lpstr>
      <vt:lpstr>        Профилактика нарушений в поведении  </vt:lpstr>
      <vt:lpstr>Слайд 15</vt:lpstr>
      <vt:lpstr>Слайд 16</vt:lpstr>
      <vt:lpstr>Слайд 17</vt:lpstr>
      <vt:lpstr>Слайд 18</vt:lpstr>
      <vt:lpstr>Слайд 19</vt:lpstr>
      <vt:lpstr>Слайд 20</vt:lpstr>
      <vt:lpstr>                  Используемая литература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образования города Москвы Государственное бюджетное образовательное учреждение среднего профессионального образования города Москвы Педагогический колледж №6 Специальность 050704 «Дошкольное образование» Тема: «Дети с нарушением поведения».</dc:title>
  <dc:creator>Admin</dc:creator>
  <cp:lastModifiedBy>Admin</cp:lastModifiedBy>
  <cp:revision>11</cp:revision>
  <dcterms:created xsi:type="dcterms:W3CDTF">2013-03-21T14:52:41Z</dcterms:created>
  <dcterms:modified xsi:type="dcterms:W3CDTF">2013-03-21T16:36:13Z</dcterms:modified>
</cp:coreProperties>
</file>