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0" r:id="rId4"/>
    <p:sldId id="264" r:id="rId5"/>
    <p:sldId id="265" r:id="rId6"/>
    <p:sldId id="267" r:id="rId7"/>
    <p:sldId id="273" r:id="rId8"/>
    <p:sldId id="272" r:id="rId9"/>
    <p:sldId id="271" r:id="rId10"/>
    <p:sldId id="270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88" d="100"/>
          <a:sy n="88" d="100"/>
        </p:scale>
        <p:origin x="-72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2BB-0BB0-48C0-9E31-0970BD988114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364F-B3B2-4C20-9B33-C663C941D8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C692-36E5-4BEE-BC5D-2142178A1CC8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3162-92C5-4B49-9079-D272E876412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5C3F-6190-4846-9E9B-E63E242DE51B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F429-CBED-4ACC-969C-65866ADC63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C610-15E1-4F1A-A7AC-B6976A521ED5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B670-2B18-482F-A8E4-0C7F8C09B2C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EACD-17CD-4469-B7D8-F751A694E493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7D24-1201-42C3-B3B7-1474A661A0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B126-411E-494A-B0C9-4E6DDC2B0009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5D8A-852F-43C9-9C7C-976F714841E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5161-3F12-4D76-85EB-CF3704C5B57F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45E6-22AE-4950-B395-45C478D1124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60B0-DEEA-46F7-BC2A-64DEB5D9B58F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7B3E-FF20-4DA8-993E-1DEC0315F6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2B6C-2E58-4303-A29C-D27B73C1ACBC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B0A6-0B97-4B47-82DC-9BF301F292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915B-D7DA-46C1-AA8C-6D86698DA71B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47A6-4771-48B3-B258-754B0E570D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4EA4-AE0E-47F2-B47B-EA51B58177D4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6BB1-4FE3-4462-BB83-2637F78EE9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D22F9-C5DE-492B-AB23-38EEC32FA5B9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7B3FF-8138-4AC5-BE6A-E8D93D51F2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dirty="0" smtClean="0"/>
              <a:t>«Организация образовательного процесса в соответствии с ФГТ»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17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7.Мотивы обучения на</a:t>
                      </a:r>
                      <a:r>
                        <a:rPr lang="ru-RU" sz="2800" baseline="0" dirty="0" smtClean="0"/>
                        <a:t> занятии не связаны с интересом детей к самой учебной деятельности.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7. Мотивы обучения, осуществляемого как организация детских видов деятельности, связаны с интересом детей к этим видам деятельности.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96944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382144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8.Все дети обязательно должны присутствовать на занятии.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8.Допускается так называемый свободный </a:t>
                      </a:r>
                    </a:p>
                    <a:p>
                      <a:r>
                        <a:rPr lang="ru-RU" sz="2800" dirty="0" smtClean="0"/>
                        <a:t>«вход» и «выход» детей, что вовсе не предполагает провозглашения анархии в детском саду.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9.Образовательный процесс регламентирован. Педагог чаще всего опирается на план</a:t>
                      </a:r>
                      <a:r>
                        <a:rPr lang="ru-RU" sz="2800" baseline="0" dirty="0" smtClean="0"/>
                        <a:t> и конспект занятия.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9.Образовательный процесс предполагает внесение изменений в планы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с учетом потребностей и интересов детей.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9C4839"/>
                </a:solidFill>
              </a:rPr>
              <a:t>    Занятие отменяется?</a:t>
            </a:r>
            <a:endParaRPr lang="fr-CA" dirty="0" smtClean="0">
              <a:solidFill>
                <a:srgbClr val="9C4839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835697" y="1600200"/>
            <a:ext cx="6851104" cy="4525963"/>
          </a:xfrm>
        </p:spPr>
        <p:txBody>
          <a:bodyPr/>
          <a:lstStyle/>
          <a:p>
            <a:r>
              <a:rPr lang="ru-RU" sz="2800" dirty="0" smtClean="0">
                <a:solidFill>
                  <a:srgbClr val="9C4839"/>
                </a:solidFill>
              </a:rPr>
              <a:t>«Занятие», как специально организованная форма учебной деятельности в детском саду, действительно отменяется.</a:t>
            </a:r>
          </a:p>
          <a:p>
            <a:r>
              <a:rPr lang="ru-RU" sz="2800" dirty="0" smtClean="0">
                <a:solidFill>
                  <a:srgbClr val="9C4839"/>
                </a:solidFill>
              </a:rPr>
              <a:t>Но процесс обучения  остаётся. Педагоги продолжают «заниматься» с детьми. Между тем ,необходимо понимать разницу между «старым» и «новым» обучением.</a:t>
            </a:r>
            <a:endParaRPr lang="fr-CA" sz="2800" dirty="0" smtClean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786188"/>
          </a:xfrm>
        </p:spPr>
        <p:txBody>
          <a:bodyPr/>
          <a:lstStyle/>
          <a:p>
            <a:r>
              <a:rPr lang="ru-RU" sz="3600" dirty="0" smtClean="0">
                <a:solidFill>
                  <a:srgbClr val="9C4839"/>
                </a:solidFill>
              </a:rPr>
              <a:t>Рассмотрим  различия процесса обучения в детском саду, организованного в виде учебной деятельности и через организацию детских видов деятельности.</a:t>
            </a:r>
            <a:endParaRPr lang="fr-CA" sz="3600" dirty="0" smtClean="0">
              <a:solidFill>
                <a:srgbClr val="9C4839"/>
              </a:solidFill>
            </a:endParaRP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C4839"/>
                </a:solidFill>
              </a:rPr>
              <a:t>        Внимание!</a:t>
            </a:r>
            <a:endParaRPr lang="fr-CA" dirty="0" smtClean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3312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440"/>
                <a:gridCol w="4269160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</a:t>
                      </a:r>
                      <a:r>
                        <a:rPr lang="ru-RU" sz="2400" dirty="0" smtClean="0"/>
                        <a:t>В виде учебной   </a:t>
                      </a:r>
                    </a:p>
                    <a:p>
                      <a:r>
                        <a:rPr lang="ru-RU" sz="2400" dirty="0" smtClean="0"/>
                        <a:t>             деятельности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Через организацию детских видов          деятельности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8940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1.Ребёнок- объект педагогических воздействий взрослого. </a:t>
                      </a:r>
                    </a:p>
                    <a:p>
                      <a:r>
                        <a:rPr lang="ru-RU" sz="2800" dirty="0" smtClean="0"/>
                        <a:t> Взрослый- главный.</a:t>
                      </a:r>
                      <a:endParaRPr lang="ru-RU" sz="2800" dirty="0">
                        <a:solidFill>
                          <a:srgbClr val="9C483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1.Ребёнок и взрослый- оба субъекты</a:t>
                      </a:r>
                      <a:r>
                        <a:rPr lang="ru-RU" sz="2800" baseline="0" dirty="0" smtClean="0"/>
                        <a:t> взаимодействия. Они равны по значимости.</a:t>
                      </a:r>
                    </a:p>
                    <a:p>
                      <a:r>
                        <a:rPr lang="ru-RU" sz="2800" baseline="0" dirty="0" smtClean="0"/>
                        <a:t>Каждый в равной степени ценен.</a:t>
                      </a:r>
                      <a:endParaRPr lang="ru-RU" sz="2800" dirty="0">
                        <a:solidFill>
                          <a:srgbClr val="9C483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2.Активность взрослого выше, чем активность ребёнка (взрослый «много «говорит).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2.Активность ребёнка по крайней мере не меньше чем активность взрослого.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608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</a:t>
                      </a:r>
                      <a:r>
                        <a:rPr lang="ru-RU" sz="2400" b="0" dirty="0" smtClean="0"/>
                        <a:t>В виде учебной   </a:t>
                      </a:r>
                    </a:p>
                    <a:p>
                      <a:r>
                        <a:rPr lang="ru-RU" sz="2400" b="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5112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Основная   деятельность -   учебная. </a:t>
                      </a:r>
                    </a:p>
                    <a:p>
                      <a:r>
                        <a:rPr lang="ru-RU" sz="2800" dirty="0" smtClean="0"/>
                        <a:t>Цель -  знания, умения  и навыки детей.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3.Основная деятельность- детская.</a:t>
                      </a:r>
                      <a:r>
                        <a:rPr lang="ru-RU" sz="2800" baseline="0" dirty="0" smtClean="0"/>
                        <a:t> Цель - подлинная активность детей.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4.Основная модель организации образовательного процесса – учебная.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4.Основная модель организации образовательного процесса – совместная деятельность взрослого и ребёнка.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60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5.Основная форма работы с детьми – занятие.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 Основные формы</a:t>
                      </a:r>
                      <a:r>
                        <a:rPr lang="ru-RU" sz="2800" baseline="0" dirty="0" smtClean="0"/>
                        <a:t> работы с детьми – рассматривание, беседы, экспериментирование и исследования, чтение, реализация проектов, мастерская , наблюдение и т.д.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96944" cy="4248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48472"/>
                <a:gridCol w="4248472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1511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6. Применяются прямые методы обучения ( при частичном использовании опосредованных).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6. Применяются в основном опосредованные методы обучения ( при частичном использовании прямых).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144</Template>
  <TotalTime>117</TotalTime>
  <Words>479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144</vt:lpstr>
      <vt:lpstr>Слайд 1</vt:lpstr>
      <vt:lpstr>    Занятие отменяется?</vt:lpstr>
      <vt:lpstr>        Внимание!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соответствии с ФГТ</dc:title>
  <dc:creator>Галина</dc:creator>
  <cp:lastModifiedBy>Customer</cp:lastModifiedBy>
  <cp:revision>16</cp:revision>
  <dcterms:created xsi:type="dcterms:W3CDTF">2012-02-16T14:33:22Z</dcterms:created>
  <dcterms:modified xsi:type="dcterms:W3CDTF">2012-12-06T10:02:40Z</dcterms:modified>
</cp:coreProperties>
</file>