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2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71" r:id="rId10"/>
    <p:sldId id="27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7C60C70-7397-4450-8C9B-2DBFB6D26091}" type="datetimeFigureOut">
              <a:rPr lang="ru-RU"/>
              <a:pPr/>
              <a:t>19.11.2013</a:t>
            </a:fld>
            <a:endParaRPr lang="ru-RU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352473F-0D22-49C1-93D7-FC903D15E7F0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560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560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561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561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561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561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2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2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562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562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62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2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024A6A-CB2A-4437-9FEE-19B8FE9A7281}" type="datetimeFigureOut">
              <a:rPr lang="ru-RU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562A0-F5A9-4DA6-8452-D0A4A7F283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6A1400-19D2-48AA-BECA-69B63B1FC9AF}" type="datetimeFigureOut">
              <a:rPr lang="ru-RU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BCFB3-77AD-49F1-96F7-0CD1B314DA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4F781-16DA-404D-BBE0-8AA0C2BD71F2}" type="datetimeFigureOut">
              <a:rPr lang="ru-RU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DBBE3-A942-47ED-8C56-BE6E9A6FB6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F9097D-264B-4884-82A6-C9104088CD9F}" type="datetimeFigureOut">
              <a:rPr lang="ru-RU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EFEAF-C0FE-41D2-9648-AF8B017213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F6FC57-0131-438D-A820-6834BD9A22B3}" type="datetimeFigureOut">
              <a:rPr lang="ru-RU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C659F-CA47-4895-BC82-E44F965A2D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4E512D-B7E5-4938-B421-1C28B20593DE}" type="datetimeFigureOut">
              <a:rPr lang="ru-RU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D38AB-FF15-4265-8F08-A69FE4245E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A22F8E-59E0-45DF-A804-BE413A4AEF16}" type="datetimeFigureOut">
              <a:rPr lang="ru-RU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8CAFA-5102-4F91-9F52-E16E5AFEBB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20D062-1EAB-48E3-BAB0-B1BCA7BA1C7B}" type="datetimeFigureOut">
              <a:rPr lang="ru-RU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5B45-F7C4-4A65-AD70-46F0C3BBF1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ECC0E9-B731-46A4-AE3D-CCD349968FE3}" type="datetimeFigureOut">
              <a:rPr lang="ru-RU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58952-FFCE-4AF8-B777-83560BB846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459A11-B2DA-440D-BDE1-E2DE99209AFD}" type="datetimeFigureOut">
              <a:rPr lang="ru-RU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C2482-D5F9-44F8-BC2F-8FE58E0A1D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D442D40-8DEE-4655-85A7-525F68F75241}" type="datetimeFigureOut">
              <a:rPr lang="ru-RU"/>
              <a:pPr/>
              <a:t>19.11.2013</a:t>
            </a:fld>
            <a:endParaRPr lang="ru-RU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10C330-9D69-455F-8234-21C04AA6E8A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458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458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59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459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45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5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460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460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460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0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0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0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0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1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1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1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461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461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1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61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461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461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461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462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2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2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2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2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2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2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2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462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3082925"/>
          </a:xfrm>
        </p:spPr>
        <p:txBody>
          <a:bodyPr anchor="ctr"/>
          <a:lstStyle/>
          <a:p>
            <a:r>
              <a:rPr lang="ru-RU" sz="3200" i="1"/>
              <a:t>Муниципальное автономное дошкольное образовательное учреждение детский сад комбинированного вида </a:t>
            </a:r>
            <a:br>
              <a:rPr lang="ru-RU" sz="3200" i="1"/>
            </a:br>
            <a:r>
              <a:rPr lang="ru-RU" sz="3200" i="1"/>
              <a:t>№7 «Колокольчик» </a:t>
            </a:r>
            <a:br>
              <a:rPr lang="ru-RU" sz="3200" i="1"/>
            </a:br>
            <a:r>
              <a:rPr lang="ru-RU" sz="3200" i="1"/>
              <a:t>муниципального образования</a:t>
            </a:r>
            <a:br>
              <a:rPr lang="ru-RU" sz="3200" i="1"/>
            </a:br>
            <a:r>
              <a:rPr lang="ru-RU" sz="3200" i="1"/>
              <a:t> город-курорт Анапа</a:t>
            </a:r>
            <a:endParaRPr lang="ru-RU" sz="3200"/>
          </a:p>
        </p:txBody>
      </p:sp>
      <p:pic>
        <p:nvPicPr>
          <p:cNvPr id="13314" name="Picture 2" descr="F:\стройка пищеблок\стройка пищеблока\20130709_122857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627313" y="3644900"/>
            <a:ext cx="4038600" cy="302895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571875" y="274638"/>
            <a:ext cx="5114925" cy="2725737"/>
          </a:xfrm>
        </p:spPr>
        <p:txBody>
          <a:bodyPr anchor="ctr"/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Спасибо  за внимание!</a:t>
            </a:r>
            <a:br>
              <a:rPr lang="ru-RU" sz="2400" i="1">
                <a:latin typeface="Times New Roman" pitchFamily="18" charset="0"/>
                <a:cs typeface="Times New Roman" pitchFamily="18" charset="0"/>
              </a:rPr>
            </a:br>
            <a:r>
              <a:rPr lang="ru-RU" sz="2400" i="1">
                <a:latin typeface="Times New Roman" pitchFamily="18" charset="0"/>
                <a:cs typeface="Times New Roman" pitchFamily="18" charset="0"/>
              </a:rPr>
              <a:t>  МАДОУ д/с №7 «Колокольчик»                </a:t>
            </a:r>
            <a:br>
              <a:rPr lang="ru-RU" sz="2400" i="1">
                <a:latin typeface="Times New Roman" pitchFamily="18" charset="0"/>
                <a:cs typeface="Times New Roman" pitchFamily="18" charset="0"/>
              </a:rPr>
            </a:br>
            <a:r>
              <a:rPr lang="ru-RU" sz="2400" i="1">
                <a:latin typeface="Times New Roman" pitchFamily="18" charset="0"/>
                <a:cs typeface="Times New Roman" pitchFamily="18" charset="0"/>
              </a:rPr>
              <a:t>     воспитатель:  Шестопалова Е.Г.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1428750"/>
            <a:ext cx="8001000" cy="51435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endParaRPr lang="ru-RU" sz="2800"/>
          </a:p>
          <a:p>
            <a:pPr algn="ctr">
              <a:buFontTx/>
              <a:buNone/>
            </a:pPr>
            <a:r>
              <a:rPr lang="ru-RU" sz="2800"/>
              <a:t>Воспитатель старшей группы:</a:t>
            </a:r>
            <a:r>
              <a:rPr lang="ru-RU"/>
              <a:t> </a:t>
            </a:r>
          </a:p>
          <a:p>
            <a:pPr algn="ctr">
              <a:buFontTx/>
              <a:buNone/>
            </a:pPr>
            <a:endParaRPr lang="ru-RU"/>
          </a:p>
          <a:p>
            <a:pPr algn="ctr">
              <a:buFontTx/>
              <a:buNone/>
            </a:pPr>
            <a:r>
              <a:rPr lang="ru-RU" sz="4000" b="1"/>
              <a:t>Шестопалова</a:t>
            </a:r>
          </a:p>
          <a:p>
            <a:pPr algn="ctr">
              <a:buFontTx/>
              <a:buNone/>
            </a:pPr>
            <a:r>
              <a:rPr lang="ru-RU" sz="4000" b="1"/>
              <a:t> Екатерина Геннадьевна</a:t>
            </a:r>
          </a:p>
          <a:p>
            <a:pPr algn="ctr">
              <a:buFontTx/>
              <a:buNone/>
            </a:pPr>
            <a:endParaRPr lang="ru-RU" sz="2400"/>
          </a:p>
          <a:p>
            <a:pPr algn="ctr">
              <a:buFontTx/>
              <a:buNone/>
            </a:pPr>
            <a:r>
              <a:rPr lang="ru-RU" sz="2400"/>
              <a:t>Стаж педагогической работы 10 лет.</a:t>
            </a:r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154737"/>
          </a:xfrm>
        </p:spPr>
        <p:txBody>
          <a:bodyPr anchor="ctr"/>
          <a:lstStyle/>
          <a:p>
            <a:r>
              <a:rPr lang="ru-RU" sz="2800"/>
              <a:t>Тема:</a:t>
            </a:r>
            <a:r>
              <a:rPr lang="ru-RU"/>
              <a:t> </a:t>
            </a:r>
            <a:r>
              <a:rPr lang="ru-RU" i="1"/>
              <a:t>Использование современных</a:t>
            </a:r>
            <a:br>
              <a:rPr lang="ru-RU" i="1"/>
            </a:br>
            <a:r>
              <a:rPr lang="ru-RU" i="1"/>
              <a:t> образовательных технологий </a:t>
            </a:r>
            <a:br>
              <a:rPr lang="ru-RU" i="1"/>
            </a:br>
            <a:r>
              <a:rPr lang="ru-RU" i="1">
                <a:latin typeface="Arial" charset="0"/>
              </a:rPr>
              <a:t>-</a:t>
            </a:r>
            <a:r>
              <a:rPr lang="ru-RU" i="1"/>
              <a:t>проектная деятельность </a:t>
            </a:r>
            <a:r>
              <a:rPr lang="ru-RU" i="1">
                <a:latin typeface="Arial" charset="0"/>
              </a:rPr>
              <a:t/>
            </a:r>
            <a:br>
              <a:rPr lang="ru-RU" i="1">
                <a:latin typeface="Arial" charset="0"/>
              </a:rPr>
            </a:br>
            <a:r>
              <a:rPr lang="ru-RU" i="1"/>
              <a:t>в </a:t>
            </a:r>
            <a:br>
              <a:rPr lang="ru-RU" i="1"/>
            </a:br>
            <a:r>
              <a:rPr lang="ru-RU" i="1"/>
              <a:t>приобщении ребенка к чтению художественной литературы</a:t>
            </a:r>
            <a:r>
              <a:rPr lang="ru-RU" b="1"/>
              <a:t/>
            </a:r>
            <a:br>
              <a:rPr lang="ru-RU" b="1"/>
            </a:br>
            <a:endParaRPr lang="ru-RU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85750"/>
            <a:ext cx="8229600" cy="6357938"/>
          </a:xfrm>
        </p:spPr>
        <p:txBody>
          <a:bodyPr/>
          <a:lstStyle/>
          <a:p>
            <a:pPr>
              <a:buFontTx/>
              <a:buNone/>
            </a:pPr>
            <a:r>
              <a:rPr lang="ru-RU" b="1" i="1"/>
              <a:t>Проектная деятельность</a:t>
            </a:r>
            <a:r>
              <a:rPr lang="ru-RU" b="1"/>
              <a:t>:</a:t>
            </a:r>
            <a:r>
              <a:rPr lang="ru-RU"/>
              <a:t> </a:t>
            </a:r>
          </a:p>
          <a:p>
            <a:pPr>
              <a:buFontTx/>
              <a:buNone/>
            </a:pPr>
            <a:r>
              <a:rPr lang="ru-RU"/>
              <a:t>Её смысл заключается в создании проблемной деятельности, которая осуществляется ребёнком совместно с педагогом. </a:t>
            </a:r>
          </a:p>
          <a:p>
            <a:pPr>
              <a:buFontTx/>
              <a:buNone/>
            </a:pPr>
            <a:r>
              <a:rPr lang="ru-RU"/>
              <a:t>Знания, которые ребёнок получает в ходе работы над проектом, становятся его личным достоянием и прочно закрепляются в уже имеющейся системе знаний в окружающем мире.</a:t>
            </a:r>
          </a:p>
          <a:p>
            <a:pPr>
              <a:buFontTx/>
              <a:buNone/>
            </a:pPr>
            <a:endParaRPr lang="ru-RU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4294967295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>
              <a:buFontTx/>
              <a:buNone/>
            </a:pPr>
            <a:endParaRPr lang="ru-RU" b="1"/>
          </a:p>
          <a:p>
            <a:pPr>
              <a:buFontTx/>
              <a:buNone/>
            </a:pPr>
            <a:r>
              <a:rPr lang="ru-RU" b="1"/>
              <a:t>     Проблема данной темы:</a:t>
            </a:r>
            <a:r>
              <a:rPr lang="ru-RU"/>
              <a:t> </a:t>
            </a:r>
          </a:p>
          <a:p>
            <a:pPr>
              <a:buFontTx/>
              <a:buNone/>
            </a:pPr>
            <a:r>
              <a:rPr lang="ru-RU"/>
              <a:t>                </a:t>
            </a:r>
          </a:p>
          <a:p>
            <a:pPr>
              <a:buFontTx/>
              <a:buNone/>
            </a:pPr>
            <a:r>
              <a:rPr lang="ru-RU"/>
              <a:t>                     отсутствие интереса у детей </a:t>
            </a:r>
          </a:p>
          <a:p>
            <a:pPr>
              <a:buFontTx/>
              <a:buNone/>
            </a:pPr>
            <a:r>
              <a:rPr lang="ru-RU"/>
              <a:t>         к чтению художественной литературы.</a:t>
            </a:r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85750"/>
            <a:ext cx="8229600" cy="58404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Причины создания проекта:</a:t>
            </a: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1.     Интерес к книге подменяется просмотром телевизора и компьютерными играми.</a:t>
            </a:r>
          </a:p>
          <a:p>
            <a:pPr>
              <a:lnSpc>
                <a:spcPct val="90000"/>
              </a:lnSpc>
            </a:pPr>
            <a:r>
              <a:rPr lang="ru-RU"/>
              <a:t>2.     Недостаточно уделяется времени чтению художественной литературы.</a:t>
            </a:r>
          </a:p>
          <a:p>
            <a:pPr>
              <a:lnSpc>
                <a:spcPct val="90000"/>
              </a:lnSpc>
            </a:pPr>
            <a:r>
              <a:rPr lang="ru-RU"/>
              <a:t>3.     Непонимания родителями значения чтения  для воспитания ребенка-читателя.</a:t>
            </a:r>
          </a:p>
          <a:p>
            <a:pPr>
              <a:lnSpc>
                <a:spcPct val="90000"/>
              </a:lnSpc>
            </a:pPr>
            <a:r>
              <a:rPr lang="ru-RU"/>
              <a:t>4.     Воспитатели и родители испытывают затруднения в создании условий для приобщения к книге.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4294967295"/>
          </p:nvPr>
        </p:nvSpPr>
        <p:spPr>
          <a:xfrm>
            <a:off x="571500" y="357188"/>
            <a:ext cx="8229600" cy="6286500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b="1"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algn="ctr">
              <a:buFontTx/>
              <a:buNone/>
            </a:pP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           Приобщать ребенка </a:t>
            </a:r>
          </a:p>
          <a:p>
            <a:pPr algn="ctr">
              <a:buFontTx/>
              <a:buNone/>
            </a:pP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  к чтению художественной литературы </a:t>
            </a:r>
          </a:p>
          <a:p>
            <a:pPr algn="ctr">
              <a:buFontTx/>
              <a:buNone/>
            </a:pPr>
            <a:r>
              <a:rPr lang="ru-RU" sz="4400" b="1" i="1">
                <a:latin typeface="Times New Roman" pitchFamily="18" charset="0"/>
                <a:cs typeface="Times New Roman" pitchFamily="18" charset="0"/>
              </a:rPr>
              <a:t>в процессе знакомства со сказками, стихами, произведениями.</a:t>
            </a:r>
            <a:endParaRPr lang="ru-RU" sz="4400" i="1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428625"/>
            <a:ext cx="8229600" cy="56975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000" b="1"/>
              <a:t>Задачи:</a:t>
            </a:r>
            <a:endParaRPr lang="ru-RU" sz="3000"/>
          </a:p>
          <a:p>
            <a:pPr>
              <a:lnSpc>
                <a:spcPct val="80000"/>
              </a:lnSpc>
            </a:pPr>
            <a:r>
              <a:rPr lang="ru-RU" sz="3000"/>
              <a:t>1.     Разработать педагогическую систему по приобщению детей дошкольного возраста к художественной литературе.</a:t>
            </a:r>
          </a:p>
          <a:p>
            <a:pPr>
              <a:lnSpc>
                <a:spcPct val="80000"/>
              </a:lnSpc>
            </a:pPr>
            <a:r>
              <a:rPr lang="ru-RU" sz="3000"/>
              <a:t>2.     Повышать педагогическую компетентность педагога в вопросах развития интереса к книге у ребенка дошкольного возраста.</a:t>
            </a:r>
          </a:p>
          <a:p>
            <a:pPr>
              <a:lnSpc>
                <a:spcPct val="80000"/>
              </a:lnSpc>
            </a:pPr>
            <a:r>
              <a:rPr lang="ru-RU" sz="3000"/>
              <a:t>3.     Информировать родителей о значении чтения  для воспитания ребенка-читателя.</a:t>
            </a:r>
          </a:p>
          <a:p>
            <a:pPr>
              <a:lnSpc>
                <a:spcPct val="80000"/>
              </a:lnSpc>
            </a:pPr>
            <a:r>
              <a:rPr lang="ru-RU" sz="3000"/>
              <a:t>4.     Пополнить содержание «Книжного уголка» в группе и домашнюю библиотеку разнообразной детской литературой.</a:t>
            </a:r>
          </a:p>
          <a:p>
            <a:pPr>
              <a:lnSpc>
                <a:spcPct val="80000"/>
              </a:lnSpc>
            </a:pPr>
            <a:endParaRPr lang="ru-RU"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4294967295"/>
          </p:nvPr>
        </p:nvSpPr>
        <p:spPr>
          <a:xfrm>
            <a:off x="457200" y="357188"/>
            <a:ext cx="8229600" cy="6143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>
                <a:latin typeface="Times New Roman" pitchFamily="18" charset="0"/>
              </a:rPr>
              <a:t>В результате проектной деятельности была разработана педагогическая система приобщения детей дошкольного возраста к художественной литературе. Повысился интерес детей к литературному творчеству. Значительно возрос уровень знаний детей старшего дошкольного возраста.</a:t>
            </a:r>
          </a:p>
          <a:p>
            <a:pPr>
              <a:lnSpc>
                <a:spcPct val="80000"/>
              </a:lnSpc>
            </a:pPr>
            <a:r>
              <a:rPr lang="ru-RU" sz="2200">
                <a:latin typeface="Times New Roman" pitchFamily="18" charset="0"/>
              </a:rPr>
              <a:t>Дети безошибочно называют множество литературных произведений. Перечисляют героев, выражают им сочувствие, сопереживание, восхищение. В большинстве своем самостоятельно пересказывают содержание  без пропусков и искажений.  Используют для пересказа лексику, близкую к оригиналу, что, безусловно, способствует развитию речи дошкольника. Дети с большим интересом слушают новые произведения. Повысилась педагогическая компетентность педагога, в вопросах развития интереса  у ребенка дошкольного возраста к художественной литературе.</a:t>
            </a:r>
          </a:p>
          <a:p>
            <a:pPr>
              <a:lnSpc>
                <a:spcPct val="80000"/>
              </a:lnSpc>
            </a:pPr>
            <a:r>
              <a:rPr lang="ru-RU" sz="2200">
                <a:latin typeface="Times New Roman" pitchFamily="18" charset="0"/>
              </a:rPr>
              <a:t>Возросла информированность родителей, о значении чтения  для воспитания ребенка-читателя(беседы, консультации).</a:t>
            </a:r>
          </a:p>
          <a:p>
            <a:pPr>
              <a:lnSpc>
                <a:spcPct val="80000"/>
              </a:lnSpc>
            </a:pPr>
            <a:r>
              <a:rPr lang="ru-RU" sz="2200">
                <a:latin typeface="Times New Roman" pitchFamily="18" charset="0"/>
              </a:rPr>
              <a:t>Пополнилось содержание «Книжного уголка» в группе и домашней библиотеке разнообразной детской литературой согласно возрастным особенностям детей и растущего интереса.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2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121</TotalTime>
  <Words>321</Words>
  <PresentationFormat>Экран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Comic Sans MS</vt:lpstr>
      <vt:lpstr>Calibri</vt:lpstr>
      <vt:lpstr>Times New Roman</vt:lpstr>
      <vt:lpstr>Пастель</vt:lpstr>
      <vt:lpstr>Муниципальное автономное дошкольное образовательное учреждение детский сад комбинированного вида  №7 «Колокольчик»  муниципального образования  город-курорт Анапа</vt:lpstr>
      <vt:lpstr>Слайд 2</vt:lpstr>
      <vt:lpstr>Тема: Использование современных  образовательных технологий  -проектная деятельность  в  приобщении ребенка к чтению художественной литературы </vt:lpstr>
      <vt:lpstr>Слайд 4</vt:lpstr>
      <vt:lpstr>Слайд 5</vt:lpstr>
      <vt:lpstr>Слайд 6</vt:lpstr>
      <vt:lpstr>Слайд 7</vt:lpstr>
      <vt:lpstr>Слайд 8</vt:lpstr>
      <vt:lpstr>Слайд 9</vt:lpstr>
      <vt:lpstr> Спасибо  за внимание!   МАДОУ д/с №7 «Колокольчик»                      воспитатель:  Шестопалова Е.Г.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детский сад комбинированного вида  №7 «Колокольчик»  муниципального образования  город-курорт Анапа</dc:title>
  <dc:creator>Костя</dc:creator>
  <cp:lastModifiedBy>Kat</cp:lastModifiedBy>
  <cp:revision>19</cp:revision>
  <dcterms:created xsi:type="dcterms:W3CDTF">2013-11-12T14:15:56Z</dcterms:created>
  <dcterms:modified xsi:type="dcterms:W3CDTF">2013-11-19T13:36:29Z</dcterms:modified>
</cp:coreProperties>
</file>