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2926436278798501"/>
          <c:y val="5.4443589022039857E-2"/>
          <c:w val="0.51989768640031142"/>
          <c:h val="0.6037449094992596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ноябрь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выше среднего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ноябрь</c:v>
                </c:pt>
              </c:strCache>
            </c:strRef>
          </c:cat>
          <c:val>
            <c:numRef>
              <c:f>Лист1!$C$2</c:f>
              <c:numCache>
                <c:formatCode>0.00%</c:formatCode>
                <c:ptCount val="1"/>
                <c:pt idx="0">
                  <c:v>0.1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средний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ноябрь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0.15000000000000008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ниже среднего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ноябрь</c:v>
                </c:pt>
              </c:strCache>
            </c:strRef>
          </c:cat>
          <c:val>
            <c:numRef>
              <c:f>Лист1!$E$2</c:f>
              <c:numCache>
                <c:formatCode>0%</c:formatCode>
                <c:ptCount val="1"/>
                <c:pt idx="0">
                  <c:v>0.27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низкий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ноябрь</c:v>
                </c:pt>
              </c:strCache>
            </c:strRef>
          </c:cat>
          <c:val>
            <c:numRef>
              <c:f>Лист1!$F$2</c:f>
              <c:numCache>
                <c:formatCode>0%</c:formatCode>
                <c:ptCount val="1"/>
                <c:pt idx="0">
                  <c:v>0.48000000000000015</c:v>
                </c:pt>
              </c:numCache>
            </c:numRef>
          </c:val>
        </c:ser>
        <c:axId val="70833280"/>
        <c:axId val="70834816"/>
      </c:barChart>
      <c:catAx>
        <c:axId val="70833280"/>
        <c:scaling>
          <c:orientation val="minMax"/>
        </c:scaling>
        <c:axPos val="b"/>
        <c:tickLblPos val="nextTo"/>
        <c:crossAx val="70834816"/>
        <c:crosses val="autoZero"/>
        <c:auto val="1"/>
        <c:lblAlgn val="ctr"/>
        <c:lblOffset val="100"/>
      </c:catAx>
      <c:valAx>
        <c:axId val="70834816"/>
        <c:scaling>
          <c:orientation val="minMax"/>
        </c:scaling>
        <c:axPos val="l"/>
        <c:majorGridlines/>
        <c:numFmt formatCode="0%" sourceLinked="1"/>
        <c:tickLblPos val="nextTo"/>
        <c:crossAx val="70833280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5536-3731-4F7C-B150-5144D67B52A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B3CE-B713-434E-9011-68C034706D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5536-3731-4F7C-B150-5144D67B52A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B3CE-B713-434E-9011-68C034706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5536-3731-4F7C-B150-5144D67B52A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B3CE-B713-434E-9011-68C034706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5536-3731-4F7C-B150-5144D67B52A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B3CE-B713-434E-9011-68C034706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5536-3731-4F7C-B150-5144D67B52A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FE0B3CE-B713-434E-9011-68C034706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5536-3731-4F7C-B150-5144D67B52A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B3CE-B713-434E-9011-68C034706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5536-3731-4F7C-B150-5144D67B52A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B3CE-B713-434E-9011-68C034706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5536-3731-4F7C-B150-5144D67B52A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B3CE-B713-434E-9011-68C034706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5536-3731-4F7C-B150-5144D67B52A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B3CE-B713-434E-9011-68C034706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5536-3731-4F7C-B150-5144D67B52A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B3CE-B713-434E-9011-68C034706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5536-3731-4F7C-B150-5144D67B52A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B3CE-B713-434E-9011-68C034706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17B5536-3731-4F7C-B150-5144D67B52A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E0B3CE-B713-434E-9011-68C034706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ИГРОВОЙ ПРОЕКТ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«ВСЕ КОТЯТКИ МЫЛИ ЛАПКИ»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Первая младшая группа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800" i="1" dirty="0" smtClean="0"/>
              <a:t>Подготовила воспитатель МДОБУ </a:t>
            </a:r>
          </a:p>
          <a:p>
            <a:r>
              <a:rPr lang="ru-RU" sz="1800" i="1" dirty="0" smtClean="0"/>
              <a:t>«Детский сад «Боровичок» </a:t>
            </a:r>
          </a:p>
          <a:p>
            <a:r>
              <a:rPr lang="ru-RU" sz="1800" i="1" dirty="0" err="1" smtClean="0"/>
              <a:t>п.Колтубановский</a:t>
            </a:r>
            <a:r>
              <a:rPr lang="ru-RU" sz="1800" i="1" dirty="0" smtClean="0"/>
              <a:t> </a:t>
            </a:r>
          </a:p>
          <a:p>
            <a:r>
              <a:rPr lang="ru-RU" sz="1800" i="1" dirty="0" err="1" smtClean="0"/>
              <a:t>Н.В.Вешта</a:t>
            </a:r>
            <a:endParaRPr lang="ru-RU" sz="1800" i="1" dirty="0"/>
          </a:p>
        </p:txBody>
      </p:sp>
    </p:spTree>
    <p:extLst>
      <p:ext uri="{BB962C8B-B14F-4D97-AF65-F5344CB8AC3E}">
        <p14:creationId xmlns:p14="http://schemas.microsoft.com/office/powerpoint/2010/main" xmlns="" val="413359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Итоговый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этап: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Вид деятельности: </a:t>
            </a:r>
            <a:r>
              <a:rPr lang="ru-RU" dirty="0" smtClean="0"/>
              <a:t>мониторинг </a:t>
            </a:r>
            <a:r>
              <a:rPr lang="ru-RU" dirty="0"/>
              <a:t>освоения культурно-гигиенических навыков; обогащение игрового опыта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Цель</a:t>
            </a:r>
            <a:r>
              <a:rPr lang="ru-RU" i="1" dirty="0"/>
              <a:t>: </a:t>
            </a:r>
            <a:r>
              <a:rPr lang="ru-RU" dirty="0" smtClean="0"/>
              <a:t>определить </a:t>
            </a:r>
            <a:r>
              <a:rPr lang="ru-RU" dirty="0"/>
              <a:t>эффективность проектной деятельности, уровень освоения детьми культурно-гигиенических навыков.</a:t>
            </a:r>
          </a:p>
        </p:txBody>
      </p:sp>
    </p:spTree>
    <p:extLst>
      <p:ext uri="{BB962C8B-B14F-4D97-AF65-F5344CB8AC3E}">
        <p14:creationId xmlns:p14="http://schemas.microsoft.com/office/powerpoint/2010/main" xmlns="" val="286846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Ожидаемые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результаты: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Повышение уровня освоения культурно-гигиенических навыков;</a:t>
            </a:r>
          </a:p>
          <a:p>
            <a:pPr lvl="0"/>
            <a:r>
              <a:rPr lang="ru-RU" dirty="0"/>
              <a:t>Эмоциональная отзывчивость в процессе применения практических умений;</a:t>
            </a:r>
          </a:p>
          <a:p>
            <a:pPr lvl="0"/>
            <a:r>
              <a:rPr lang="ru-RU" dirty="0"/>
              <a:t>Усиление инициативности во взаимоотношениях со взрослым.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9845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приложение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27329869"/>
              </p:ext>
            </p:extLst>
          </p:nvPr>
        </p:nvGraphicFramePr>
        <p:xfrm>
          <a:off x="457200" y="1600201"/>
          <a:ext cx="8229600" cy="36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07704" y="62068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Диаграмма </a:t>
            </a:r>
            <a:r>
              <a:rPr lang="ru-RU" dirty="0" smtClean="0"/>
              <a:t>мониторинга </a:t>
            </a:r>
            <a:r>
              <a:rPr lang="ru-RU" dirty="0"/>
              <a:t>освоения культурно-гигиенических навыков детьми первой младшей </a:t>
            </a:r>
            <a:r>
              <a:rPr lang="ru-RU" dirty="0" smtClean="0"/>
              <a:t>группы </a:t>
            </a:r>
            <a:r>
              <a:rPr lang="ru-RU" dirty="0"/>
              <a:t>в начале проекта.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3995" y="4581128"/>
            <a:ext cx="8064896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ea typeface="Times New Roman"/>
                <a:cs typeface="Times New Roman"/>
              </a:rPr>
              <a:t>Вывод: как видно из диаграммы, у детей преобладает низкий уровень освоения культурно-гигиенических навыков. Дети не последовательны и не самостоятельны в действиях, многие не умеют есть самостоятельно жидкую пищу. Игровой проект по воспитанию культурно-гигиенических навыков необходимо внедрить и реализовать.</a:t>
            </a:r>
            <a:endParaRPr lang="ru-RU" sz="14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292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DC1524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14282" y="214290"/>
            <a:ext cx="4095778" cy="3071834"/>
          </a:xfr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000636"/>
            <a:ext cx="9144000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Фольклор: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Водичка, водичка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Моем носик, моем щёчки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», </a:t>
            </a:r>
            <a:r>
              <a:rPr lang="ru-RU" sz="2000" dirty="0" smtClean="0"/>
              <a:t>« Ешь, собачка: </a:t>
            </a:r>
            <a:r>
              <a:rPr lang="ru-RU" sz="2000" dirty="0" err="1" smtClean="0"/>
              <a:t>ам</a:t>
            </a:r>
            <a:r>
              <a:rPr lang="ru-RU" sz="2000" dirty="0" smtClean="0"/>
              <a:t>, </a:t>
            </a:r>
            <a:r>
              <a:rPr lang="ru-RU" sz="2000" dirty="0" err="1" smtClean="0"/>
              <a:t>ам</a:t>
            </a:r>
            <a:r>
              <a:rPr lang="ru-RU" sz="2000" dirty="0" smtClean="0"/>
              <a:t>, </a:t>
            </a:r>
            <a:r>
              <a:rPr lang="ru-RU" sz="2000" dirty="0" err="1" smtClean="0"/>
              <a:t>ам</a:t>
            </a:r>
            <a:r>
              <a:rPr lang="ru-RU" sz="2000" dirty="0" smtClean="0"/>
              <a:t>», «Кран откройся…», «Ладушки, ладушки, с мылом моем лапушки…», «Ходит котик с веником», «Маша варежку надела», «Ах, как долго мы гуляли», «У хозяйки-белочки»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SDC1523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1785902"/>
            <a:ext cx="4214842" cy="3161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SDC1523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4" y="285729"/>
            <a:ext cx="4286278" cy="3214709"/>
          </a:xfrm>
        </p:spPr>
      </p:pic>
      <p:sp>
        <p:nvSpPr>
          <p:cNvPr id="5" name="Прямоугольник 4"/>
          <p:cNvSpPr/>
          <p:nvPr/>
        </p:nvSpPr>
        <p:spPr>
          <a:xfrm>
            <a:off x="214282" y="5143512"/>
            <a:ext cx="87154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/>
              <a:t>Дидактические игры</a:t>
            </a:r>
            <a:r>
              <a:rPr lang="ru-RU" sz="2000" u="sng" dirty="0" smtClean="0"/>
              <a:t>:</a:t>
            </a:r>
            <a:r>
              <a:rPr lang="ru-RU" sz="2000" dirty="0" smtClean="0"/>
              <a:t> «Умоем куклу», «Мы купаем куклу Таню», «Купаем куклу», «Кукла Оля обедает», «Кукла хочет спать», «Оля проснулась», «Накормим куклу Машу», «У Ванюши день Рождения»</a:t>
            </a:r>
            <a:endParaRPr lang="ru-RU" sz="2000" dirty="0"/>
          </a:p>
        </p:txBody>
      </p:sp>
      <p:pic>
        <p:nvPicPr>
          <p:cNvPr id="6" name="Рисунок 5" descr="SDC152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48188" y="1928802"/>
            <a:ext cx="4310060" cy="3232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Вид:  </a:t>
            </a:r>
            <a:r>
              <a:rPr lang="ru-RU" dirty="0"/>
              <a:t>долгосрочный ноябрь </a:t>
            </a:r>
            <a:r>
              <a:rPr lang="ru-RU" dirty="0" smtClean="0"/>
              <a:t>- май</a:t>
            </a:r>
            <a:endParaRPr lang="ru-RU" dirty="0"/>
          </a:p>
          <a:p>
            <a:r>
              <a:rPr lang="ru-RU" i="1" dirty="0"/>
              <a:t>Тип: </a:t>
            </a:r>
            <a:r>
              <a:rPr lang="ru-RU" dirty="0"/>
              <a:t>игровой</a:t>
            </a:r>
          </a:p>
          <a:p>
            <a:r>
              <a:rPr lang="ru-RU" i="1" dirty="0"/>
              <a:t>Участники проекта:</a:t>
            </a:r>
            <a:r>
              <a:rPr lang="ru-RU" dirty="0"/>
              <a:t>  дети первой младшей группы, воспитатель</a:t>
            </a:r>
          </a:p>
        </p:txBody>
      </p:sp>
    </p:spTree>
    <p:extLst>
      <p:ext uri="{BB962C8B-B14F-4D97-AF65-F5344CB8AC3E}">
        <p14:creationId xmlns:p14="http://schemas.microsoft.com/office/powerpoint/2010/main" xmlns="" val="76069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Проблемный</a:t>
            </a:r>
            <a:r>
              <a:rPr lang="ru-RU" dirty="0" smtClean="0"/>
              <a:t> 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3672448"/>
          </a:xfrm>
        </p:spPr>
        <p:txBody>
          <a:bodyPr/>
          <a:lstStyle/>
          <a:p>
            <a:pPr marL="137160" indent="0" algn="ctr">
              <a:buNone/>
            </a:pPr>
            <a:endParaRPr lang="ru-RU" i="1" dirty="0"/>
          </a:p>
          <a:p>
            <a:pPr algn="ctr"/>
            <a:r>
              <a:rPr lang="ru-RU" i="1" dirty="0" smtClean="0"/>
              <a:t>низкий </a:t>
            </a:r>
            <a:r>
              <a:rPr lang="ru-RU" i="1" dirty="0"/>
              <a:t>уровень освоения детьми культурно-гигиенических навыков</a:t>
            </a:r>
          </a:p>
        </p:txBody>
      </p:sp>
    </p:spTree>
    <p:extLst>
      <p:ext uri="{BB962C8B-B14F-4D97-AF65-F5344CB8AC3E}">
        <p14:creationId xmlns:p14="http://schemas.microsoft.com/office/powerpoint/2010/main" xmlns="" val="216222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/>
          <a:p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4709160"/>
          </a:xfrm>
        </p:spPr>
        <p:txBody>
          <a:bodyPr/>
          <a:lstStyle/>
          <a:p>
            <a:pPr algn="ctr"/>
            <a:r>
              <a:rPr lang="ru-RU" i="1" dirty="0"/>
              <a:t>воспитывать культурно-гигиенические навыки в игровой форме</a:t>
            </a:r>
          </a:p>
        </p:txBody>
      </p:sp>
    </p:spTree>
    <p:extLst>
      <p:ext uri="{BB962C8B-B14F-4D97-AF65-F5344CB8AC3E}">
        <p14:creationId xmlns:p14="http://schemas.microsoft.com/office/powerpoint/2010/main" xmlns="" val="225650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учить </a:t>
            </a:r>
            <a:r>
              <a:rPr lang="ru-RU" i="1" dirty="0"/>
              <a:t>детей с небольшой помощью взрослого мыть руки, ухаживать за   </a:t>
            </a:r>
            <a:r>
              <a:rPr lang="ru-RU" i="1" dirty="0" smtClean="0"/>
              <a:t>своим </a:t>
            </a:r>
            <a:r>
              <a:rPr lang="ru-RU" i="1" dirty="0"/>
              <a:t>внешним видом, вещами, игрушками, одеваться;</a:t>
            </a:r>
          </a:p>
          <a:p>
            <a:r>
              <a:rPr lang="ru-RU" i="1" dirty="0" smtClean="0"/>
              <a:t>развивать </a:t>
            </a:r>
            <a:r>
              <a:rPr lang="ru-RU" i="1" dirty="0"/>
              <a:t>игровые умения (отражать в игре процессы умывания, одевания, </a:t>
            </a:r>
            <a:r>
              <a:rPr lang="ru-RU" i="1" dirty="0" smtClean="0"/>
              <a:t>приёма </a:t>
            </a:r>
            <a:r>
              <a:rPr lang="ru-RU" i="1" dirty="0"/>
              <a:t>пищи, подбирать предметы, необходимые в игре для сюжета);</a:t>
            </a:r>
          </a:p>
          <a:p>
            <a:r>
              <a:rPr lang="ru-RU" i="1" dirty="0" smtClean="0"/>
              <a:t>воспитывать </a:t>
            </a:r>
            <a:r>
              <a:rPr lang="ru-RU" i="1" dirty="0"/>
              <a:t>навыки позитивного общения, активную жизненную позицию.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47030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/>
          <a:p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Выполнение проекта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24944"/>
          </a:xfrm>
        </p:spPr>
        <p:txBody>
          <a:bodyPr/>
          <a:lstStyle/>
          <a:p>
            <a:endParaRPr lang="ru-RU" i="1" dirty="0" smtClean="0"/>
          </a:p>
          <a:p>
            <a:endParaRPr lang="ru-RU" i="1" dirty="0"/>
          </a:p>
          <a:p>
            <a:r>
              <a:rPr lang="ru-RU" i="1" dirty="0" smtClean="0"/>
              <a:t>в </a:t>
            </a:r>
            <a:r>
              <a:rPr lang="ru-RU" i="1" dirty="0"/>
              <a:t>начале и в конце проекта воспитателем проводится </a:t>
            </a:r>
            <a:r>
              <a:rPr lang="ru-RU" i="1" dirty="0" smtClean="0"/>
              <a:t>мониторинг </a:t>
            </a:r>
            <a:r>
              <a:rPr lang="ru-RU" i="1" dirty="0"/>
              <a:t>освоения культурно-гигиенических навыков.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421078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проекта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110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Подготовительный</a:t>
            </a:r>
            <a:r>
              <a:rPr lang="ru-RU" i="1" dirty="0" smtClean="0">
                <a:effectLst/>
              </a:rPr>
              <a:t> этап: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Вид </a:t>
            </a:r>
            <a:r>
              <a:rPr lang="ru-RU" i="1" dirty="0" smtClean="0"/>
              <a:t>деятельности:</a:t>
            </a:r>
            <a:r>
              <a:rPr lang="ru-RU" dirty="0" smtClean="0"/>
              <a:t> мониторинг, </a:t>
            </a:r>
            <a:r>
              <a:rPr lang="ru-RU" dirty="0"/>
              <a:t>выявление проблемы, определение цели, задач</a:t>
            </a:r>
            <a:r>
              <a:rPr lang="ru-RU" dirty="0" smtClean="0"/>
              <a:t>.</a:t>
            </a:r>
          </a:p>
          <a:p>
            <a:endParaRPr lang="ru-RU" i="1" dirty="0" smtClean="0"/>
          </a:p>
          <a:p>
            <a:r>
              <a:rPr lang="ru-RU" i="1" dirty="0" smtClean="0"/>
              <a:t>Цель: </a:t>
            </a:r>
            <a:r>
              <a:rPr lang="ru-RU" dirty="0" smtClean="0"/>
              <a:t>поиск </a:t>
            </a:r>
            <a:r>
              <a:rPr lang="ru-RU" dirty="0"/>
              <a:t>решения задач проекта, формирование предпосылок игровой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253966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Внедрение проекта: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Вид </a:t>
            </a:r>
            <a:r>
              <a:rPr lang="ru-RU" i="1" dirty="0" smtClean="0"/>
              <a:t>деятельности: </a:t>
            </a:r>
            <a:r>
              <a:rPr lang="ru-RU" dirty="0" smtClean="0"/>
              <a:t>практическая </a:t>
            </a:r>
            <a:r>
              <a:rPr lang="ru-RU" dirty="0"/>
              <a:t>деятельность по решению проблемы, планирование совместной деятельности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Цель: </a:t>
            </a:r>
            <a:r>
              <a:rPr lang="ru-RU" dirty="0" smtClean="0"/>
              <a:t>учить </a:t>
            </a:r>
            <a:r>
              <a:rPr lang="ru-RU" dirty="0"/>
              <a:t>мыть руки, следить за внешним видом, одеваться; вызвать положительное отношение к выполнению практических навыков.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5181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401</Words>
  <Application>Microsoft Office PowerPoint</Application>
  <PresentationFormat>Экран (4:3)</PresentationFormat>
  <Paragraphs>43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ИГРОВОЙ ПРОЕКТ «ВСЕ КОТЯТКИ МЫЛИ ЛАПКИ» Первая младшая группа </vt:lpstr>
      <vt:lpstr>Слайд 2</vt:lpstr>
      <vt:lpstr>   Проблемный вопрос:</vt:lpstr>
      <vt:lpstr>Цель проекта:</vt:lpstr>
      <vt:lpstr>Задачи: </vt:lpstr>
      <vt:lpstr>Выполнение проекта: </vt:lpstr>
      <vt:lpstr>        План проекта </vt:lpstr>
      <vt:lpstr>Подготовительный этап:</vt:lpstr>
      <vt:lpstr>Внедрение проекта:</vt:lpstr>
      <vt:lpstr>Итоговый этап:</vt:lpstr>
      <vt:lpstr>Ожидаемые результаты: </vt:lpstr>
      <vt:lpstr>приложение</vt:lpstr>
      <vt:lpstr>Слайд 13</vt:lpstr>
      <vt:lpstr>Слайд 14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ИГРОВОЙ ПРОЕКТ «ВСЕ КОТЯТКИ МЫЛИ ЛАПКИ» Первая младшая группа </dc:title>
  <dc:creator>Компьютер</dc:creator>
  <cp:lastModifiedBy>Боровичок</cp:lastModifiedBy>
  <cp:revision>10</cp:revision>
  <dcterms:created xsi:type="dcterms:W3CDTF">2013-11-24T15:39:40Z</dcterms:created>
  <dcterms:modified xsi:type="dcterms:W3CDTF">2013-11-26T02:34:00Z</dcterms:modified>
</cp:coreProperties>
</file>