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81" r:id="rId15"/>
    <p:sldId id="284" r:id="rId16"/>
    <p:sldId id="283" r:id="rId17"/>
    <p:sldId id="268" r:id="rId18"/>
    <p:sldId id="269" r:id="rId19"/>
    <p:sldId id="270" r:id="rId20"/>
    <p:sldId id="271" r:id="rId21"/>
    <p:sldId id="273" r:id="rId22"/>
    <p:sldId id="274" r:id="rId23"/>
    <p:sldId id="285" r:id="rId24"/>
    <p:sldId id="288" r:id="rId25"/>
    <p:sldId id="275" r:id="rId26"/>
    <p:sldId id="286" r:id="rId27"/>
    <p:sldId id="279" r:id="rId28"/>
    <p:sldId id="278" r:id="rId29"/>
    <p:sldId id="291" r:id="rId30"/>
    <p:sldId id="280" r:id="rId31"/>
    <p:sldId id="290" r:id="rId32"/>
    <p:sldId id="292" r:id="rId33"/>
    <p:sldId id="282"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7686" autoAdjust="0"/>
  </p:normalViewPr>
  <p:slideViewPr>
    <p:cSldViewPr>
      <p:cViewPr varScale="1">
        <p:scale>
          <a:sx n="114" d="100"/>
          <a:sy n="114" d="100"/>
        </p:scale>
        <p:origin x="-154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8BBAAE1E-4DDC-4FCA-8F34-D233D4127C95}" type="datetimeFigureOut">
              <a:rPr lang="ru-RU" smtClean="0"/>
              <a:t>11.12.2013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C7E028-2DAF-4AA3-9726-E6A56DB2B0A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BBAAE1E-4DDC-4FCA-8F34-D233D4127C95}" type="datetimeFigureOut">
              <a:rPr lang="ru-RU" smtClean="0"/>
              <a:t>11.12.2013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C7E028-2DAF-4AA3-9726-E6A56DB2B0A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BBAAE1E-4DDC-4FCA-8F34-D233D4127C95}" type="datetimeFigureOut">
              <a:rPr lang="ru-RU" smtClean="0"/>
              <a:t>11.12.2013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C7E028-2DAF-4AA3-9726-E6A56DB2B0A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BBAAE1E-4DDC-4FCA-8F34-D233D4127C95}" type="datetimeFigureOut">
              <a:rPr lang="ru-RU" smtClean="0"/>
              <a:t>11.12.2013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C7E028-2DAF-4AA3-9726-E6A56DB2B0A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BAAE1E-4DDC-4FCA-8F34-D233D4127C95}" type="datetimeFigureOut">
              <a:rPr lang="ru-RU" smtClean="0"/>
              <a:t>11.12.2013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C7E028-2DAF-4AA3-9726-E6A56DB2B0AB}"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BBAAE1E-4DDC-4FCA-8F34-D233D4127C95}" type="datetimeFigureOut">
              <a:rPr lang="ru-RU" smtClean="0"/>
              <a:t>11.12.2013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C7E028-2DAF-4AA3-9726-E6A56DB2B0A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8BBAAE1E-4DDC-4FCA-8F34-D233D4127C95}" type="datetimeFigureOut">
              <a:rPr lang="ru-RU" smtClean="0"/>
              <a:t>11.12.2013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3C7E028-2DAF-4AA3-9726-E6A56DB2B0A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BBAAE1E-4DDC-4FCA-8F34-D233D4127C95}" type="datetimeFigureOut">
              <a:rPr lang="ru-RU" smtClean="0"/>
              <a:t>11.12.2013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3C7E028-2DAF-4AA3-9726-E6A56DB2B0A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AAE1E-4DDC-4FCA-8F34-D233D4127C95}" type="datetimeFigureOut">
              <a:rPr lang="ru-RU" smtClean="0"/>
              <a:t>11.12.2013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3C7E028-2DAF-4AA3-9726-E6A56DB2B0A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BAAE1E-4DDC-4FCA-8F34-D233D4127C95}" type="datetimeFigureOut">
              <a:rPr lang="ru-RU" smtClean="0"/>
              <a:t>11.12.2013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C7E028-2DAF-4AA3-9726-E6A56DB2B0A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BAAE1E-4DDC-4FCA-8F34-D233D4127C95}" type="datetimeFigureOut">
              <a:rPr lang="ru-RU" smtClean="0"/>
              <a:t>11.12.2013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C7E028-2DAF-4AA3-9726-E6A56DB2B0AB}"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8BBAAE1E-4DDC-4FCA-8F34-D233D4127C95}" type="datetimeFigureOut">
              <a:rPr lang="ru-RU" smtClean="0"/>
              <a:t>11.12.2013</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3C7E028-2DAF-4AA3-9726-E6A56DB2B0A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9442" y="1484784"/>
            <a:ext cx="7117180" cy="3292597"/>
          </a:xfrm>
        </p:spPr>
        <p:txBody>
          <a:bodyPr/>
          <a:lstStyle/>
          <a:p>
            <a:pPr algn="ctr"/>
            <a:r>
              <a:rPr lang="ru-RU" dirty="0" smtClean="0"/>
              <a:t>Презентация проектной деятельности </a:t>
            </a:r>
            <a:br>
              <a:rPr lang="ru-RU" dirty="0" smtClean="0"/>
            </a:br>
            <a:r>
              <a:rPr lang="ru-RU" dirty="0" smtClean="0"/>
              <a:t>на тему:</a:t>
            </a:r>
            <a:br>
              <a:rPr lang="ru-RU" dirty="0" smtClean="0"/>
            </a:br>
            <a:r>
              <a:rPr lang="ru-RU" dirty="0" smtClean="0"/>
              <a:t>«В гостях у сказки»</a:t>
            </a:r>
            <a:br>
              <a:rPr lang="ru-RU" dirty="0" smtClean="0"/>
            </a:br>
            <a:endParaRPr lang="ru-RU" dirty="0"/>
          </a:p>
        </p:txBody>
      </p:sp>
      <p:sp>
        <p:nvSpPr>
          <p:cNvPr id="3" name="Подзаголовок 2"/>
          <p:cNvSpPr>
            <a:spLocks noGrp="1"/>
          </p:cNvSpPr>
          <p:nvPr>
            <p:ph type="subTitle" idx="1"/>
          </p:nvPr>
        </p:nvSpPr>
        <p:spPr>
          <a:xfrm>
            <a:off x="4355976" y="5013176"/>
            <a:ext cx="4380876" cy="1584176"/>
          </a:xfrm>
        </p:spPr>
        <p:txBody>
          <a:bodyPr>
            <a:normAutofit/>
          </a:bodyPr>
          <a:lstStyle/>
          <a:p>
            <a:r>
              <a:rPr lang="ru-RU" dirty="0" smtClean="0"/>
              <a:t>Подготовили: воспитатели средней группы №19</a:t>
            </a:r>
          </a:p>
          <a:p>
            <a:r>
              <a:rPr lang="ru-RU" smtClean="0"/>
              <a:t>Чернобокова</a:t>
            </a:r>
            <a:r>
              <a:rPr lang="ru-RU" dirty="0" smtClean="0"/>
              <a:t> Е.В.</a:t>
            </a:r>
            <a:endParaRPr lang="ru-RU" dirty="0"/>
          </a:p>
        </p:txBody>
      </p:sp>
    </p:spTree>
    <p:extLst>
      <p:ext uri="{BB962C8B-B14F-4D97-AF65-F5344CB8AC3E}">
        <p14:creationId xmlns:p14="http://schemas.microsoft.com/office/powerpoint/2010/main" val="4165699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476673"/>
            <a:ext cx="7125112" cy="5382126"/>
          </a:xfrm>
        </p:spPr>
        <p:txBody>
          <a:bodyPr/>
          <a:lstStyle/>
          <a:p>
            <a:pPr marL="0" indent="0">
              <a:buNone/>
            </a:pPr>
            <a:r>
              <a:rPr lang="ru-RU" sz="2400" b="1" u="sng" dirty="0"/>
              <a:t>Этапы проекта:</a:t>
            </a:r>
            <a:r>
              <a:rPr lang="ru-RU" sz="2400" b="1" dirty="0"/>
              <a:t>  </a:t>
            </a:r>
            <a:endParaRPr lang="ru-RU" sz="2400" dirty="0"/>
          </a:p>
          <a:p>
            <a:pPr marL="0" indent="0">
              <a:buNone/>
            </a:pPr>
            <a:r>
              <a:rPr lang="en-US" sz="2400" dirty="0"/>
              <a:t>I </a:t>
            </a:r>
            <a:r>
              <a:rPr lang="ru-RU" sz="2400" dirty="0"/>
              <a:t>этап</a:t>
            </a:r>
            <a:r>
              <a:rPr lang="ru-RU" sz="2400" b="1" dirty="0"/>
              <a:t> – Подготовительный.  </a:t>
            </a:r>
            <a:r>
              <a:rPr lang="ru-RU" sz="2400" dirty="0"/>
              <a:t>Обсуждение целей и задач проекта с родителями и детьми, создание условий, необходимых для реализации проекта.</a:t>
            </a:r>
          </a:p>
          <a:p>
            <a:pPr marL="0" indent="0">
              <a:buNone/>
            </a:pPr>
            <a:r>
              <a:rPr lang="en-US" sz="2400" dirty="0"/>
              <a:t>II </a:t>
            </a:r>
            <a:r>
              <a:rPr lang="ru-RU" sz="2400" dirty="0"/>
              <a:t>этап</a:t>
            </a:r>
            <a:r>
              <a:rPr lang="ru-RU" sz="2400" b="1" dirty="0"/>
              <a:t> – Основной.  </a:t>
            </a:r>
            <a:r>
              <a:rPr lang="ru-RU" sz="2400" dirty="0"/>
              <a:t>Реализация основных видов деятельности. Апробация проекта «Сказки-</a:t>
            </a:r>
            <a:r>
              <a:rPr lang="ru-RU" sz="2400" dirty="0" err="1"/>
              <a:t>рассказки</a:t>
            </a:r>
            <a:r>
              <a:rPr lang="ru-RU" sz="2400" dirty="0"/>
              <a:t>».</a:t>
            </a:r>
          </a:p>
          <a:p>
            <a:pPr marL="0" indent="0">
              <a:buNone/>
            </a:pPr>
            <a:r>
              <a:rPr lang="en-US" sz="2400" dirty="0"/>
              <a:t>III </a:t>
            </a:r>
            <a:r>
              <a:rPr lang="ru-RU" sz="2400" dirty="0"/>
              <a:t>этап</a:t>
            </a:r>
            <a:r>
              <a:rPr lang="ru-RU" sz="2400" b="1" dirty="0"/>
              <a:t> – Итоговый.  </a:t>
            </a:r>
            <a:r>
              <a:rPr lang="ru-RU" sz="2400" dirty="0"/>
              <a:t>Сбор и</a:t>
            </a:r>
            <a:r>
              <a:rPr lang="ru-RU" sz="2400" b="1" dirty="0"/>
              <a:t> </a:t>
            </a:r>
            <a:r>
              <a:rPr lang="ru-RU" sz="2400" dirty="0"/>
              <a:t>обработка методических и практических материалов. Обобщение материалов проекта.  Презентация проекта.</a:t>
            </a:r>
          </a:p>
          <a:p>
            <a:endParaRPr lang="ru-RU" dirty="0"/>
          </a:p>
        </p:txBody>
      </p:sp>
    </p:spTree>
    <p:extLst>
      <p:ext uri="{BB962C8B-B14F-4D97-AF65-F5344CB8AC3E}">
        <p14:creationId xmlns:p14="http://schemas.microsoft.com/office/powerpoint/2010/main" val="4180555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332656"/>
            <a:ext cx="7125112" cy="6120679"/>
          </a:xfrm>
        </p:spPr>
        <p:txBody>
          <a:bodyPr>
            <a:noAutofit/>
          </a:bodyPr>
          <a:lstStyle/>
          <a:p>
            <a:pPr marL="0" indent="0" algn="ctr">
              <a:buNone/>
            </a:pPr>
            <a:r>
              <a:rPr lang="en-US" sz="2400" b="1" dirty="0"/>
              <a:t>I</a:t>
            </a:r>
            <a:r>
              <a:rPr lang="ru-RU" sz="2400" b="1" dirty="0"/>
              <a:t> ЭТАП. ПОДГОТОВИТЕЛЬНЫЙ.</a:t>
            </a:r>
            <a:endParaRPr lang="ru-RU" sz="2400" dirty="0"/>
          </a:p>
          <a:p>
            <a:pPr marL="0" indent="0">
              <a:buNone/>
            </a:pPr>
            <a:r>
              <a:rPr lang="ru-RU" sz="2400" b="1" dirty="0"/>
              <a:t>  </a:t>
            </a:r>
            <a:r>
              <a:rPr lang="ru-RU" sz="2400" b="1" dirty="0" smtClean="0"/>
              <a:t> </a:t>
            </a:r>
            <a:r>
              <a:rPr lang="ru-RU" sz="2400" b="1" dirty="0"/>
              <a:t>Возрастные особенности детей средней группы.  </a:t>
            </a:r>
            <a:endParaRPr lang="ru-RU" sz="2400" dirty="0"/>
          </a:p>
          <a:p>
            <a:pPr marL="0" indent="0">
              <a:buNone/>
            </a:pPr>
            <a:r>
              <a:rPr lang="ru-RU" sz="2400" dirty="0" smtClean="0"/>
              <a:t>   Для </a:t>
            </a:r>
            <a:r>
              <a:rPr lang="ru-RU" sz="2400" dirty="0"/>
              <a:t>реализации проекта нами прежде всего учитывались возрастные особенности детей 4-5 лет. У детей среднего дошкольного возраста возросшие познавательные интересы, они задают множество разнообразных вопросов, стремясь получить как можно больше сведений обо всём на свете. </a:t>
            </a:r>
            <a:r>
              <a:rPr lang="ru-RU" sz="2400" dirty="0" smtClean="0"/>
              <a:t>В </a:t>
            </a:r>
            <a:r>
              <a:rPr lang="ru-RU" sz="2400" dirty="0"/>
              <a:t>средней группе у детей появляется интерес к обыгрыванию сказок. </a:t>
            </a:r>
          </a:p>
        </p:txBody>
      </p:sp>
    </p:spTree>
    <p:extLst>
      <p:ext uri="{BB962C8B-B14F-4D97-AF65-F5344CB8AC3E}">
        <p14:creationId xmlns:p14="http://schemas.microsoft.com/office/powerpoint/2010/main" val="810576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332657"/>
            <a:ext cx="7125112" cy="4464495"/>
          </a:xfrm>
        </p:spPr>
        <p:txBody>
          <a:bodyPr>
            <a:normAutofit/>
          </a:bodyPr>
          <a:lstStyle/>
          <a:p>
            <a:pPr marL="0" indent="0">
              <a:buNone/>
            </a:pPr>
            <a:r>
              <a:rPr lang="ru-RU" b="1" dirty="0"/>
              <a:t>Предметно – развивающая среда.</a:t>
            </a:r>
            <a:endParaRPr lang="ru-RU" dirty="0"/>
          </a:p>
          <a:p>
            <a:pPr marL="0" indent="0">
              <a:buNone/>
            </a:pPr>
            <a:r>
              <a:rPr lang="ru-RU" dirty="0"/>
              <a:t>В группе создается яркая, красочная и сказочная предметно-развивающая среда. Она содействует знакомству детей  с темой, возбуждает интерес к  народным сказкам и литературным (авторским) сказкам,  соответствует возрасту детей.</a:t>
            </a:r>
            <a:r>
              <a:rPr lang="ru-RU" b="1" dirty="0"/>
              <a:t> </a:t>
            </a:r>
            <a:r>
              <a:rPr lang="ru-RU" dirty="0"/>
              <a:t>Дети  имеют свободный доступ к игрушкам, книгам, играм и предметам данной тематики:</a:t>
            </a:r>
          </a:p>
          <a:p>
            <a:pPr marL="0" indent="0">
              <a:buNone/>
            </a:pPr>
            <a:r>
              <a:rPr lang="ru-RU" dirty="0"/>
              <a:t>- Книжные  выставки, посвященные  русской и авторской сказке;</a:t>
            </a:r>
          </a:p>
          <a:p>
            <a:pPr marL="0" indent="0">
              <a:buNone/>
            </a:pPr>
            <a:r>
              <a:rPr lang="ru-RU" dirty="0"/>
              <a:t>-  Иллюстрированный  материал по сказкам (демонстрационный и раздаточный);</a:t>
            </a:r>
          </a:p>
          <a:p>
            <a:pPr marL="0" indent="0">
              <a:buNone/>
            </a:pPr>
            <a:endParaRPr lang="ru-RU" dirty="0"/>
          </a:p>
        </p:txBody>
      </p:sp>
      <p:pic>
        <p:nvPicPr>
          <p:cNvPr id="6146" name="Picture 2" descr="G:\IMG_2298.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63688" y="4293096"/>
            <a:ext cx="4752528" cy="22859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016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476673"/>
            <a:ext cx="7125112" cy="3096343"/>
          </a:xfrm>
        </p:spPr>
        <p:txBody>
          <a:bodyPr>
            <a:normAutofit/>
          </a:bodyPr>
          <a:lstStyle/>
          <a:p>
            <a:pPr marL="0" indent="0">
              <a:buNone/>
            </a:pPr>
            <a:r>
              <a:rPr lang="ru-RU" dirty="0"/>
              <a:t>- Выставка героев сказок (фигурки сказочных героев разных сказок);</a:t>
            </a:r>
          </a:p>
          <a:p>
            <a:pPr marL="0" indent="0">
              <a:buNone/>
            </a:pPr>
            <a:r>
              <a:rPr lang="ru-RU" dirty="0"/>
              <a:t>- Театральный уголок – настольный театр, театр </a:t>
            </a:r>
            <a:r>
              <a:rPr lang="ru-RU" dirty="0" err="1"/>
              <a:t>би</a:t>
            </a:r>
            <a:r>
              <a:rPr lang="ru-RU" dirty="0"/>
              <a:t>-ба-</a:t>
            </a:r>
            <a:r>
              <a:rPr lang="ru-RU" dirty="0" err="1"/>
              <a:t>бо</a:t>
            </a:r>
            <a:r>
              <a:rPr lang="ru-RU" dirty="0"/>
              <a:t>, костюмы и  ширма;</a:t>
            </a:r>
          </a:p>
          <a:p>
            <a:endParaRPr lang="ru-RU" dirty="0"/>
          </a:p>
        </p:txBody>
      </p:sp>
      <p:pic>
        <p:nvPicPr>
          <p:cNvPr id="7170" name="Picture 2" descr="G:\IMG_230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6039" y="4221088"/>
            <a:ext cx="5122333" cy="2322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1" name="Picture 3" descr="G:\IMG_230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43204" y="3068960"/>
            <a:ext cx="3438990" cy="2077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705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76673"/>
            <a:ext cx="8352928" cy="2016224"/>
          </a:xfrm>
        </p:spPr>
        <p:txBody>
          <a:bodyPr/>
          <a:lstStyle/>
          <a:p>
            <a:pPr marL="0" indent="0">
              <a:buNone/>
            </a:pPr>
            <a:r>
              <a:rPr lang="ru-RU" dirty="0"/>
              <a:t>- Уголок развивающих игр по сказкам (настольно-печатные, кубики, дидактические, логические, шнуровка, </a:t>
            </a:r>
            <a:r>
              <a:rPr lang="ru-RU" dirty="0" err="1"/>
              <a:t>пазлы</a:t>
            </a:r>
            <a:r>
              <a:rPr lang="ru-RU" dirty="0"/>
              <a:t>, лото, макеты, мозаика и др. ) </a:t>
            </a:r>
          </a:p>
          <a:p>
            <a:endParaRPr lang="ru-RU" dirty="0"/>
          </a:p>
        </p:txBody>
      </p:sp>
      <p:pic>
        <p:nvPicPr>
          <p:cNvPr id="1026" name="Picture 2" descr="C:\Users\Ленулька\Desktop\фото с телефона\20130429_0929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2204864"/>
            <a:ext cx="4032448" cy="43924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8" name="Picture 4" descr="C:\Users\Ленулька\Desktop\фото с телефона\20130429_09504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088" y="1772816"/>
            <a:ext cx="3400804" cy="45365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53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Ленулька\Desktop\фото с телефона\20130429_095319.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259632" y="1124744"/>
            <a:ext cx="6014293" cy="47347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94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9" y="404664"/>
            <a:ext cx="5040559" cy="5976664"/>
          </a:xfrm>
        </p:spPr>
        <p:txBody>
          <a:bodyPr>
            <a:normAutofit/>
          </a:bodyPr>
          <a:lstStyle/>
          <a:p>
            <a:pPr marL="0" indent="0">
              <a:buNone/>
            </a:pPr>
            <a:r>
              <a:rPr lang="ru-RU" dirty="0"/>
              <a:t>- Разные игрушки (герои сказок и мультфильмов): мягкие, озвученные, пластмассовые, резиновые, куклы в сказочных нарядах, деревянные и др.</a:t>
            </a:r>
          </a:p>
          <a:p>
            <a:pPr marL="0" indent="0">
              <a:buNone/>
            </a:pPr>
            <a:r>
              <a:rPr lang="ru-RU" dirty="0"/>
              <a:t>- Конструкторы для девочек и мальчиков. (Кукольный домик,  «</a:t>
            </a:r>
            <a:r>
              <a:rPr lang="ru-RU" dirty="0" err="1"/>
              <a:t>Лего</a:t>
            </a:r>
            <a:r>
              <a:rPr lang="ru-RU" dirty="0"/>
              <a:t>» и др.).</a:t>
            </a:r>
          </a:p>
          <a:p>
            <a:pPr marL="0" indent="0">
              <a:buNone/>
            </a:pPr>
            <a:r>
              <a:rPr lang="ru-RU" dirty="0"/>
              <a:t>- Дидактические игрушки (матрешки, пирамидки, елочки, мячи, бусы, посуда и др.)</a:t>
            </a:r>
          </a:p>
          <a:p>
            <a:pPr marL="0" indent="0">
              <a:buNone/>
            </a:pPr>
            <a:r>
              <a:rPr lang="ru-RU" dirty="0"/>
              <a:t>- Изо – уголок: Раскраски по сказкам, лекала, штампы и трафареты сказочных героев.</a:t>
            </a:r>
          </a:p>
          <a:p>
            <a:endParaRPr lang="ru-RU" dirty="0"/>
          </a:p>
        </p:txBody>
      </p:sp>
      <p:pic>
        <p:nvPicPr>
          <p:cNvPr id="4" name="Picture 3" descr="C:\Users\Ленулька\Desktop\фото с телефона\20130429_0948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2120" y="980728"/>
            <a:ext cx="295232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638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476673"/>
            <a:ext cx="7125112" cy="5382126"/>
          </a:xfrm>
        </p:spPr>
        <p:txBody>
          <a:bodyPr>
            <a:normAutofit fontScale="92500" lnSpcReduction="10000"/>
          </a:bodyPr>
          <a:lstStyle/>
          <a:p>
            <a:pPr marL="0" indent="0">
              <a:buNone/>
            </a:pPr>
            <a:r>
              <a:rPr lang="ru-RU" b="1" dirty="0" smtClean="0"/>
              <a:t>Организация  </a:t>
            </a:r>
            <a:r>
              <a:rPr lang="ru-RU" b="1" dirty="0" err="1"/>
              <a:t>воспитательно</a:t>
            </a:r>
            <a:r>
              <a:rPr lang="ru-RU" b="1" dirty="0"/>
              <a:t> – педагогического процесса. </a:t>
            </a:r>
            <a:endParaRPr lang="ru-RU" dirty="0"/>
          </a:p>
          <a:p>
            <a:pPr marL="0" indent="0">
              <a:buNone/>
            </a:pPr>
            <a:r>
              <a:rPr lang="ru-RU" dirty="0"/>
              <a:t>Весь наш </a:t>
            </a:r>
            <a:r>
              <a:rPr lang="ru-RU" dirty="0" err="1"/>
              <a:t>воспитательно</a:t>
            </a:r>
            <a:r>
              <a:rPr lang="ru-RU" dirty="0"/>
              <a:t>-педагогический процесс направлен на развитие познавательных способностей детей, яркого проживания образов героев сказок, творческую  индивидуальность  каждого  ребенка и  совершенствование  связной  речи. На занятиях используется детская художественная литература, применяются дидактические и развивающие настольные игры, игры-забавы, инсценировки, стихи. Дидактические задачи многих игр составлены так, чтобы научить детей составлять самостоятельные рассказы о предметах, явлениях в природе и в общественной жизни</a:t>
            </a:r>
            <a:r>
              <a:rPr lang="ru-RU" dirty="0" smtClean="0"/>
              <a:t>.</a:t>
            </a:r>
          </a:p>
          <a:p>
            <a:pPr marL="0" indent="0">
              <a:buNone/>
            </a:pPr>
            <a:r>
              <a:rPr lang="ru-RU" b="1" dirty="0" smtClean="0"/>
              <a:t>-  </a:t>
            </a:r>
            <a:r>
              <a:rPr lang="ru-RU" b="1" dirty="0"/>
              <a:t>Коммуникация и чтение художественной литературы.</a:t>
            </a:r>
            <a:endParaRPr lang="ru-RU" dirty="0"/>
          </a:p>
          <a:p>
            <a:pPr marL="0" indent="0">
              <a:buNone/>
            </a:pPr>
            <a:r>
              <a:rPr lang="ru-RU" b="1" dirty="0"/>
              <a:t>- Театрализованная деятельность.</a:t>
            </a:r>
            <a:endParaRPr lang="ru-RU" dirty="0"/>
          </a:p>
          <a:p>
            <a:pPr marL="0" indent="0">
              <a:buNone/>
            </a:pPr>
            <a:r>
              <a:rPr lang="ru-RU" b="1" dirty="0"/>
              <a:t>-  Игровая деятельность.</a:t>
            </a:r>
            <a:endParaRPr lang="ru-RU" dirty="0"/>
          </a:p>
          <a:p>
            <a:pPr marL="0" indent="0">
              <a:buNone/>
            </a:pPr>
            <a:r>
              <a:rPr lang="ru-RU" b="1" dirty="0"/>
              <a:t>-  Художественное творчество. </a:t>
            </a:r>
            <a:endParaRPr lang="ru-RU" dirty="0"/>
          </a:p>
        </p:txBody>
      </p:sp>
    </p:spTree>
    <p:extLst>
      <p:ext uri="{BB962C8B-B14F-4D97-AF65-F5344CB8AC3E}">
        <p14:creationId xmlns:p14="http://schemas.microsoft.com/office/powerpoint/2010/main" val="1836390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36341753"/>
              </p:ext>
            </p:extLst>
          </p:nvPr>
        </p:nvGraphicFramePr>
        <p:xfrm>
          <a:off x="367261" y="1052736"/>
          <a:ext cx="8496944" cy="5622853"/>
        </p:xfrm>
        <a:graphic>
          <a:graphicData uri="http://schemas.openxmlformats.org/drawingml/2006/table">
            <a:tbl>
              <a:tblPr firstRow="1" firstCol="1" bandRow="1">
                <a:tableStyleId>{5C22544A-7EE6-4342-B048-85BDC9FD1C3A}</a:tableStyleId>
              </a:tblPr>
              <a:tblGrid>
                <a:gridCol w="2692571"/>
                <a:gridCol w="4176464"/>
                <a:gridCol w="1627909"/>
              </a:tblGrid>
              <a:tr h="360040">
                <a:tc>
                  <a:txBody>
                    <a:bodyPr/>
                    <a:lstStyle/>
                    <a:p>
                      <a:pPr marL="97155" algn="just">
                        <a:lnSpc>
                          <a:spcPct val="115000"/>
                        </a:lnSpc>
                        <a:spcAft>
                          <a:spcPts val="600"/>
                        </a:spcAft>
                      </a:pPr>
                      <a:r>
                        <a:rPr lang="ru-RU" sz="1200" kern="50" dirty="0">
                          <a:effectLst/>
                        </a:rPr>
                        <a:t>Мероприятие</a:t>
                      </a:r>
                      <a:endParaRPr lang="ru-RU" sz="1200" kern="50" dirty="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a:effectLst/>
                        </a:rPr>
                        <a:t>Цели</a:t>
                      </a:r>
                      <a:endParaRPr lang="ru-RU" sz="1200" kern="5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a:effectLst/>
                        </a:rPr>
                        <a:t>Участники</a:t>
                      </a:r>
                      <a:endParaRPr lang="ru-RU" sz="1200" kern="50">
                        <a:effectLst/>
                        <a:latin typeface="Times New Roman"/>
                        <a:ea typeface="SimSun"/>
                        <a:cs typeface="Mangal"/>
                      </a:endParaRPr>
                    </a:p>
                  </a:txBody>
                  <a:tcPr marL="40013" marR="40013" marT="0" marB="0"/>
                </a:tc>
              </a:tr>
              <a:tr h="352783">
                <a:tc>
                  <a:txBody>
                    <a:bodyPr/>
                    <a:lstStyle/>
                    <a:p>
                      <a:pPr marL="97155" algn="just">
                        <a:lnSpc>
                          <a:spcPct val="115000"/>
                        </a:lnSpc>
                        <a:spcAft>
                          <a:spcPts val="600"/>
                        </a:spcAft>
                      </a:pPr>
                      <a:r>
                        <a:rPr lang="ru-RU" sz="1200" kern="50" dirty="0">
                          <a:effectLst/>
                        </a:rPr>
                        <a:t>  «Круглый стол»</a:t>
                      </a:r>
                      <a:endParaRPr lang="ru-RU" sz="1200" kern="50" dirty="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dirty="0">
                          <a:effectLst/>
                        </a:rPr>
                        <a:t>Обсуждение темы, целей и задач педагогического проекта. </a:t>
                      </a:r>
                      <a:endParaRPr lang="ru-RU" sz="1200" kern="50" dirty="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a:effectLst/>
                        </a:rPr>
                        <a:t>Воспитатели, ст. воспитатель</a:t>
                      </a:r>
                      <a:endParaRPr lang="ru-RU" sz="1200" kern="50">
                        <a:effectLst/>
                        <a:latin typeface="Times New Roman"/>
                        <a:ea typeface="SimSun"/>
                        <a:cs typeface="Mangal"/>
                      </a:endParaRPr>
                    </a:p>
                  </a:txBody>
                  <a:tcPr marL="40013" marR="40013" marT="0" marB="0"/>
                </a:tc>
              </a:tr>
              <a:tr h="470377">
                <a:tc>
                  <a:txBody>
                    <a:bodyPr/>
                    <a:lstStyle/>
                    <a:p>
                      <a:pPr marL="276860" algn="just">
                        <a:lnSpc>
                          <a:spcPct val="115000"/>
                        </a:lnSpc>
                        <a:spcAft>
                          <a:spcPts val="600"/>
                        </a:spcAft>
                      </a:pPr>
                      <a:r>
                        <a:rPr lang="ru-RU" sz="1200" kern="50" dirty="0">
                          <a:effectLst/>
                        </a:rPr>
                        <a:t>Оформление предметно-развивающей среды.</a:t>
                      </a:r>
                      <a:endParaRPr lang="ru-RU" sz="1200" kern="50" dirty="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dirty="0">
                          <a:effectLst/>
                        </a:rPr>
                        <a:t>Организация центров активности для самостоятельной </a:t>
                      </a:r>
                      <a:r>
                        <a:rPr lang="ru-RU" sz="1200" kern="50" dirty="0" smtClean="0">
                          <a:effectLst/>
                        </a:rPr>
                        <a:t>деятельности </a:t>
                      </a:r>
                      <a:r>
                        <a:rPr lang="ru-RU" sz="1200" kern="50" dirty="0">
                          <a:effectLst/>
                        </a:rPr>
                        <a:t>детей.</a:t>
                      </a:r>
                      <a:endParaRPr lang="ru-RU" sz="1200" kern="50" dirty="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dirty="0">
                          <a:effectLst/>
                        </a:rPr>
                        <a:t>Воспитатели</a:t>
                      </a:r>
                      <a:endParaRPr lang="ru-RU" sz="1200" kern="50" dirty="0">
                        <a:effectLst/>
                        <a:latin typeface="Times New Roman"/>
                        <a:ea typeface="SimSun"/>
                        <a:cs typeface="Mangal"/>
                      </a:endParaRPr>
                    </a:p>
                  </a:txBody>
                  <a:tcPr marL="40013" marR="40013" marT="0" marB="0"/>
                </a:tc>
              </a:tr>
              <a:tr h="628798">
                <a:tc>
                  <a:txBody>
                    <a:bodyPr/>
                    <a:lstStyle/>
                    <a:p>
                      <a:pPr marL="186690" algn="just">
                        <a:lnSpc>
                          <a:spcPct val="115000"/>
                        </a:lnSpc>
                        <a:spcAft>
                          <a:spcPts val="600"/>
                        </a:spcAft>
                      </a:pPr>
                      <a:r>
                        <a:rPr lang="ru-RU" sz="1200" kern="50" dirty="0">
                          <a:effectLst/>
                        </a:rPr>
                        <a:t>Оформление родительского уголка</a:t>
                      </a:r>
                      <a:endParaRPr lang="ru-RU" sz="1200" kern="50" dirty="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dirty="0">
                          <a:effectLst/>
                        </a:rPr>
                        <a:t>Просвещение родителей: </a:t>
                      </a:r>
                    </a:p>
                    <a:p>
                      <a:pPr algn="just">
                        <a:lnSpc>
                          <a:spcPct val="115000"/>
                        </a:lnSpc>
                        <a:spcAft>
                          <a:spcPts val="600"/>
                        </a:spcAft>
                      </a:pPr>
                      <a:r>
                        <a:rPr lang="ru-RU" sz="1200" kern="50" dirty="0">
                          <a:effectLst/>
                        </a:rPr>
                        <a:t>Наглядный материал, консультации и рекомендации.</a:t>
                      </a:r>
                      <a:endParaRPr lang="ru-RU" sz="1200" kern="50" dirty="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dirty="0">
                          <a:effectLst/>
                        </a:rPr>
                        <a:t>Воспитатели</a:t>
                      </a:r>
                      <a:endParaRPr lang="ru-RU" sz="1200" kern="50" dirty="0">
                        <a:effectLst/>
                        <a:latin typeface="Times New Roman"/>
                        <a:ea typeface="SimSun"/>
                        <a:cs typeface="Mangal"/>
                      </a:endParaRPr>
                    </a:p>
                  </a:txBody>
                  <a:tcPr marL="40013" marR="40013" marT="0" marB="0"/>
                </a:tc>
              </a:tr>
              <a:tr h="352783">
                <a:tc>
                  <a:txBody>
                    <a:bodyPr/>
                    <a:lstStyle/>
                    <a:p>
                      <a:pPr algn="just">
                        <a:lnSpc>
                          <a:spcPct val="115000"/>
                        </a:lnSpc>
                        <a:spcAft>
                          <a:spcPts val="600"/>
                        </a:spcAft>
                      </a:pPr>
                      <a:r>
                        <a:rPr lang="ru-RU" sz="1200" kern="50">
                          <a:effectLst/>
                        </a:rPr>
                        <a:t>Акция «Подари книгу или игру по сказкам» по возрасту детей</a:t>
                      </a:r>
                      <a:endParaRPr lang="ru-RU" sz="1200" kern="5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dirty="0">
                          <a:effectLst/>
                        </a:rPr>
                        <a:t>Пополнить библиотеки  группы. (книжная, игротека)</a:t>
                      </a:r>
                      <a:endParaRPr lang="ru-RU" sz="1200" kern="50" dirty="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dirty="0">
                          <a:effectLst/>
                        </a:rPr>
                        <a:t>Воспитатели и родители</a:t>
                      </a:r>
                      <a:endParaRPr lang="ru-RU" sz="1200" kern="50" dirty="0">
                        <a:effectLst/>
                        <a:latin typeface="Times New Roman"/>
                        <a:ea typeface="SimSun"/>
                        <a:cs typeface="Mangal"/>
                      </a:endParaRPr>
                    </a:p>
                  </a:txBody>
                  <a:tcPr marL="40013" marR="40013" marT="0" marB="0"/>
                </a:tc>
              </a:tr>
              <a:tr h="352783">
                <a:tc>
                  <a:txBody>
                    <a:bodyPr/>
                    <a:lstStyle/>
                    <a:p>
                      <a:pPr algn="just">
                        <a:lnSpc>
                          <a:spcPct val="115000"/>
                        </a:lnSpc>
                        <a:spcAft>
                          <a:spcPts val="600"/>
                        </a:spcAft>
                      </a:pPr>
                      <a:r>
                        <a:rPr lang="ru-RU" sz="1200" kern="50">
                          <a:effectLst/>
                        </a:rPr>
                        <a:t>Подбор педагог. пособий и   литературы, картотеки для занятий.</a:t>
                      </a:r>
                      <a:endParaRPr lang="ru-RU" sz="1200" kern="5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dirty="0">
                          <a:effectLst/>
                        </a:rPr>
                        <a:t>Создать условия для демонстрации сказок. </a:t>
                      </a:r>
                      <a:endParaRPr lang="ru-RU" sz="1200" kern="50" dirty="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dirty="0">
                          <a:effectLst/>
                        </a:rPr>
                        <a:t>Воспитатели и родители</a:t>
                      </a:r>
                      <a:endParaRPr lang="ru-RU" sz="1200" kern="50" dirty="0">
                        <a:effectLst/>
                        <a:latin typeface="Times New Roman"/>
                        <a:ea typeface="SimSun"/>
                        <a:cs typeface="Mangal"/>
                      </a:endParaRPr>
                    </a:p>
                  </a:txBody>
                  <a:tcPr marL="40013" marR="40013" marT="0" marB="0"/>
                </a:tc>
              </a:tr>
              <a:tr h="235188">
                <a:tc>
                  <a:txBody>
                    <a:bodyPr/>
                    <a:lstStyle/>
                    <a:p>
                      <a:pPr algn="just">
                        <a:lnSpc>
                          <a:spcPct val="115000"/>
                        </a:lnSpc>
                        <a:spcAft>
                          <a:spcPts val="600"/>
                        </a:spcAft>
                      </a:pPr>
                      <a:r>
                        <a:rPr lang="ru-RU" sz="1200" kern="50">
                          <a:effectLst/>
                        </a:rPr>
                        <a:t>Акция «Слушаем и смотрим   любимые сказки»</a:t>
                      </a:r>
                      <a:endParaRPr lang="ru-RU" sz="1200" kern="5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dirty="0">
                          <a:effectLst/>
                        </a:rPr>
                        <a:t>Пополнение видеотеки и </a:t>
                      </a:r>
                      <a:r>
                        <a:rPr lang="ru-RU" sz="1200" kern="50" dirty="0" err="1">
                          <a:effectLst/>
                        </a:rPr>
                        <a:t>аудиосказок</a:t>
                      </a:r>
                      <a:r>
                        <a:rPr lang="ru-RU" sz="1200" kern="50" dirty="0">
                          <a:effectLst/>
                        </a:rPr>
                        <a:t>  группы.</a:t>
                      </a:r>
                      <a:endParaRPr lang="ru-RU" sz="1200" kern="50" dirty="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dirty="0">
                          <a:effectLst/>
                        </a:rPr>
                        <a:t>Воспитатели, дети, родители.</a:t>
                      </a:r>
                      <a:endParaRPr lang="ru-RU" sz="1200" kern="50" dirty="0">
                        <a:effectLst/>
                        <a:latin typeface="Times New Roman"/>
                        <a:ea typeface="SimSun"/>
                        <a:cs typeface="Mangal"/>
                      </a:endParaRPr>
                    </a:p>
                  </a:txBody>
                  <a:tcPr marL="40013" marR="40013" marT="0" marB="0"/>
                </a:tc>
              </a:tr>
              <a:tr h="352783">
                <a:tc>
                  <a:txBody>
                    <a:bodyPr/>
                    <a:lstStyle/>
                    <a:p>
                      <a:pPr algn="just">
                        <a:lnSpc>
                          <a:spcPct val="115000"/>
                        </a:lnSpc>
                        <a:spcAft>
                          <a:spcPts val="600"/>
                        </a:spcAft>
                      </a:pPr>
                      <a:r>
                        <a:rPr lang="ru-RU" sz="1200" kern="50">
                          <a:effectLst/>
                        </a:rPr>
                        <a:t>Родительское тематическое собрание «В гостях у сказки»</a:t>
                      </a:r>
                      <a:endParaRPr lang="ru-RU" sz="1200" kern="5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a:effectLst/>
                        </a:rPr>
                        <a:t>Создание условий для реализации проекта, выступления по теме.</a:t>
                      </a:r>
                      <a:endParaRPr lang="ru-RU" sz="1200" kern="5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dirty="0">
                          <a:effectLst/>
                        </a:rPr>
                        <a:t>Воспитатели и родители</a:t>
                      </a:r>
                      <a:endParaRPr lang="ru-RU" sz="1200" kern="50" dirty="0">
                        <a:effectLst/>
                        <a:latin typeface="Times New Roman"/>
                        <a:ea typeface="SimSun"/>
                        <a:cs typeface="Mangal"/>
                      </a:endParaRPr>
                    </a:p>
                  </a:txBody>
                  <a:tcPr marL="40013" marR="40013" marT="0" marB="0"/>
                </a:tc>
              </a:tr>
              <a:tr h="235188">
                <a:tc>
                  <a:txBody>
                    <a:bodyPr/>
                    <a:lstStyle/>
                    <a:p>
                      <a:pPr algn="just">
                        <a:lnSpc>
                          <a:spcPct val="115000"/>
                        </a:lnSpc>
                        <a:spcAft>
                          <a:spcPts val="600"/>
                        </a:spcAft>
                      </a:pPr>
                      <a:r>
                        <a:rPr lang="ru-RU" sz="1200" kern="50">
                          <a:effectLst/>
                        </a:rPr>
                        <a:t>Акция «Песенки героев сказок» </a:t>
                      </a:r>
                      <a:endParaRPr lang="ru-RU" sz="1200" kern="5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a:effectLst/>
                        </a:rPr>
                        <a:t>Создание фонотеки «Песенки героев»</a:t>
                      </a:r>
                      <a:endParaRPr lang="ru-RU" sz="1200" kern="5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dirty="0">
                          <a:effectLst/>
                        </a:rPr>
                        <a:t>Воспитатели и родители</a:t>
                      </a:r>
                      <a:endParaRPr lang="ru-RU" sz="1200" kern="50" dirty="0">
                        <a:effectLst/>
                        <a:latin typeface="Times New Roman"/>
                        <a:ea typeface="SimSun"/>
                        <a:cs typeface="Mangal"/>
                      </a:endParaRPr>
                    </a:p>
                  </a:txBody>
                  <a:tcPr marL="40013" marR="40013" marT="0" marB="0"/>
                </a:tc>
              </a:tr>
              <a:tr h="930620">
                <a:tc>
                  <a:txBody>
                    <a:bodyPr/>
                    <a:lstStyle/>
                    <a:p>
                      <a:pPr algn="just">
                        <a:lnSpc>
                          <a:spcPct val="115000"/>
                        </a:lnSpc>
                        <a:spcAft>
                          <a:spcPts val="600"/>
                        </a:spcAft>
                      </a:pPr>
                      <a:r>
                        <a:rPr lang="ru-RU" sz="1200" kern="50">
                          <a:effectLst/>
                        </a:rPr>
                        <a:t>Оборудование</a:t>
                      </a:r>
                      <a:endParaRPr lang="ru-RU" sz="1200" kern="5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a:effectLst/>
                        </a:rPr>
                        <a:t>Магнитола, доска, видеоплеер, проектор, ноутбук,колонки, планшет.</a:t>
                      </a:r>
                      <a:endParaRPr lang="ru-RU" sz="1200" kern="50">
                        <a:effectLst/>
                        <a:latin typeface="Times New Roman"/>
                        <a:ea typeface="SimSun"/>
                        <a:cs typeface="Mangal"/>
                      </a:endParaRPr>
                    </a:p>
                  </a:txBody>
                  <a:tcPr marL="40013" marR="40013" marT="0" marB="0"/>
                </a:tc>
                <a:tc>
                  <a:txBody>
                    <a:bodyPr/>
                    <a:lstStyle/>
                    <a:p>
                      <a:pPr algn="just">
                        <a:lnSpc>
                          <a:spcPct val="115000"/>
                        </a:lnSpc>
                        <a:spcAft>
                          <a:spcPts val="600"/>
                        </a:spcAft>
                      </a:pPr>
                      <a:r>
                        <a:rPr lang="ru-RU" sz="1200" kern="50" dirty="0">
                          <a:effectLst/>
                        </a:rPr>
                        <a:t>Воспитатели, родители</a:t>
                      </a:r>
                      <a:endParaRPr lang="ru-RU" sz="1200" kern="50" dirty="0">
                        <a:effectLst/>
                        <a:latin typeface="Times New Roman"/>
                        <a:ea typeface="SimSun"/>
                        <a:cs typeface="Mangal"/>
                      </a:endParaRPr>
                    </a:p>
                  </a:txBody>
                  <a:tcPr marL="40013" marR="40013" marT="0" marB="0"/>
                </a:tc>
              </a:tr>
            </a:tbl>
          </a:graphicData>
        </a:graphic>
      </p:graphicFrame>
      <p:sp>
        <p:nvSpPr>
          <p:cNvPr id="5" name="Rectangle 1"/>
          <p:cNvSpPr>
            <a:spLocks noChangeArrowheads="1"/>
          </p:cNvSpPr>
          <p:nvPr/>
        </p:nvSpPr>
        <p:spPr bwMode="auto">
          <a:xfrm>
            <a:off x="539552" y="231607"/>
            <a:ext cx="75876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ru-RU" sz="20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Планирование  и  организация  деятельности.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88552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836713"/>
            <a:ext cx="7125112" cy="5022086"/>
          </a:xfrm>
        </p:spPr>
        <p:txBody>
          <a:bodyPr>
            <a:normAutofit lnSpcReduction="10000"/>
          </a:bodyPr>
          <a:lstStyle/>
          <a:p>
            <a:pPr marL="0" indent="0" algn="ctr">
              <a:buNone/>
            </a:pPr>
            <a:r>
              <a:rPr lang="en-US" b="1" dirty="0"/>
              <a:t>II</a:t>
            </a:r>
            <a:r>
              <a:rPr lang="ru-RU" b="1" dirty="0"/>
              <a:t> ЭТАП. ОСНОВНОЙ.</a:t>
            </a:r>
            <a:endParaRPr lang="ru-RU" dirty="0"/>
          </a:p>
          <a:p>
            <a:pPr marL="0" lvl="0" indent="0" algn="ctr">
              <a:buNone/>
            </a:pPr>
            <a:r>
              <a:rPr lang="ru-RU" b="1" dirty="0" smtClean="0"/>
              <a:t>1.Коммуникация </a:t>
            </a:r>
            <a:r>
              <a:rPr lang="ru-RU" b="1" dirty="0"/>
              <a:t>и чтение художественной </a:t>
            </a:r>
            <a:r>
              <a:rPr lang="ru-RU" b="1" dirty="0" smtClean="0"/>
              <a:t>литературы.</a:t>
            </a:r>
            <a:endParaRPr lang="ru-RU" dirty="0" smtClean="0"/>
          </a:p>
          <a:p>
            <a:pPr marL="0" indent="0" algn="ctr">
              <a:buNone/>
            </a:pPr>
            <a:r>
              <a:rPr lang="ru-RU" b="1" dirty="0" smtClean="0"/>
              <a:t>Характерные </a:t>
            </a:r>
            <a:r>
              <a:rPr lang="ru-RU" b="1" dirty="0"/>
              <a:t>особенности занятий.</a:t>
            </a:r>
            <a:endParaRPr lang="ru-RU" dirty="0"/>
          </a:p>
          <a:p>
            <a:pPr marL="0" indent="0">
              <a:buNone/>
            </a:pPr>
            <a:r>
              <a:rPr lang="ru-RU" b="1" dirty="0" smtClean="0"/>
              <a:t>1</a:t>
            </a:r>
            <a:r>
              <a:rPr lang="ru-RU" b="1" dirty="0"/>
              <a:t>. </a:t>
            </a:r>
            <a:r>
              <a:rPr lang="ru-RU" dirty="0"/>
              <a:t>Чтение художественного произведения. </a:t>
            </a:r>
          </a:p>
          <a:p>
            <a:pPr marL="0" indent="0">
              <a:buNone/>
            </a:pPr>
            <a:r>
              <a:rPr lang="ru-RU" b="1" dirty="0"/>
              <a:t>2. </a:t>
            </a:r>
            <a:r>
              <a:rPr lang="ru-RU" dirty="0"/>
              <a:t>Беседы.</a:t>
            </a:r>
            <a:r>
              <a:rPr lang="ru-RU" b="1" dirty="0"/>
              <a:t> </a:t>
            </a:r>
            <a:r>
              <a:rPr lang="ru-RU" dirty="0"/>
              <a:t>Ответы на вопросы по содержанию. Рассматривание иллюстраций.</a:t>
            </a:r>
            <a:r>
              <a:rPr lang="ru-RU" b="1" dirty="0"/>
              <a:t> </a:t>
            </a:r>
            <a:endParaRPr lang="ru-RU" dirty="0"/>
          </a:p>
          <a:p>
            <a:pPr marL="0" indent="0">
              <a:buNone/>
            </a:pPr>
            <a:r>
              <a:rPr lang="ru-RU" b="1" dirty="0"/>
              <a:t>3. </a:t>
            </a:r>
            <a:r>
              <a:rPr lang="ru-RU" dirty="0"/>
              <a:t>Рассказывание по образцу «Расскажите, как я». </a:t>
            </a:r>
          </a:p>
          <a:p>
            <a:pPr marL="0" indent="0">
              <a:buNone/>
            </a:pPr>
            <a:r>
              <a:rPr lang="ru-RU" b="1" dirty="0"/>
              <a:t>4</a:t>
            </a:r>
            <a:r>
              <a:rPr lang="ru-RU" dirty="0"/>
              <a:t>. Описательные рассказы по предметным и сюжетным картинкам (сюжеты сказок).</a:t>
            </a:r>
          </a:p>
          <a:p>
            <a:pPr marL="0" indent="0">
              <a:buNone/>
            </a:pPr>
            <a:r>
              <a:rPr lang="ru-RU" b="1" dirty="0"/>
              <a:t>5. </a:t>
            </a:r>
            <a:r>
              <a:rPr lang="ru-RU" dirty="0"/>
              <a:t>Коллективный или совместный рассказ. Индивидуальные и</a:t>
            </a:r>
            <a:r>
              <a:rPr lang="ru-RU" b="1" dirty="0"/>
              <a:t> </a:t>
            </a:r>
            <a:r>
              <a:rPr lang="ru-RU" dirty="0"/>
              <a:t>хоровые ответы.</a:t>
            </a:r>
          </a:p>
          <a:p>
            <a:pPr marL="0" indent="0">
              <a:buNone/>
            </a:pPr>
            <a:r>
              <a:rPr lang="ru-RU" b="1" dirty="0"/>
              <a:t>6. </a:t>
            </a:r>
            <a:r>
              <a:rPr lang="ru-RU" dirty="0"/>
              <a:t>Различные виды театра, инсценировки, игры-драматизации.</a:t>
            </a:r>
          </a:p>
          <a:p>
            <a:endParaRPr lang="ru-RU" dirty="0"/>
          </a:p>
        </p:txBody>
      </p:sp>
    </p:spTree>
    <p:extLst>
      <p:ext uri="{BB962C8B-B14F-4D97-AF65-F5344CB8AC3E}">
        <p14:creationId xmlns:p14="http://schemas.microsoft.com/office/powerpoint/2010/main" val="3424293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404665"/>
            <a:ext cx="7125113" cy="936104"/>
          </a:xfrm>
        </p:spPr>
        <p:txBody>
          <a:bodyPr/>
          <a:lstStyle/>
          <a:p>
            <a:pPr algn="ctr"/>
            <a:r>
              <a:rPr lang="ru-RU" dirty="0" smtClean="0"/>
              <a:t>Введение</a:t>
            </a:r>
            <a:endParaRPr lang="ru-RU" dirty="0"/>
          </a:p>
        </p:txBody>
      </p:sp>
      <p:sp>
        <p:nvSpPr>
          <p:cNvPr id="3" name="Объект 2"/>
          <p:cNvSpPr>
            <a:spLocks noGrp="1"/>
          </p:cNvSpPr>
          <p:nvPr>
            <p:ph idx="1"/>
          </p:nvPr>
        </p:nvSpPr>
        <p:spPr>
          <a:xfrm>
            <a:off x="323528" y="1268760"/>
            <a:ext cx="8424936" cy="5256583"/>
          </a:xfrm>
        </p:spPr>
        <p:txBody>
          <a:bodyPr>
            <a:noAutofit/>
          </a:bodyPr>
          <a:lstStyle/>
          <a:p>
            <a:pPr marL="0" indent="0">
              <a:buNone/>
            </a:pPr>
            <a:r>
              <a:rPr lang="ru-RU" sz="2000" dirty="0" smtClean="0"/>
              <a:t>    </a:t>
            </a:r>
            <a:r>
              <a:rPr lang="ru-RU" sz="2400" dirty="0" smtClean="0"/>
              <a:t>Учеными </a:t>
            </a:r>
            <a:r>
              <a:rPr lang="ru-RU" sz="2400" dirty="0"/>
              <a:t>доказано, что чтение сказок и общение необходимо для развития мышления ребенка. Обычно взрослые из-за своей загруженности только читают ребенку сказку, показывают иллюстрации в книге, смотрят вместе мультфильмы, но не беседуют с ним о прочитанном или увиденном. </a:t>
            </a:r>
            <a:r>
              <a:rPr lang="ru-RU" sz="2400" dirty="0" smtClean="0"/>
              <a:t>Ребенок </a:t>
            </a:r>
            <a:r>
              <a:rPr lang="ru-RU" sz="2400" dirty="0"/>
              <a:t>часто не умеет видеть и понимать основной сюжет, определять основных героев, основное действие, место действия или происходящего события, не может четко сформулировать вопрос и ответить на него. Его речь становиться эпизодической – неполной, несогласованной. Это ведет к агрессии, так как ребенок не всегда может выразить словами то, что он хочет сказать. </a:t>
            </a:r>
          </a:p>
        </p:txBody>
      </p:sp>
    </p:spTree>
    <p:extLst>
      <p:ext uri="{BB962C8B-B14F-4D97-AF65-F5344CB8AC3E}">
        <p14:creationId xmlns:p14="http://schemas.microsoft.com/office/powerpoint/2010/main" val="3100046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Ленулька\Desktop\фото с телефона\20130429_115314.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4355976" y="260648"/>
            <a:ext cx="4549104" cy="30380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Ленулька\Desktop\фото с телефона\20130429_11541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3528" y="3121152"/>
            <a:ext cx="4708104" cy="3194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65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620689"/>
            <a:ext cx="7125112" cy="5238110"/>
          </a:xfrm>
        </p:spPr>
        <p:txBody>
          <a:bodyPr>
            <a:normAutofit lnSpcReduction="10000"/>
          </a:bodyPr>
          <a:lstStyle/>
          <a:p>
            <a:pPr marL="0" indent="0" algn="ctr">
              <a:buNone/>
            </a:pPr>
            <a:r>
              <a:rPr lang="ru-RU" b="1" dirty="0"/>
              <a:t>2.Театрализованная деятельность.</a:t>
            </a:r>
            <a:endParaRPr lang="ru-RU" dirty="0"/>
          </a:p>
          <a:p>
            <a:pPr marL="0" indent="0">
              <a:buNone/>
            </a:pPr>
            <a:r>
              <a:rPr lang="ru-RU" dirty="0"/>
              <a:t>Занимаясь с детьми театром, мы делали жизнь детей интересной и содержательной, наполняли ее яркими впечатлениями и радостью творчества. </a:t>
            </a:r>
          </a:p>
          <a:p>
            <a:pPr marL="0" indent="0">
              <a:buNone/>
            </a:pPr>
            <a:r>
              <a:rPr lang="ru-RU" dirty="0"/>
              <a:t>Сказки развивают эмоциональную сферу детей, заставляют их сочувствовать персонажам, кроме того позволяют формировать опыт социальных навыков поведения благодаря тому, что каждое литературное произведение или сказка для детей дошкольного возраста всегда имеют нравственную направленность. Театрализованная деятельность:</a:t>
            </a:r>
          </a:p>
          <a:p>
            <a:pPr marL="0" indent="0">
              <a:buNone/>
            </a:pPr>
            <a:r>
              <a:rPr lang="ru-RU" dirty="0"/>
              <a:t>-  развивает личность ребенка,</a:t>
            </a:r>
          </a:p>
          <a:p>
            <a:pPr marL="0" indent="0">
              <a:buNone/>
            </a:pPr>
            <a:r>
              <a:rPr lang="ru-RU" dirty="0"/>
              <a:t>- прививает устойчивый интерес к литературе, театру, </a:t>
            </a:r>
          </a:p>
          <a:p>
            <a:pPr marL="0" indent="0">
              <a:buNone/>
            </a:pPr>
            <a:r>
              <a:rPr lang="ru-RU" dirty="0"/>
              <a:t>- совершенствует артистические навыки детей в воплощении образа, </a:t>
            </a:r>
          </a:p>
          <a:p>
            <a:pPr marL="0" indent="0">
              <a:buNone/>
            </a:pPr>
            <a:r>
              <a:rPr lang="ru-RU" dirty="0"/>
              <a:t>- побуждает  к созданию новых образов. </a:t>
            </a:r>
          </a:p>
          <a:p>
            <a:endParaRPr lang="ru-RU" dirty="0"/>
          </a:p>
        </p:txBody>
      </p:sp>
    </p:spTree>
    <p:extLst>
      <p:ext uri="{BB962C8B-B14F-4D97-AF65-F5344CB8AC3E}">
        <p14:creationId xmlns:p14="http://schemas.microsoft.com/office/powerpoint/2010/main" val="3289263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под грибком\IMG_224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573527"/>
            <a:ext cx="2736304" cy="27114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1">
            <a:schemeClr val="accent1"/>
          </a:lnRef>
          <a:fillRef idx="2">
            <a:schemeClr val="accent1"/>
          </a:fillRef>
          <a:effectRef idx="1">
            <a:schemeClr val="accent1"/>
          </a:effectRef>
          <a:fontRef idx="minor">
            <a:schemeClr val="dk1"/>
          </a:fontRef>
        </p:style>
      </p:pic>
      <p:pic>
        <p:nvPicPr>
          <p:cNvPr id="2053" name="Picture 5" descr="D:\под грибком\IMG_224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4680" y="758356"/>
            <a:ext cx="5400600" cy="36619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D:\под грибком\IMG_225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960" y="4437112"/>
            <a:ext cx="3456384" cy="2304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9" name="Picture 11" descr="D:\под грибком\IMG_224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520" y="3764977"/>
            <a:ext cx="2736304" cy="2832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14680" y="260648"/>
            <a:ext cx="5057720" cy="523220"/>
          </a:xfrm>
          <a:prstGeom prst="rect">
            <a:avLst/>
          </a:prstGeom>
          <a:noFill/>
        </p:spPr>
        <p:txBody>
          <a:bodyPr wrap="square" rtlCol="0">
            <a:spAutoFit/>
          </a:bodyPr>
          <a:lstStyle/>
          <a:p>
            <a:r>
              <a:rPr lang="ru-RU" sz="2800" dirty="0" err="1" smtClean="0">
                <a:solidFill>
                  <a:schemeClr val="accent5">
                    <a:lumMod val="75000"/>
                  </a:schemeClr>
                </a:solidFill>
              </a:rPr>
              <a:t>В.Г.Сутеев</a:t>
            </a:r>
            <a:r>
              <a:rPr lang="ru-RU" sz="2800" dirty="0" smtClean="0">
                <a:solidFill>
                  <a:schemeClr val="accent5">
                    <a:lumMod val="75000"/>
                  </a:schemeClr>
                </a:solidFill>
              </a:rPr>
              <a:t> «Под грибом»</a:t>
            </a:r>
            <a:endParaRPr lang="ru-RU" sz="2800" dirty="0">
              <a:solidFill>
                <a:schemeClr val="accent5">
                  <a:lumMod val="75000"/>
                </a:schemeClr>
              </a:solidFill>
            </a:endParaRPr>
          </a:p>
        </p:txBody>
      </p:sp>
    </p:spTree>
    <p:extLst>
      <p:ext uri="{BB962C8B-B14F-4D97-AF65-F5344CB8AC3E}">
        <p14:creationId xmlns:p14="http://schemas.microsoft.com/office/powerpoint/2010/main" val="3022852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64728" y="3212976"/>
            <a:ext cx="6597116" cy="3739108"/>
          </a:xfrm>
          <a:prstGeom prst="ellipse">
            <a:avLst/>
          </a:prstGeom>
          <a:ln>
            <a:noFill/>
          </a:ln>
          <a:effectLst>
            <a:softEdge rad="112500"/>
          </a:effectLst>
        </p:spPr>
      </p:pic>
      <p:pic>
        <p:nvPicPr>
          <p:cNvPr id="5" name="Picture 7" descr="D:\под грибком\IMG_226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1560" y="764704"/>
            <a:ext cx="2324100" cy="2694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8" descr="D:\под грибком\IMG_225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764704"/>
            <a:ext cx="3096344" cy="25649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212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1052737"/>
            <a:ext cx="7125112" cy="4806062"/>
          </a:xfrm>
        </p:spPr>
        <p:txBody>
          <a:bodyPr/>
          <a:lstStyle/>
          <a:p>
            <a:pPr marL="0" indent="0" algn="ctr">
              <a:buNone/>
            </a:pPr>
            <a:r>
              <a:rPr lang="ru-RU" sz="2800" b="1" dirty="0"/>
              <a:t>3.Игры со сказками. </a:t>
            </a:r>
            <a:endParaRPr lang="ru-RU" sz="2800" dirty="0"/>
          </a:p>
          <a:p>
            <a:pPr marL="0" indent="0">
              <a:buNone/>
            </a:pPr>
            <a:r>
              <a:rPr lang="ru-RU" sz="2800" dirty="0" smtClean="0"/>
              <a:t>   В </a:t>
            </a:r>
            <a:r>
              <a:rPr lang="ru-RU" sz="2800" dirty="0"/>
              <a:t>своей работе мы использовали  разные виды игр, передающие детям определённые знания и умения: дидактические, сюжетно-ролевые, подвижные, игры-драматизации, музыкально-коммуникативные, игры-забавы и др. </a:t>
            </a:r>
          </a:p>
          <a:p>
            <a:endParaRPr lang="ru-RU" dirty="0"/>
          </a:p>
        </p:txBody>
      </p:sp>
    </p:spTree>
    <p:extLst>
      <p:ext uri="{BB962C8B-B14F-4D97-AF65-F5344CB8AC3E}">
        <p14:creationId xmlns:p14="http://schemas.microsoft.com/office/powerpoint/2010/main" val="5114621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Детский сад\DSCN031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3573016"/>
            <a:ext cx="3744416" cy="2880320"/>
          </a:xfrm>
          <a:prstGeom prst="roundRect">
            <a:avLst>
              <a:gd name="adj" fmla="val 8594"/>
            </a:avLst>
          </a:prstGeom>
          <a:solidFill>
            <a:srgbClr val="FFFFFF">
              <a:shade val="85000"/>
            </a:srgbClr>
          </a:solidFill>
          <a:ln>
            <a:noFill/>
          </a:ln>
          <a:effectLst>
            <a:outerShdw blurRad="225425" dist="50800" dir="5220000" algn="ctr">
              <a:srgbClr val="000000">
                <a:alpha val="33000"/>
              </a:srgbClr>
            </a:outerShdw>
            <a:reflection blurRad="12700" stA="38000" endPos="28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pic>
      <p:pic>
        <p:nvPicPr>
          <p:cNvPr id="3077" name="Picture 5" descr="D:\Детский сад\DSCN032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25244" y="1916833"/>
            <a:ext cx="3191172" cy="4117578"/>
          </a:xfrm>
          <a:prstGeom prst="roundRect">
            <a:avLst>
              <a:gd name="adj" fmla="val 8594"/>
            </a:avLst>
          </a:prstGeom>
          <a:solidFill>
            <a:srgbClr val="FFFFFF">
              <a:shade val="85000"/>
            </a:srgbClr>
          </a:solidFill>
          <a:ln>
            <a:noFill/>
          </a:ln>
          <a:effectLst>
            <a:outerShdw blurRad="225425" dist="50800" dir="5220000" algn="ctr">
              <a:srgbClr val="000000">
                <a:alpha val="33000"/>
              </a:srgbClr>
            </a:outerShdw>
            <a:reflection blurRad="12700" stA="38000" endPos="28000" dist="5000" dir="5400000" sy="-100000" algn="bl" rotWithShape="0"/>
          </a:effectLst>
          <a:scene3d>
            <a:camera prst="isometricOffAxis2Left"/>
            <a:lightRig rig="harsh" dir="t">
              <a:rot lat="0" lon="0" rev="3000000"/>
            </a:lightRig>
          </a:scene3d>
          <a:sp3d extrusionH="254000" contourW="19050">
            <a:bevelT w="82550" h="44450" prst="angle"/>
            <a:bevelB w="82550" h="44450" prst="angle"/>
            <a:contourClr>
              <a:srgbClr val="FFFFFF"/>
            </a:contourClr>
          </a:sp3d>
          <a:extLst/>
        </p:spPr>
      </p:pic>
      <p:pic>
        <p:nvPicPr>
          <p:cNvPr id="3078" name="Picture 6" descr="D:\Детский сад\DSCN031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63688" y="836712"/>
            <a:ext cx="2735808" cy="2531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4602299" y="623908"/>
            <a:ext cx="4237062" cy="523220"/>
          </a:xfrm>
          <a:prstGeom prst="rect">
            <a:avLst/>
          </a:prstGeom>
          <a:noFill/>
        </p:spPr>
        <p:txBody>
          <a:bodyPr wrap="square" rtlCol="0">
            <a:spAutoFit/>
          </a:bodyPr>
          <a:lstStyle/>
          <a:p>
            <a:r>
              <a:rPr lang="ru-RU" sz="2800" dirty="0" smtClean="0">
                <a:solidFill>
                  <a:schemeClr val="accent5">
                    <a:lumMod val="75000"/>
                  </a:schemeClr>
                </a:solidFill>
              </a:rPr>
              <a:t>«Три поросенка»</a:t>
            </a:r>
            <a:endParaRPr lang="ru-RU" sz="2800" dirty="0">
              <a:solidFill>
                <a:schemeClr val="accent5">
                  <a:lumMod val="75000"/>
                </a:schemeClr>
              </a:solidFill>
            </a:endParaRPr>
          </a:p>
        </p:txBody>
      </p:sp>
    </p:spTree>
    <p:extLst>
      <p:ext uri="{BB962C8B-B14F-4D97-AF65-F5344CB8AC3E}">
        <p14:creationId xmlns:p14="http://schemas.microsoft.com/office/powerpoint/2010/main" val="403283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Детский сад\DSCN0315.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259632" y="476672"/>
            <a:ext cx="5760640" cy="42484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7" descr="D:\Детский сад\DSCN03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4293096"/>
            <a:ext cx="3960440" cy="23683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6" name="Picture 4" descr="D:\Детский сад\DSCN031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80112" y="3933056"/>
            <a:ext cx="3535288" cy="2612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21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620688"/>
            <a:ext cx="7125112" cy="5544615"/>
          </a:xfrm>
        </p:spPr>
        <p:txBody>
          <a:bodyPr>
            <a:normAutofit/>
          </a:bodyPr>
          <a:lstStyle/>
          <a:p>
            <a:pPr marL="0" indent="0" algn="ctr">
              <a:buNone/>
            </a:pPr>
            <a:r>
              <a:rPr lang="ru-RU" b="1" dirty="0"/>
              <a:t>4.  Художественное творчество.</a:t>
            </a:r>
            <a:endParaRPr lang="ru-RU" dirty="0"/>
          </a:p>
          <a:p>
            <a:pPr marL="0" indent="0">
              <a:buNone/>
            </a:pPr>
            <a:r>
              <a:rPr lang="ru-RU" b="1" dirty="0"/>
              <a:t> </a:t>
            </a:r>
            <a:endParaRPr lang="ru-RU" dirty="0"/>
          </a:p>
          <a:p>
            <a:pPr marL="0" indent="0">
              <a:buNone/>
            </a:pPr>
            <a:r>
              <a:rPr lang="ru-RU" dirty="0"/>
              <a:t>Ознакомление с изобразительным творчеством проводили на занятиях по рисованию, лепке, аппликации и в самостоятельной деятельности. </a:t>
            </a:r>
            <a:endParaRPr lang="ru-RU" dirty="0" smtClean="0"/>
          </a:p>
          <a:p>
            <a:pPr marL="0" indent="0">
              <a:buNone/>
            </a:pPr>
            <a:r>
              <a:rPr lang="ru-RU" dirty="0"/>
              <a:t>Художественные картины помогают  детям лучше увидеть красоту окружающего и сказочного мира, воспитывают эстетическое восприятие к живописи, наблюдательность и воображение и что самое важное, являются средством развития связной речи. </a:t>
            </a:r>
            <a:endParaRPr lang="ru-RU" dirty="0" smtClean="0"/>
          </a:p>
          <a:p>
            <a:pPr marL="0" indent="0">
              <a:buNone/>
            </a:pPr>
            <a:r>
              <a:rPr lang="ru-RU" dirty="0"/>
              <a:t>В итоге мы добивались того, чтобы дети научились сначала с помощью взрослого, а затем самостоятельно составлять небольшой связный рассказ по созданной </a:t>
            </a:r>
            <a:r>
              <a:rPr lang="ru-RU" dirty="0" smtClean="0"/>
              <a:t>работе </a:t>
            </a:r>
            <a:r>
              <a:rPr lang="ru-RU" dirty="0"/>
              <a:t>(рисунок, коллаж, поделка, постройка</a:t>
            </a:r>
            <a:r>
              <a:rPr lang="ru-RU" dirty="0" smtClean="0"/>
              <a:t>).   </a:t>
            </a:r>
            <a:endParaRPr lang="ru-RU" dirty="0"/>
          </a:p>
        </p:txBody>
      </p:sp>
    </p:spTree>
    <p:extLst>
      <p:ext uri="{BB962C8B-B14F-4D97-AF65-F5344CB8AC3E}">
        <p14:creationId xmlns:p14="http://schemas.microsoft.com/office/powerpoint/2010/main" val="2629365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95536" y="334676"/>
            <a:ext cx="3600400" cy="33823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60032" y="3356992"/>
            <a:ext cx="4233044" cy="350100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45472" y="181360"/>
            <a:ext cx="4295986" cy="2959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95536" y="3789041"/>
            <a:ext cx="3816424" cy="29523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316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Ленулька\Pictures\2013-04-27 детский сад проект\детский сад проект 17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5936" y="332656"/>
            <a:ext cx="4824536" cy="3215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7504" y="2276872"/>
            <a:ext cx="4363020" cy="400651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C:\Users\Ленулька\Pictures\2013-04-27 детский сад проект\детский сад проект 17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32040" y="4149080"/>
            <a:ext cx="3566808"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42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dirty="0" smtClean="0"/>
              <a:t>   </a:t>
            </a:r>
            <a:r>
              <a:rPr lang="ru-RU" sz="2400" b="1" dirty="0" smtClean="0"/>
              <a:t>Речь</a:t>
            </a:r>
            <a:r>
              <a:rPr lang="ru-RU" sz="2400" dirty="0" smtClean="0"/>
              <a:t> </a:t>
            </a:r>
            <a:r>
              <a:rPr lang="ru-RU" sz="2400" dirty="0"/>
              <a:t>– яркий показатель развития ребенка. На сегодняшний день – образная, богатая синонимами, дополнениями и описаниями речь у детей дошкольного возраста – явление очень редкое.  В речи детей существует множество проблем, поэтому педагогическое воздействие при развитии  речи дошкольников – очень сложное дело. </a:t>
            </a:r>
          </a:p>
          <a:p>
            <a:endParaRPr lang="ru-RU" dirty="0"/>
          </a:p>
        </p:txBody>
      </p:sp>
    </p:spTree>
    <p:extLst>
      <p:ext uri="{BB962C8B-B14F-4D97-AF65-F5344CB8AC3E}">
        <p14:creationId xmlns:p14="http://schemas.microsoft.com/office/powerpoint/2010/main" val="3503995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b="1" dirty="0"/>
              <a:t>5.  Досуговая  деятельность.</a:t>
            </a:r>
            <a:endParaRPr lang="ru-RU" dirty="0"/>
          </a:p>
          <a:p>
            <a:pPr marL="0" indent="0">
              <a:buNone/>
            </a:pPr>
            <a:r>
              <a:rPr lang="ru-RU" dirty="0"/>
              <a:t>Активное участие в развлечениях обогатило детей  новыми  впечатлениями, дало  возможность приобрести  новые  знания  и  умения, закрепить  ранее  полученные  знания. Применяли  аудиокассеты  и  диски со сказками. Учили детей слушать сказочные спектакли и музыку, развивали у детей умение узнавать сказку по фрагментам. Просмотры мультфильмов по сказкам и беседы по ним в форме игры «Вспомни, расскажи, покажи». </a:t>
            </a:r>
          </a:p>
          <a:p>
            <a:r>
              <a:rPr lang="ru-RU" b="1" dirty="0"/>
              <a:t>Тематический досуг «В гостях у сказки» </a:t>
            </a:r>
            <a:endParaRPr lang="ru-RU" b="1" dirty="0" smtClean="0"/>
          </a:p>
          <a:p>
            <a:r>
              <a:rPr lang="ru-RU" b="1" dirty="0"/>
              <a:t>Вечер загадок «Угадай, кто это?»</a:t>
            </a:r>
            <a:endParaRPr lang="ru-RU" dirty="0"/>
          </a:p>
        </p:txBody>
      </p:sp>
    </p:spTree>
    <p:extLst>
      <p:ext uri="{BB962C8B-B14F-4D97-AF65-F5344CB8AC3E}">
        <p14:creationId xmlns:p14="http://schemas.microsoft.com/office/powerpoint/2010/main" val="3135530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Детский сад\DSCN033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87624" y="2060848"/>
            <a:ext cx="6912768" cy="41044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83205" y="908720"/>
            <a:ext cx="6593472" cy="584775"/>
          </a:xfrm>
          <a:prstGeom prst="rect">
            <a:avLst/>
          </a:prstGeom>
        </p:spPr>
        <p:txBody>
          <a:bodyPr wrap="none">
            <a:spAutoFit/>
          </a:bodyPr>
          <a:lstStyle/>
          <a:p>
            <a:r>
              <a:rPr lang="ru-RU" sz="3200" b="1" dirty="0">
                <a:solidFill>
                  <a:schemeClr val="accent5">
                    <a:lumMod val="75000"/>
                  </a:schemeClr>
                </a:solidFill>
              </a:rPr>
              <a:t>досуг «В гостях у сказки» </a:t>
            </a:r>
            <a:endParaRPr lang="ru-RU" sz="3200" dirty="0">
              <a:solidFill>
                <a:schemeClr val="accent5">
                  <a:lumMod val="75000"/>
                </a:schemeClr>
              </a:solidFill>
            </a:endParaRPr>
          </a:p>
        </p:txBody>
      </p:sp>
    </p:spTree>
    <p:extLst>
      <p:ext uri="{BB962C8B-B14F-4D97-AF65-F5344CB8AC3E}">
        <p14:creationId xmlns:p14="http://schemas.microsoft.com/office/powerpoint/2010/main" val="1043800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Детский сад\DSCN033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80" y="3645024"/>
            <a:ext cx="4294248" cy="32514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D:\Детский сад\DSCN034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23928" y="260648"/>
            <a:ext cx="4392488" cy="3269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D:\Детский сад\DSCN034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75056" y="3432076"/>
            <a:ext cx="4139952" cy="34259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D:\Детский сад\DSCN0348.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11560" y="284288"/>
            <a:ext cx="2653968" cy="33843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126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332657"/>
            <a:ext cx="7125113" cy="936104"/>
          </a:xfrm>
        </p:spPr>
        <p:txBody>
          <a:bodyPr/>
          <a:lstStyle/>
          <a:p>
            <a:pPr algn="ctr"/>
            <a:r>
              <a:rPr lang="ru-RU" dirty="0" smtClean="0"/>
              <a:t>Вывод:</a:t>
            </a:r>
            <a:endParaRPr lang="ru-RU" dirty="0"/>
          </a:p>
        </p:txBody>
      </p:sp>
      <p:sp>
        <p:nvSpPr>
          <p:cNvPr id="3" name="Объект 2"/>
          <p:cNvSpPr>
            <a:spLocks noGrp="1"/>
          </p:cNvSpPr>
          <p:nvPr>
            <p:ph idx="1"/>
          </p:nvPr>
        </p:nvSpPr>
        <p:spPr>
          <a:xfrm>
            <a:off x="539552" y="1484784"/>
            <a:ext cx="7595003" cy="5112568"/>
          </a:xfrm>
        </p:spPr>
        <p:txBody>
          <a:bodyPr>
            <a:normAutofit/>
          </a:bodyPr>
          <a:lstStyle/>
          <a:p>
            <a:pPr marL="0" indent="0">
              <a:buNone/>
            </a:pPr>
            <a:r>
              <a:rPr lang="ru-RU" sz="2000" dirty="0" smtClean="0"/>
              <a:t>     В </a:t>
            </a:r>
            <a:r>
              <a:rPr lang="ru-RU" sz="2000" dirty="0"/>
              <a:t>процессе  путешествия  по сказкам в проекте «В гостях у сказки» в игровой форме развитие мышления и речи осуществлялось в неразрывной связи. Дети познакомились с авторскими сказками русских и зарубежных писателей, а также с русскими сказками и сказками народов мира.  </a:t>
            </a:r>
            <a:r>
              <a:rPr lang="ru-RU" sz="2000" b="1" dirty="0"/>
              <a:t>«Проживая сказку»,</a:t>
            </a:r>
            <a:r>
              <a:rPr lang="ru-RU" sz="2000" dirty="0"/>
              <a:t> дети научились преодолевать барьеры в общении, тонко чувствовать друг друга, находить адекватное телесное выражение различным эмоциям, чувствам, состояниям. Практика показала, что дети связно рассказывают лишь о том, что им хорошо понятно. Обучаясь рассказыванию по серии сюжетных картинок, пересказу сказок и просто разговору дети одновременно обогатили  свой словарь, совершенствовали грамматические и фонетические навыки.</a:t>
            </a:r>
          </a:p>
          <a:p>
            <a:endParaRPr lang="ru-RU" dirty="0"/>
          </a:p>
        </p:txBody>
      </p:sp>
    </p:spTree>
    <p:extLst>
      <p:ext uri="{BB962C8B-B14F-4D97-AF65-F5344CB8AC3E}">
        <p14:creationId xmlns:p14="http://schemas.microsoft.com/office/powerpoint/2010/main" val="147443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332656"/>
            <a:ext cx="7125113" cy="1267543"/>
          </a:xfrm>
        </p:spPr>
        <p:txBody>
          <a:bodyPr/>
          <a:lstStyle/>
          <a:p>
            <a:pPr algn="ctr"/>
            <a:r>
              <a:rPr lang="ru-RU" sz="2800" b="1" u="sng" dirty="0" smtClean="0"/>
              <a:t/>
            </a:r>
            <a:br>
              <a:rPr lang="ru-RU" sz="2800" b="1" u="sng" dirty="0" smtClean="0"/>
            </a:br>
            <a:r>
              <a:rPr lang="ru-RU" sz="2800" b="1" u="sng" dirty="0" smtClean="0"/>
              <a:t>Вид </a:t>
            </a:r>
            <a:r>
              <a:rPr lang="ru-RU" sz="2800" b="1" u="sng" dirty="0"/>
              <a:t>проекта</a:t>
            </a:r>
            <a:r>
              <a:rPr lang="ru-RU" sz="2800" dirty="0"/>
              <a:t>: </a:t>
            </a:r>
            <a:r>
              <a:rPr lang="ru-RU" sz="2800" b="1" dirty="0"/>
              <a:t>Познавательно – творческий.</a:t>
            </a:r>
            <a:r>
              <a:rPr lang="ru-RU" sz="2800" dirty="0"/>
              <a:t> </a:t>
            </a:r>
            <a:r>
              <a:rPr lang="ru-RU" dirty="0"/>
              <a:t/>
            </a:r>
            <a:br>
              <a:rPr lang="ru-RU" dirty="0"/>
            </a:br>
            <a:endParaRPr lang="ru-RU" dirty="0"/>
          </a:p>
        </p:txBody>
      </p:sp>
      <p:sp>
        <p:nvSpPr>
          <p:cNvPr id="3" name="Объект 2"/>
          <p:cNvSpPr>
            <a:spLocks noGrp="1"/>
          </p:cNvSpPr>
          <p:nvPr>
            <p:ph idx="1"/>
          </p:nvPr>
        </p:nvSpPr>
        <p:spPr/>
        <p:txBody>
          <a:bodyPr>
            <a:normAutofit lnSpcReduction="10000"/>
          </a:bodyPr>
          <a:lstStyle/>
          <a:p>
            <a:pPr marL="0" indent="0">
              <a:buNone/>
            </a:pPr>
            <a:r>
              <a:rPr lang="ru-RU" b="1" dirty="0"/>
              <a:t>Педагогический  проект «В гостях у сказки»</a:t>
            </a:r>
            <a:r>
              <a:rPr lang="ru-RU" dirty="0"/>
              <a:t> реализовывался с детьми нашей группы  (возраст 4-5 лет) в течении года. </a:t>
            </a:r>
            <a:r>
              <a:rPr lang="ru-RU" dirty="0" smtClean="0"/>
              <a:t>Сказка </a:t>
            </a:r>
            <a:r>
              <a:rPr lang="ru-RU" dirty="0"/>
              <a:t>формирует и поддерживает у детей дошкольного возраста созидательную систему ценностей человека, воспитывает, решает проблемы, успокаивает, и, являясь языком детей, поможет нам многому их научить. </a:t>
            </a:r>
            <a:endParaRPr lang="ru-RU" dirty="0" smtClean="0"/>
          </a:p>
          <a:p>
            <a:pPr marL="0" indent="0">
              <a:buNone/>
            </a:pPr>
            <a:r>
              <a:rPr lang="ru-RU" dirty="0" smtClean="0"/>
              <a:t>В  </a:t>
            </a:r>
            <a:r>
              <a:rPr lang="ru-RU" dirty="0"/>
              <a:t>проекте «В гостях у сказки»  мы решили развивать разговорную речь детей через игровую </a:t>
            </a:r>
            <a:r>
              <a:rPr lang="ru-RU" dirty="0" smtClean="0"/>
              <a:t>деятельность. </a:t>
            </a:r>
            <a:r>
              <a:rPr lang="ru-RU" dirty="0"/>
              <a:t>Речь сопровождает все виды деятельности ребенка, а сказка хороша и для чтения и для пересказа, в ролевой игре детей и в театрализации, для обучения математическим представлениям и по окружающему миру, в конструировании и в </a:t>
            </a:r>
            <a:r>
              <a:rPr lang="ru-RU" dirty="0" err="1"/>
              <a:t>изодеятельности</a:t>
            </a:r>
            <a:r>
              <a:rPr lang="ru-RU" dirty="0"/>
              <a:t>. </a:t>
            </a:r>
          </a:p>
        </p:txBody>
      </p:sp>
    </p:spTree>
    <p:extLst>
      <p:ext uri="{BB962C8B-B14F-4D97-AF65-F5344CB8AC3E}">
        <p14:creationId xmlns:p14="http://schemas.microsoft.com/office/powerpoint/2010/main" val="3413238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764705"/>
            <a:ext cx="7125112" cy="5094094"/>
          </a:xfrm>
        </p:spPr>
        <p:txBody>
          <a:bodyPr>
            <a:normAutofit fontScale="92500" lnSpcReduction="10000"/>
          </a:bodyPr>
          <a:lstStyle/>
          <a:p>
            <a:pPr marL="0" indent="0">
              <a:buNone/>
            </a:pPr>
            <a:r>
              <a:rPr lang="ru-RU" sz="2600" b="1" dirty="0"/>
              <a:t>«Изюминка» нашего проекта – формирование связной речи, через обучение детей в игровой форме рассказыванию сказок по сюжетной серии картинок обычных и озвученных. </a:t>
            </a:r>
            <a:endParaRPr lang="ru-RU" sz="2600" dirty="0"/>
          </a:p>
          <a:p>
            <a:pPr marL="0" indent="0">
              <a:buNone/>
            </a:pPr>
            <a:r>
              <a:rPr lang="ru-RU" sz="2600" dirty="0"/>
              <a:t>Наряду с этим мы планируем: чтение и слушание сказок, разные виды работы с картиной и по серии сюжетных картинок (сказки), творческие игровые задания, игру в сказку, разнообразные  игры  по сказкам, инсценировку, игру-драматизацию, художественное творчество, конструирование. </a:t>
            </a:r>
          </a:p>
          <a:p>
            <a:endParaRPr lang="ru-RU" dirty="0"/>
          </a:p>
        </p:txBody>
      </p:sp>
    </p:spTree>
    <p:extLst>
      <p:ext uri="{BB962C8B-B14F-4D97-AF65-F5344CB8AC3E}">
        <p14:creationId xmlns:p14="http://schemas.microsoft.com/office/powerpoint/2010/main" val="4085207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764705"/>
            <a:ext cx="7125112" cy="5094094"/>
          </a:xfrm>
        </p:spPr>
        <p:txBody>
          <a:bodyPr/>
          <a:lstStyle/>
          <a:p>
            <a:pPr marL="0" indent="0">
              <a:buNone/>
            </a:pPr>
            <a:r>
              <a:rPr lang="ru-RU" sz="2800" b="1" u="sng" dirty="0"/>
              <a:t>Направленность проекта:</a:t>
            </a:r>
            <a:r>
              <a:rPr lang="ru-RU" sz="2800" dirty="0"/>
              <a:t> </a:t>
            </a:r>
          </a:p>
          <a:p>
            <a:pPr marL="0" indent="0">
              <a:buNone/>
            </a:pPr>
            <a:r>
              <a:rPr lang="ru-RU" sz="2800" dirty="0"/>
              <a:t>Взаимосвязь и интеграция таких дисциплин, как:</a:t>
            </a:r>
          </a:p>
          <a:p>
            <a:pPr marL="0" indent="0">
              <a:buNone/>
            </a:pPr>
            <a:r>
              <a:rPr lang="ru-RU" sz="2800" dirty="0"/>
              <a:t>- </a:t>
            </a:r>
            <a:r>
              <a:rPr lang="ru-RU" sz="2800" b="1" dirty="0"/>
              <a:t>Коммуникация и чтение художественной литературы.</a:t>
            </a:r>
            <a:endParaRPr lang="ru-RU" sz="2800" dirty="0"/>
          </a:p>
          <a:p>
            <a:pPr marL="0" indent="0">
              <a:buNone/>
            </a:pPr>
            <a:r>
              <a:rPr lang="ru-RU" sz="2800" b="1" dirty="0"/>
              <a:t>- Социализация</a:t>
            </a:r>
            <a:endParaRPr lang="ru-RU" sz="2800" dirty="0"/>
          </a:p>
          <a:p>
            <a:pPr marL="0" indent="0">
              <a:buNone/>
            </a:pPr>
            <a:r>
              <a:rPr lang="ru-RU" sz="2800" b="1" dirty="0"/>
              <a:t>- Художественное творчество</a:t>
            </a:r>
            <a:endParaRPr lang="ru-RU" sz="2800" dirty="0"/>
          </a:p>
          <a:p>
            <a:pPr marL="0" indent="0">
              <a:buNone/>
            </a:pPr>
            <a:r>
              <a:rPr lang="ru-RU" sz="2800" b="1" dirty="0"/>
              <a:t>- Музыка</a:t>
            </a:r>
            <a:endParaRPr lang="ru-RU" sz="2800" dirty="0"/>
          </a:p>
          <a:p>
            <a:endParaRPr lang="ru-RU" dirty="0"/>
          </a:p>
        </p:txBody>
      </p:sp>
    </p:spTree>
    <p:extLst>
      <p:ext uri="{BB962C8B-B14F-4D97-AF65-F5344CB8AC3E}">
        <p14:creationId xmlns:p14="http://schemas.microsoft.com/office/powerpoint/2010/main" val="215711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620689"/>
            <a:ext cx="7125112" cy="5238110"/>
          </a:xfrm>
        </p:spPr>
        <p:txBody>
          <a:bodyPr>
            <a:normAutofit/>
          </a:bodyPr>
          <a:lstStyle/>
          <a:p>
            <a:pPr marL="0" indent="0">
              <a:buNone/>
            </a:pPr>
            <a:r>
              <a:rPr lang="ru-RU" b="1" u="sng" dirty="0"/>
              <a:t>Цели проекта:</a:t>
            </a:r>
            <a:r>
              <a:rPr lang="ru-RU" u="sng" dirty="0"/>
              <a:t> </a:t>
            </a:r>
            <a:endParaRPr lang="ru-RU" dirty="0"/>
          </a:p>
          <a:p>
            <a:pPr marL="0" indent="0">
              <a:buNone/>
            </a:pPr>
            <a:r>
              <a:rPr lang="ru-RU" dirty="0"/>
              <a:t>1) Овладение детьми 4-5 лет родным языком, как средством и способом общения, применяя авторские и народные   сказки. </a:t>
            </a:r>
          </a:p>
          <a:p>
            <a:pPr marL="0" indent="0">
              <a:buNone/>
            </a:pPr>
            <a:r>
              <a:rPr lang="ru-RU" dirty="0"/>
              <a:t>2) Обучение детей связно, последовательно, грамматически правильно излагать свои мысли, рассказывать о различных событиях из окружающей жизни, знакомые  сказки. </a:t>
            </a:r>
          </a:p>
          <a:p>
            <a:pPr marL="0" indent="0">
              <a:buNone/>
            </a:pPr>
            <a:r>
              <a:rPr lang="ru-RU" dirty="0"/>
              <a:t>3) Учить детей самостоятельно пересказывать, составлять рассказ и  передавать сюжет, заложенный в серии сюжетных картин. </a:t>
            </a:r>
          </a:p>
          <a:p>
            <a:pPr marL="0" indent="0">
              <a:buNone/>
            </a:pPr>
            <a:r>
              <a:rPr lang="ru-RU" dirty="0"/>
              <a:t>4) Раскрытие познавательных и творческих способностей детей. Развитие диалогической  и монологической  речи  посредством сказки.</a:t>
            </a:r>
          </a:p>
          <a:p>
            <a:pPr marL="0" indent="0">
              <a:buNone/>
            </a:pPr>
            <a:endParaRPr lang="ru-RU" dirty="0"/>
          </a:p>
        </p:txBody>
      </p:sp>
    </p:spTree>
    <p:extLst>
      <p:ext uri="{BB962C8B-B14F-4D97-AF65-F5344CB8AC3E}">
        <p14:creationId xmlns:p14="http://schemas.microsoft.com/office/powerpoint/2010/main" val="668214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620689"/>
            <a:ext cx="7125112" cy="5238110"/>
          </a:xfrm>
        </p:spPr>
        <p:txBody>
          <a:bodyPr>
            <a:normAutofit fontScale="85000" lnSpcReduction="10000"/>
          </a:bodyPr>
          <a:lstStyle/>
          <a:p>
            <a:pPr marL="0" indent="0">
              <a:buNone/>
            </a:pPr>
            <a:r>
              <a:rPr lang="ru-RU" b="1" u="sng" dirty="0"/>
              <a:t>Задачи проекта:</a:t>
            </a:r>
            <a:endParaRPr lang="ru-RU" dirty="0"/>
          </a:p>
          <a:p>
            <a:pPr marL="0" indent="0">
              <a:buNone/>
            </a:pPr>
            <a:r>
              <a:rPr lang="ru-RU" b="1" dirty="0" smtClean="0"/>
              <a:t>Образовательные </a:t>
            </a:r>
            <a:r>
              <a:rPr lang="ru-RU" b="1" dirty="0"/>
              <a:t>задачи</a:t>
            </a:r>
            <a:r>
              <a:rPr lang="ru-RU" dirty="0"/>
              <a:t>: </a:t>
            </a:r>
          </a:p>
          <a:p>
            <a:pPr marL="0" indent="0">
              <a:buNone/>
            </a:pPr>
            <a:r>
              <a:rPr lang="ru-RU" b="1" dirty="0"/>
              <a:t>- </a:t>
            </a:r>
            <a:r>
              <a:rPr lang="ru-RU" dirty="0"/>
              <a:t>Побуждать и поддерживать интерес к народной и авторской сказке чтением, рассказыванием и игровыми заданиями по сказкам.</a:t>
            </a:r>
            <a:r>
              <a:rPr lang="ru-RU" b="1" dirty="0"/>
              <a:t> </a:t>
            </a:r>
            <a:endParaRPr lang="ru-RU" dirty="0"/>
          </a:p>
          <a:p>
            <a:pPr marL="0" indent="0">
              <a:buNone/>
            </a:pPr>
            <a:r>
              <a:rPr lang="ru-RU" b="1" dirty="0"/>
              <a:t>-</a:t>
            </a:r>
            <a:r>
              <a:rPr lang="ru-RU" dirty="0"/>
              <a:t> Учить детей пересказывать литературные произведения сначала совместно с воспитателем, а затем самостоятельно.</a:t>
            </a:r>
          </a:p>
          <a:p>
            <a:pPr marL="0" indent="0">
              <a:buNone/>
            </a:pPr>
            <a:r>
              <a:rPr lang="ru-RU" b="1" dirty="0"/>
              <a:t>- </a:t>
            </a:r>
            <a:r>
              <a:rPr lang="ru-RU" dirty="0"/>
              <a:t> Учить детей таким навыкам и умениям, как: слушать, отвечать на вопросы, оценивать поступки героев, понимать идею сказки, отгадывать, сравнивать, делать выводы, вспоминать, замечать средства художественной выразительности.</a:t>
            </a:r>
            <a:r>
              <a:rPr lang="ru-RU" b="1" dirty="0"/>
              <a:t> </a:t>
            </a:r>
            <a:endParaRPr lang="ru-RU" dirty="0"/>
          </a:p>
          <a:p>
            <a:pPr marL="0" indent="0">
              <a:buNone/>
            </a:pPr>
            <a:r>
              <a:rPr lang="ru-RU" b="1" dirty="0"/>
              <a:t>-  </a:t>
            </a:r>
            <a:r>
              <a:rPr lang="ru-RU" dirty="0"/>
              <a:t>Учить детей пересказывать и инсценировать литературные произведения; побуждать к творческому использованию литературного материала.</a:t>
            </a:r>
          </a:p>
          <a:p>
            <a:pPr marL="0" indent="0">
              <a:buNone/>
            </a:pPr>
            <a:r>
              <a:rPr lang="ru-RU" b="1" dirty="0"/>
              <a:t>- </a:t>
            </a:r>
            <a:r>
              <a:rPr lang="ru-RU" dirty="0"/>
              <a:t>Учить детей рассказывать сказки по серии сюжетных картинок, показ красоты образного языка сказок, через употребления ими слов в речи. </a:t>
            </a:r>
          </a:p>
          <a:p>
            <a:pPr marL="0" indent="0">
              <a:buNone/>
            </a:pPr>
            <a:r>
              <a:rPr lang="ru-RU" b="1" dirty="0"/>
              <a:t>- </a:t>
            </a:r>
            <a:r>
              <a:rPr lang="ru-RU" dirty="0"/>
              <a:t> В разных видах деятельности приобщать детей  к сказке.</a:t>
            </a:r>
          </a:p>
          <a:p>
            <a:pPr marL="0" indent="0">
              <a:buNone/>
            </a:pPr>
            <a:r>
              <a:rPr lang="ru-RU" b="1" dirty="0"/>
              <a:t>- </a:t>
            </a:r>
            <a:r>
              <a:rPr lang="ru-RU" dirty="0"/>
              <a:t> Использовать в процессе театрализованную деятельность  по сказке. </a:t>
            </a:r>
          </a:p>
          <a:p>
            <a:pPr marL="0" indent="0">
              <a:buNone/>
            </a:pPr>
            <a:endParaRPr lang="ru-RU" dirty="0"/>
          </a:p>
        </p:txBody>
      </p:sp>
    </p:spTree>
    <p:extLst>
      <p:ext uri="{BB962C8B-B14F-4D97-AF65-F5344CB8AC3E}">
        <p14:creationId xmlns:p14="http://schemas.microsoft.com/office/powerpoint/2010/main" val="1628520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620689"/>
            <a:ext cx="7125112" cy="5238110"/>
          </a:xfrm>
        </p:spPr>
        <p:txBody>
          <a:bodyPr>
            <a:normAutofit/>
          </a:bodyPr>
          <a:lstStyle/>
          <a:p>
            <a:pPr marL="0" indent="0">
              <a:buNone/>
            </a:pPr>
            <a:r>
              <a:rPr lang="ru-RU" b="1" dirty="0"/>
              <a:t>Развивающие задачи:</a:t>
            </a:r>
            <a:endParaRPr lang="ru-RU" dirty="0"/>
          </a:p>
          <a:p>
            <a:pPr marL="0" indent="0">
              <a:buNone/>
            </a:pPr>
            <a:r>
              <a:rPr lang="ru-RU" b="1" dirty="0"/>
              <a:t>-</a:t>
            </a:r>
            <a:r>
              <a:rPr lang="ru-RU" dirty="0"/>
              <a:t> Развитие связной речи, расширение кругозора детей. Повышение речевой активности, развитие моторики тела и мелкой моторики. </a:t>
            </a:r>
          </a:p>
          <a:p>
            <a:pPr marL="0" indent="0">
              <a:buNone/>
            </a:pPr>
            <a:r>
              <a:rPr lang="ru-RU" b="1" dirty="0"/>
              <a:t>-</a:t>
            </a:r>
            <a:r>
              <a:rPr lang="ru-RU" dirty="0"/>
              <a:t> Развитие зрительного восприятия и внимания, пространственного мышления, творческого воображения.</a:t>
            </a:r>
          </a:p>
          <a:p>
            <a:pPr marL="0" indent="0">
              <a:buNone/>
            </a:pPr>
            <a:r>
              <a:rPr lang="ru-RU" b="1" dirty="0"/>
              <a:t>-</a:t>
            </a:r>
            <a:r>
              <a:rPr lang="ru-RU" dirty="0"/>
              <a:t> Развитие коммуникативных навыков детей в совместной и в свободно-самостоятельной деятельности.</a:t>
            </a:r>
          </a:p>
          <a:p>
            <a:pPr marL="0" indent="0">
              <a:buNone/>
            </a:pPr>
            <a:r>
              <a:rPr lang="ru-RU" b="1" dirty="0"/>
              <a:t>-</a:t>
            </a:r>
            <a:r>
              <a:rPr lang="ru-RU" dirty="0"/>
              <a:t> Развитие учебных навыков: умения слушать, отвечать на вопросы, задавать вопросы.</a:t>
            </a:r>
          </a:p>
          <a:p>
            <a:pPr marL="0" indent="0">
              <a:buNone/>
            </a:pPr>
            <a:r>
              <a:rPr lang="ru-RU" b="1" dirty="0"/>
              <a:t>-</a:t>
            </a:r>
            <a:r>
              <a:rPr lang="ru-RU" dirty="0"/>
              <a:t> Развитие творчески свободной личности ребенка.</a:t>
            </a:r>
          </a:p>
          <a:p>
            <a:pPr marL="0" indent="0">
              <a:buNone/>
            </a:pPr>
            <a:endParaRPr lang="ru-RU" dirty="0"/>
          </a:p>
        </p:txBody>
      </p:sp>
    </p:spTree>
    <p:extLst>
      <p:ext uri="{BB962C8B-B14F-4D97-AF65-F5344CB8AC3E}">
        <p14:creationId xmlns:p14="http://schemas.microsoft.com/office/powerpoint/2010/main" val="34576683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TC102455596[[fn=Весна]]</Template>
  <TotalTime>442</TotalTime>
  <Words>1670</Words>
  <Application>Microsoft Office PowerPoint</Application>
  <PresentationFormat>Экран (4:3)</PresentationFormat>
  <Paragraphs>125</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Spring</vt:lpstr>
      <vt:lpstr>Презентация проектной деятельности  на тему: «В гостях у сказки» </vt:lpstr>
      <vt:lpstr>Введение</vt:lpstr>
      <vt:lpstr>Презентация PowerPoint</vt:lpstr>
      <vt:lpstr> Вид проекта: Познавательно – творческий.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проектной деятельности  на тему: «В гостях у сказки»</dc:title>
  <dc:creator>Ленулька</dc:creator>
  <cp:lastModifiedBy>kosaohrana@mail.ru</cp:lastModifiedBy>
  <cp:revision>38</cp:revision>
  <dcterms:created xsi:type="dcterms:W3CDTF">2013-04-27T11:01:11Z</dcterms:created>
  <dcterms:modified xsi:type="dcterms:W3CDTF">2013-12-11T08:46:48Z</dcterms:modified>
</cp:coreProperties>
</file>