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17"/>
  </p:notesMasterIdLst>
  <p:sldIdLst>
    <p:sldId id="277" r:id="rId3"/>
    <p:sldId id="282" r:id="rId4"/>
    <p:sldId id="275" r:id="rId5"/>
    <p:sldId id="259" r:id="rId6"/>
    <p:sldId id="260" r:id="rId7"/>
    <p:sldId id="261" r:id="rId8"/>
    <p:sldId id="269" r:id="rId9"/>
    <p:sldId id="262" r:id="rId10"/>
    <p:sldId id="263" r:id="rId11"/>
    <p:sldId id="265" r:id="rId12"/>
    <p:sldId id="267" r:id="rId13"/>
    <p:sldId id="270" r:id="rId14"/>
    <p:sldId id="281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265" autoAdjust="0"/>
    <p:restoredTop sz="94709" autoAdjust="0"/>
  </p:normalViewPr>
  <p:slideViewPr>
    <p:cSldViewPr>
      <p:cViewPr varScale="1">
        <p:scale>
          <a:sx n="57" d="100"/>
          <a:sy n="57" d="100"/>
        </p:scale>
        <p:origin x="-653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33F56-2661-4205-B1CC-49B6C14FC46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5336D-7E9B-4C60-9335-575549CF49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5336D-7E9B-4C60-9335-575549CF49B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90801AD-039D-45BF-B06F-3D6BADFA55E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flashsait.com/text/rus_narod.php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34" y="2143116"/>
            <a:ext cx="8281987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</a:rPr>
              <a:t>«</a:t>
            </a:r>
            <a:r>
              <a:rPr lang="ru-RU" sz="3200" b="1" dirty="0" smtClean="0">
                <a:solidFill>
                  <a:schemeClr val="tx2"/>
                </a:solidFill>
                <a:latin typeface="Comic Sans MS" pitchFamily="66" charset="0"/>
              </a:rPr>
              <a:t>Суффикс. Образование новых </a:t>
            </a:r>
            <a:r>
              <a:rPr lang="ru-RU" sz="3200" b="1" smtClean="0">
                <a:solidFill>
                  <a:schemeClr val="tx2"/>
                </a:solidFill>
                <a:latin typeface="Comic Sans MS" pitchFamily="66" charset="0"/>
              </a:rPr>
              <a:t>слов.»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987675" y="4437063"/>
            <a:ext cx="56515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051050" y="333375"/>
            <a:ext cx="5400675" cy="720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rgbClr val="003366"/>
                </a:solidFill>
                <a:effectLst/>
                <a:latin typeface="Comic Sans MS" pitchFamily="66" charset="0"/>
              </a:rPr>
              <a:t>Презентационное сопровождение урока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28662" y="1857364"/>
            <a:ext cx="7286676" cy="1588"/>
          </a:xfrm>
          <a:prstGeom prst="line">
            <a:avLst/>
          </a:prstGeom>
          <a:ln w="444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143248"/>
            <a:ext cx="2000264" cy="2801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2133600" y="762000"/>
            <a:ext cx="6048375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9900">
                        <a:gamma/>
                        <a:tint val="0"/>
                        <a:invGamma/>
                      </a:srgbClr>
                    </a:gs>
                    <a:gs pos="100000">
                      <a:srgbClr val="CC9900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Работа с текстом</a:t>
            </a:r>
            <a:endParaRPr lang="ru-RU" sz="3600" kern="10" spc="0">
              <a:ln w="2540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CC9900">
                      <a:gamma/>
                      <a:tint val="0"/>
                      <a:invGamma/>
                    </a:srgbClr>
                  </a:gs>
                  <a:gs pos="100000">
                    <a:srgbClr val="CC9900"/>
                  </a:gs>
                </a:gsLst>
                <a:lin ang="5400000" scaled="1"/>
              </a:gradFill>
              <a:effectLst/>
              <a:latin typeface="Times New Roman"/>
              <a:cs typeface="Times New Roman"/>
            </a:endParaRPr>
          </a:p>
        </p:txBody>
      </p:sp>
      <p:pic>
        <p:nvPicPr>
          <p:cNvPr id="22531" name="Picture 3" descr="penc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57200"/>
            <a:ext cx="4746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32" name="Group 4"/>
          <p:cNvGraphicFramePr>
            <a:graphicFrameLocks noGrp="1"/>
          </p:cNvGraphicFramePr>
          <p:nvPr/>
        </p:nvGraphicFramePr>
        <p:xfrm>
          <a:off x="323850" y="3429000"/>
          <a:ext cx="8535988" cy="2447925"/>
        </p:xfrm>
        <a:graphic>
          <a:graphicData uri="http://schemas.openxmlformats.org/drawingml/2006/table">
            <a:tbl>
              <a:tblPr/>
              <a:tblGrid>
                <a:gridCol w="1368425"/>
                <a:gridCol w="3125788"/>
                <a:gridCol w="2282825"/>
                <a:gridCol w="1758950"/>
              </a:tblGrid>
              <a:tr h="2447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“</a:t>
                      </a:r>
                      <a:r>
                        <a:rPr kumimoji="0" lang="ru-RU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+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” - 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это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я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знал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“ </a:t>
                      </a:r>
                      <a:r>
                        <a:rPr kumimoji="0" lang="ru-RU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-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 ” 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я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думал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иначе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, 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ошибочная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информация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“</a:t>
                      </a:r>
                      <a:r>
                        <a:rPr kumimoji="0" lang="ru-RU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!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” - 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обратить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особое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внимание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“</a:t>
                      </a:r>
                      <a:r>
                        <a:rPr kumimoji="0" lang="ru-RU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?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” –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новая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инфор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mic Sans MS" pitchFamily="66" charset="0"/>
                        </a:rPr>
                        <a:t>-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мация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6324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>
                        <a:gamma/>
                        <a:tint val="15686"/>
                        <a:invGamma/>
                      </a:srgbClr>
                    </a:gs>
                    <a:gs pos="100000">
                      <a:srgbClr val="003366"/>
                    </a:gs>
                  </a:gsLst>
                  <a:lin ang="5400000" scaled="1"/>
                </a:gradFill>
                <a:effectLst/>
                <a:latin typeface="Comic Sans MS"/>
              </a:rPr>
              <a:t>Проблемный вопрос</a:t>
            </a:r>
            <a:endParaRPr lang="ru-RU" sz="3600" kern="10" spc="0">
              <a:ln w="2540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3366">
                      <a:gamma/>
                      <a:tint val="15686"/>
                      <a:invGamma/>
                    </a:srgbClr>
                  </a:gs>
                  <a:gs pos="100000">
                    <a:srgbClr val="003366"/>
                  </a:gs>
                </a:gsLst>
                <a:lin ang="5400000" scaled="1"/>
              </a:gradFill>
              <a:effectLst/>
              <a:latin typeface="Comic Sans MS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071538" y="2000240"/>
            <a:ext cx="7239000" cy="168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</a:rPr>
              <a:t>Как называется способ образования новых слов при помощи суффикса?</a:t>
            </a:r>
          </a:p>
        </p:txBody>
      </p:sp>
      <p:pic>
        <p:nvPicPr>
          <p:cNvPr id="24580" name="Picture 4" descr="tit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038600"/>
            <a:ext cx="30241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838200" y="5867400"/>
            <a:ext cx="70866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smtClean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/>
                <a:latin typeface="Comic Sans MS"/>
              </a:rPr>
              <a:t>Выскажите свои гипотезы.</a:t>
            </a:r>
            <a:endParaRPr lang="ru-RU" sz="1800" kern="10" spc="0">
              <a:ln w="2540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lin ang="5400000" scaled="1"/>
              </a:gradFill>
              <a:effectLst/>
              <a:latin typeface="Comic Sans M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28662" y="1500174"/>
            <a:ext cx="7286676" cy="1588"/>
          </a:xfrm>
          <a:prstGeom prst="line">
            <a:avLst/>
          </a:prstGeom>
          <a:ln w="444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215899" y="642918"/>
            <a:ext cx="8713787" cy="5472113"/>
            <a:chOff x="113" y="346"/>
            <a:chExt cx="5534" cy="3538"/>
          </a:xfrm>
        </p:grpSpPr>
        <p:sp>
          <p:nvSpPr>
            <p:cNvPr id="3075" name="Oval 3"/>
            <p:cNvSpPr>
              <a:spLocks noChangeArrowheads="1"/>
            </p:cNvSpPr>
            <p:nvPr/>
          </p:nvSpPr>
          <p:spPr bwMode="auto">
            <a:xfrm>
              <a:off x="158" y="391"/>
              <a:ext cx="5444" cy="3447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6" name="Oval 4"/>
            <p:cNvSpPr>
              <a:spLocks noChangeArrowheads="1"/>
            </p:cNvSpPr>
            <p:nvPr/>
          </p:nvSpPr>
          <p:spPr bwMode="auto">
            <a:xfrm>
              <a:off x="385" y="618"/>
              <a:ext cx="4990" cy="2948"/>
            </a:xfrm>
            <a:prstGeom prst="ellips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2789" y="346"/>
              <a:ext cx="0" cy="3538"/>
            </a:xfrm>
            <a:prstGeom prst="line">
              <a:avLst/>
            </a:prstGeom>
            <a:noFill/>
            <a:ln w="76200">
              <a:solidFill>
                <a:srgbClr val="966F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>
              <a:off x="113" y="2115"/>
              <a:ext cx="5534" cy="0"/>
            </a:xfrm>
            <a:prstGeom prst="line">
              <a:avLst/>
            </a:prstGeom>
            <a:noFill/>
            <a:ln w="76200">
              <a:solidFill>
                <a:srgbClr val="966F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>
              <a:off x="748" y="1162"/>
              <a:ext cx="2041" cy="1859"/>
            </a:xfrm>
            <a:prstGeom prst="flowChartConnector">
              <a:avLst/>
            </a:prstGeom>
            <a:noFill/>
            <a:ln w="76200">
              <a:solidFill>
                <a:srgbClr val="66CCFF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2789" y="1162"/>
              <a:ext cx="2041" cy="1859"/>
            </a:xfrm>
            <a:prstGeom prst="flowChartConnector">
              <a:avLst/>
            </a:prstGeom>
            <a:noFill/>
            <a:ln w="76200">
              <a:solidFill>
                <a:srgbClr val="66CCFF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500034" y="3235305"/>
            <a:ext cx="250825" cy="2873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144461" y="3235306"/>
            <a:ext cx="250825" cy="2873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142844" y="3235305"/>
            <a:ext cx="250825" cy="2873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4321174" y="569893"/>
            <a:ext cx="250825" cy="2873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4321174" y="5827693"/>
            <a:ext cx="250825" cy="2873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1081086" y="3235306"/>
            <a:ext cx="250825" cy="2873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7" name="Oval 15"/>
          <p:cNvSpPr>
            <a:spLocks noChangeArrowheads="1"/>
          </p:cNvSpPr>
          <p:nvPr/>
        </p:nvSpPr>
        <p:spPr bwMode="auto">
          <a:xfrm>
            <a:off x="8678861" y="3235305"/>
            <a:ext cx="250825" cy="287337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0" presetClass="path" presetSubtype="0" repeatCount="3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C 0.00104 -0.00208 0.00312 -0.00393 0.0033 -0.00648 C 0.00365 -0.01111 0.00156 -0.0199 0.00156 -0.01967 C 0.00469 -0.03217 0.0033 -0.0243 0.0033 -0.04444 L 0.02986 -0.13333 L 0.06996 -0.19768 L 0.12483 -0.25995 L 0.2283 -0.33102 L 0.31996 -0.36435 L 0.4033 -0.38426 L 0.5283 -0.38889 L 0.63663 -0.36435 L 0.72656 -0.32222 L 0.80486 -0.27106 L 0.86163 -0.21111 L 0.91163 -0.13981 L 0.93819 -0.04652 L 0.93993 0.01111 L 0.92153 0.12014 L 0.875 0.20903 L 0.80833 0.2757 L 0.74323 0.32014 L 0.6783 0.34908 L 0.58333 0.3801 L 0.49323 0.38889 L 0.44323 0.38449 L 0.3849 0.38449 L 0.3283 0.37338 L 0.26163 0.35116 L 0.175 0.30463 L 0.11493 0.25787 L 0.0599 0.19121 L 0.01823 0.10463 L 5.55556E-7 -2.96296E-6 Z " pathEditMode="relative" rAng="0" ptsTypes="fffAAAAAAAAAAAAAAAAAAAAAAAAAAAAAAf">
                                      <p:cBhvr>
                                        <p:cTn id="12" dur="3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0" presetClass="path" presetSubtype="0" repeatCount="3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5185E-6 L 0.01667 0.08449 L 0.0717 0.17778 L 0.1717 0.25996 L 0.3184 0.31991 L 0.41667 0.32662 L 0.51285 0.31991 L 0.63837 0.28889 L 0.76667 0.21551 L 0.83004 0.13334 L 0.85504 0.06435 L 0.86181 -0.00231 L 0.85677 -0.07546 L 0.82674 -0.14004 L 0.75504 -0.23333 L 0.66007 -0.28889 L 0.55955 -0.32662 L 0.46007 -0.33565 L 0.40833 -0.34213 L 0.27344 -0.31782 L 0.16337 -0.26666 L 0.06181 -0.17338 L 0.0184 -0.0956 L 0.00833 -0.05324 L -1.38889E-6 -1.85185E-6 Z " pathEditMode="relative" rAng="0" ptsTypes="AAAAAAAAAAAAAAAAAAAAAAAAA">
                                      <p:cBhvr>
                                        <p:cTn id="24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000"/>
                            </p:stCondLst>
                            <p:childTnLst>
                              <p:par>
                                <p:cTn id="2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50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48148E-6 L -2.77778E-7 0.76644 " pathEditMode="relative" ptsTypes="AA">
                                      <p:cBhvr>
                                        <p:cTn id="36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8500"/>
                            </p:stCondLst>
                            <p:childTnLst>
                              <p:par>
                                <p:cTn id="3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500"/>
                            </p:stCondLst>
                            <p:childTnLst>
                              <p:par>
                                <p:cTn id="41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00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76644 " pathEditMode="relative" ptsTypes="AA">
                                      <p:cBhvr>
                                        <p:cTn id="48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10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1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150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3.33333E-6 L 0.94688 3.33333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3500"/>
                            </p:stCondLst>
                            <p:childTnLst>
                              <p:par>
                                <p:cTn id="6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35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400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93715 0 " pathEditMode="relative" ptsTypes="AA">
                                      <p:cBhvr>
                                        <p:cTn id="72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6000"/>
                            </p:stCondLst>
                            <p:childTnLst>
                              <p:par>
                                <p:cTn id="7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6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500"/>
                            </p:stCondLst>
                            <p:childTnLst>
                              <p:par>
                                <p:cTn id="83" presetID="0" presetClass="path" presetSubtype="0" repeatCount="300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07107 L 0.03333 -0.12894 L 0.0717 -0.17338 L 0.10833 -0.2 L 0.16007 -0.2132 L 0.21649 -0.2132 L 0.24843 -0.1956 L 0.3 -0.15996 L 0.33333 -0.1 L 0.35 -0.05764 L 0.35347 0.00671 L 0.36666 0.07777 L 0.40677 0.14884 L 0.46337 0.1912 L 0.5217 0.2044 L 0.58177 0.19791 L 0.63333 0.16898 L 0.67014 0.12662 L 0.70173 0.05787 L 0.70677 -0.0044 L 0.70173 -0.07107 L 0.67014 -0.14213 L 0.63003 -0.17986 L 0.59514 -0.2044 L 0.55156 -0.21991 L 0.51319 -0.21991 L 0.46666 -0.20672 L 0.41823 -0.17338 L 0.38507 -0.13102 L 0.36319 -0.07107 L 0.35 -0.03542 L 0.35 0.03565 L 0.33837 0.0868 L 0.30347 0.14236 L 0.26007 0.18449 L 0.19166 0.20671 L 0.12847 0.20231 L 0.0684 0.15995 L 0.03333 0.11782 L 0.0118 0.06898 L 0.00503 0.03565 L 0 0 Z " pathEditMode="relative" ptsTypes="AAAAAAAAAAAAAAAAAAAAAAAAAAAAAAAAAAAAAAAAAAA">
                                      <p:cBhvr>
                                        <p:cTn id="84" dur="3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5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081" grpId="1" animBg="1"/>
      <p:bldP spid="3081" grpId="2" animBg="1"/>
      <p:bldP spid="3082" grpId="0" animBg="1"/>
      <p:bldP spid="3082" grpId="1" animBg="1"/>
      <p:bldP spid="3082" grpId="2" animBg="1"/>
      <p:bldP spid="3083" grpId="0" animBg="1"/>
      <p:bldP spid="3083" grpId="1" animBg="1"/>
      <p:bldP spid="3083" grpId="2" animBg="1"/>
      <p:bldP spid="3084" grpId="0" animBg="1"/>
      <p:bldP spid="3084" grpId="1" animBg="1"/>
      <p:bldP spid="3084" grpId="2" animBg="1"/>
      <p:bldP spid="3085" grpId="0" animBg="1"/>
      <p:bldP spid="3085" grpId="1" animBg="1"/>
      <p:bldP spid="3085" grpId="2" animBg="1"/>
      <p:bldP spid="3086" grpId="0" animBg="1"/>
      <p:bldP spid="3086" grpId="1" animBg="1"/>
      <p:bldP spid="3086" grpId="2" animBg="1"/>
      <p:bldP spid="3087" grpId="0" animBg="1"/>
      <p:bldP spid="3087" grpId="1" animBg="1"/>
      <p:bldP spid="3087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Cj042811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1197" y="3764757"/>
            <a:ext cx="2752725" cy="2971800"/>
          </a:xfrm>
          <a:prstGeom prst="rect">
            <a:avLst/>
          </a:prstGeom>
          <a:noFill/>
        </p:spPr>
      </p:pic>
      <p:pic>
        <p:nvPicPr>
          <p:cNvPr id="3" name="Picture 7" descr="377f0857764b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306387" y="121443"/>
            <a:ext cx="33655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1565275" y="1750218"/>
            <a:ext cx="7272337" cy="2592388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ru-RU" sz="3600" b="1" i="1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Спасибо за урок!</a:t>
            </a:r>
            <a:endParaRPr lang="ru-RU" sz="3600" b="1" i="1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Comic Sans M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</a:rPr>
              <a:t>Ссылки: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95288" y="1484313"/>
            <a:ext cx="8291512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2400"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Коллекция картинок из SMART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Board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2400"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/>
              </a:rPr>
              <a:t>http://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/>
              </a:rPr>
              <a:t>flashsait.com/text/rus_narod.php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Pictures\город суффикс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376"/>
            <a:ext cx="9144000" cy="6862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116013" y="8382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0" y="838200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ик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791200" y="838200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ек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116013" y="128586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кружоч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116013" y="1700213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винт…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116013" y="21336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пароход…</a:t>
            </a: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116013" y="25654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сыноч…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116013" y="29972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звоноч…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1116013" y="34290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корабл…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1116013" y="38608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годоч…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116013" y="42926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билет…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116013" y="47244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голубоч…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1116013" y="5157788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дождич…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1116013" y="5589588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пакет…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1116013" y="6021389"/>
            <a:ext cx="3455987" cy="40800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комоч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5795963" y="1268413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ек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5786446" y="1285860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4572000" y="1700213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ик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49" name="WordArt 53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5344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>
                        <a:gamma/>
                        <a:tint val="0"/>
                        <a:invGamma/>
                      </a:srgbClr>
                    </a:gs>
                    <a:gs pos="100000">
                      <a:srgbClr val="003366"/>
                    </a:gs>
                  </a:gsLst>
                  <a:lin ang="5400000" scaled="1"/>
                </a:gradFill>
                <a:effectLst/>
                <a:latin typeface="Comic Sans MS"/>
              </a:rPr>
              <a:t>Вставь суффикс -ик- или -ек-</a:t>
            </a:r>
            <a:endParaRPr lang="ru-RU" sz="18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3366">
                      <a:gamma/>
                      <a:tint val="0"/>
                      <a:invGamma/>
                    </a:srgbClr>
                  </a:gs>
                  <a:gs pos="100000">
                    <a:srgbClr val="003366"/>
                  </a:gs>
                </a:gsLst>
                <a:lin ang="5400000" scaled="1"/>
              </a:gradFill>
              <a:effectLst/>
              <a:latin typeface="Comic Sans MS"/>
            </a:endParaRPr>
          </a:p>
        </p:txBody>
      </p:sp>
      <p:sp>
        <p:nvSpPr>
          <p:cNvPr id="58" name="Rectangle 31"/>
          <p:cNvSpPr>
            <a:spLocks noChangeArrowheads="1"/>
          </p:cNvSpPr>
          <p:nvPr/>
        </p:nvSpPr>
        <p:spPr bwMode="auto">
          <a:xfrm>
            <a:off x="4572000" y="2136769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ик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Rectangle 29"/>
          <p:cNvSpPr>
            <a:spLocks noChangeArrowheads="1"/>
          </p:cNvSpPr>
          <p:nvPr/>
        </p:nvSpPr>
        <p:spPr bwMode="auto">
          <a:xfrm>
            <a:off x="5786446" y="2571744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ек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Rectangle 29"/>
          <p:cNvSpPr>
            <a:spLocks noChangeArrowheads="1"/>
          </p:cNvSpPr>
          <p:nvPr/>
        </p:nvSpPr>
        <p:spPr bwMode="auto">
          <a:xfrm>
            <a:off x="5786446" y="3000372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ек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Rectangle 31"/>
          <p:cNvSpPr>
            <a:spLocks noChangeArrowheads="1"/>
          </p:cNvSpPr>
          <p:nvPr/>
        </p:nvSpPr>
        <p:spPr bwMode="auto">
          <a:xfrm>
            <a:off x="4572000" y="3429000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ик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Rectangle 29"/>
          <p:cNvSpPr>
            <a:spLocks noChangeArrowheads="1"/>
          </p:cNvSpPr>
          <p:nvPr/>
        </p:nvSpPr>
        <p:spPr bwMode="auto">
          <a:xfrm>
            <a:off x="5786446" y="3857628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ек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Rectangle 31"/>
          <p:cNvSpPr>
            <a:spLocks noChangeArrowheads="1"/>
          </p:cNvSpPr>
          <p:nvPr/>
        </p:nvSpPr>
        <p:spPr bwMode="auto">
          <a:xfrm>
            <a:off x="4572000" y="4286256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ик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Rectangle 29"/>
          <p:cNvSpPr>
            <a:spLocks noChangeArrowheads="1"/>
          </p:cNvSpPr>
          <p:nvPr/>
        </p:nvSpPr>
        <p:spPr bwMode="auto">
          <a:xfrm>
            <a:off x="5786446" y="4714884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ек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" name="Rectangle 29"/>
          <p:cNvSpPr>
            <a:spLocks noChangeArrowheads="1"/>
          </p:cNvSpPr>
          <p:nvPr/>
        </p:nvSpPr>
        <p:spPr bwMode="auto">
          <a:xfrm>
            <a:off x="5786446" y="5143512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ек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" name="Rectangle 31"/>
          <p:cNvSpPr>
            <a:spLocks noChangeArrowheads="1"/>
          </p:cNvSpPr>
          <p:nvPr/>
        </p:nvSpPr>
        <p:spPr bwMode="auto">
          <a:xfrm>
            <a:off x="4572000" y="5572140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ик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" name="Rectangle 29"/>
          <p:cNvSpPr>
            <a:spLocks noChangeArrowheads="1"/>
          </p:cNvSpPr>
          <p:nvPr/>
        </p:nvSpPr>
        <p:spPr bwMode="auto">
          <a:xfrm>
            <a:off x="5786446" y="6000768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ек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Rectangle 30"/>
          <p:cNvSpPr>
            <a:spLocks noChangeArrowheads="1"/>
          </p:cNvSpPr>
          <p:nvPr/>
        </p:nvSpPr>
        <p:spPr bwMode="auto">
          <a:xfrm>
            <a:off x="5786446" y="2571744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4572000" y="1714489"/>
            <a:ext cx="1223963" cy="42862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" name="Rectangle 3"/>
          <p:cNvSpPr>
            <a:spLocks noChangeArrowheads="1"/>
          </p:cNvSpPr>
          <p:nvPr/>
        </p:nvSpPr>
        <p:spPr bwMode="auto">
          <a:xfrm>
            <a:off x="4572000" y="2143116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3" name="Rectangle 30"/>
          <p:cNvSpPr>
            <a:spLocks noChangeArrowheads="1"/>
          </p:cNvSpPr>
          <p:nvPr/>
        </p:nvSpPr>
        <p:spPr bwMode="auto">
          <a:xfrm>
            <a:off x="5786446" y="3000372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4572000" y="3429000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Rectangle 30"/>
          <p:cNvSpPr>
            <a:spLocks noChangeArrowheads="1"/>
          </p:cNvSpPr>
          <p:nvPr/>
        </p:nvSpPr>
        <p:spPr bwMode="auto">
          <a:xfrm>
            <a:off x="5786446" y="3857628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Rectangle 3"/>
          <p:cNvSpPr>
            <a:spLocks noChangeArrowheads="1"/>
          </p:cNvSpPr>
          <p:nvPr/>
        </p:nvSpPr>
        <p:spPr bwMode="auto">
          <a:xfrm>
            <a:off x="4572000" y="4286256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Rectangle 30"/>
          <p:cNvSpPr>
            <a:spLocks noChangeArrowheads="1"/>
          </p:cNvSpPr>
          <p:nvPr/>
        </p:nvSpPr>
        <p:spPr bwMode="auto">
          <a:xfrm>
            <a:off x="5786446" y="4714884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Rectangle 30"/>
          <p:cNvSpPr>
            <a:spLocks noChangeArrowheads="1"/>
          </p:cNvSpPr>
          <p:nvPr/>
        </p:nvSpPr>
        <p:spPr bwMode="auto">
          <a:xfrm>
            <a:off x="5786446" y="5143512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Rectangle 3"/>
          <p:cNvSpPr>
            <a:spLocks noChangeArrowheads="1"/>
          </p:cNvSpPr>
          <p:nvPr/>
        </p:nvSpPr>
        <p:spPr bwMode="auto">
          <a:xfrm>
            <a:off x="4572000" y="5572140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0" name="Rectangle 30"/>
          <p:cNvSpPr>
            <a:spLocks noChangeArrowheads="1"/>
          </p:cNvSpPr>
          <p:nvPr/>
        </p:nvSpPr>
        <p:spPr bwMode="auto">
          <a:xfrm>
            <a:off x="5786446" y="6000768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" name="Rectangle 3"/>
          <p:cNvSpPr>
            <a:spLocks noChangeArrowheads="1"/>
          </p:cNvSpPr>
          <p:nvPr/>
        </p:nvSpPr>
        <p:spPr bwMode="auto">
          <a:xfrm>
            <a:off x="4572000" y="1285861"/>
            <a:ext cx="1223963" cy="42862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" name="Rectangle 3"/>
          <p:cNvSpPr>
            <a:spLocks noChangeArrowheads="1"/>
          </p:cNvSpPr>
          <p:nvPr/>
        </p:nvSpPr>
        <p:spPr bwMode="auto">
          <a:xfrm>
            <a:off x="4572000" y="2571744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" name="Rectangle 3"/>
          <p:cNvSpPr>
            <a:spLocks noChangeArrowheads="1"/>
          </p:cNvSpPr>
          <p:nvPr/>
        </p:nvSpPr>
        <p:spPr bwMode="auto">
          <a:xfrm>
            <a:off x="4572000" y="3000372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4" name="Rectangle 3"/>
          <p:cNvSpPr>
            <a:spLocks noChangeArrowheads="1"/>
          </p:cNvSpPr>
          <p:nvPr/>
        </p:nvSpPr>
        <p:spPr bwMode="auto">
          <a:xfrm>
            <a:off x="4572000" y="3857628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" name="Rectangle 3"/>
          <p:cNvSpPr>
            <a:spLocks noChangeArrowheads="1"/>
          </p:cNvSpPr>
          <p:nvPr/>
        </p:nvSpPr>
        <p:spPr bwMode="auto">
          <a:xfrm>
            <a:off x="4562483" y="4714884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4572000" y="5143512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" name="Rectangle 3"/>
          <p:cNvSpPr>
            <a:spLocks noChangeArrowheads="1"/>
          </p:cNvSpPr>
          <p:nvPr/>
        </p:nvSpPr>
        <p:spPr bwMode="auto">
          <a:xfrm>
            <a:off x="4572000" y="6000768"/>
            <a:ext cx="1223963" cy="42862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" name="Rectangle 4"/>
          <p:cNvSpPr>
            <a:spLocks noChangeArrowheads="1"/>
          </p:cNvSpPr>
          <p:nvPr/>
        </p:nvSpPr>
        <p:spPr bwMode="auto">
          <a:xfrm>
            <a:off x="5786446" y="1714488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" name="Rectangle 4"/>
          <p:cNvSpPr>
            <a:spLocks noChangeArrowheads="1"/>
          </p:cNvSpPr>
          <p:nvPr/>
        </p:nvSpPr>
        <p:spPr bwMode="auto">
          <a:xfrm>
            <a:off x="5786446" y="2143116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" name="Rectangle 4"/>
          <p:cNvSpPr>
            <a:spLocks noChangeArrowheads="1"/>
          </p:cNvSpPr>
          <p:nvPr/>
        </p:nvSpPr>
        <p:spPr bwMode="auto">
          <a:xfrm>
            <a:off x="5786446" y="3429000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5786446" y="4286256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5786446" y="5572140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2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43900" y="6000768"/>
            <a:ext cx="576263" cy="576263"/>
          </a:xfrm>
          <a:prstGeom prst="actionButtonBlank">
            <a:avLst/>
          </a:prstGeom>
          <a:gradFill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advClick="0" advTm="3000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-0.30607 -0.00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-0.31302 -0.0011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7 L -0.19184 -0.0002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L -0.1526 -0.000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-0.30503 -0.0006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0.16822 -0.00023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-0.32083 0.0002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0.17621 0.000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-0.28941 0.0013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-0.29722 0.0018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0.18402 0.00232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-0.32083 0.00278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3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0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7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</p:childTnLst>
        </p:cTn>
      </p:par>
    </p:tnLst>
    <p:bldLst>
      <p:bldP spid="4126" grpId="0" animBg="1"/>
      <p:bldP spid="68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1258888" y="188913"/>
            <a:ext cx="6551612" cy="151288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14"/>
              </a:avLst>
            </a:prstTxWarp>
          </a:bodyPr>
          <a:lstStyle/>
          <a:p>
            <a:pPr algn="ctr" rtl="0"/>
            <a:r>
              <a:rPr lang="ru-RU" sz="4800" kern="10" spc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CC00"/>
                    </a:gs>
                    <a:gs pos="50000">
                      <a:srgbClr val="D60093"/>
                    </a:gs>
                    <a:gs pos="100000">
                      <a:srgbClr val="CCCC00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Выбери верное  выражение</a:t>
            </a:r>
            <a:endParaRPr lang="ru-RU" sz="4800" kern="10" spc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CCCC00"/>
                  </a:gs>
                  <a:gs pos="50000">
                    <a:srgbClr val="D60093"/>
                  </a:gs>
                  <a:gs pos="100000">
                    <a:srgbClr val="CCCC00"/>
                  </a:gs>
                </a:gsLst>
                <a:lin ang="18900000" scaled="1"/>
              </a:gra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47813" y="1916113"/>
            <a:ext cx="56165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</a:rPr>
              <a:t>СУФФИКС – ЭТО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11188" y="3141663"/>
            <a:ext cx="5616575" cy="1612900"/>
          </a:xfrm>
          <a:prstGeom prst="rect">
            <a:avLst/>
          </a:prstGeom>
          <a:gradFill rotWithShape="1">
            <a:gsLst>
              <a:gs pos="0">
                <a:srgbClr val="CC9900"/>
              </a:gs>
              <a:gs pos="50000">
                <a:srgbClr val="CC9900">
                  <a:gamma/>
                  <a:tint val="4706"/>
                  <a:invGamma/>
                </a:srgbClr>
              </a:gs>
              <a:gs pos="100000">
                <a:srgbClr val="CC9900"/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МАЛЕНЬКОЕ СЛОВО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916238" y="5300663"/>
            <a:ext cx="5616575" cy="881062"/>
          </a:xfrm>
          <a:prstGeom prst="rect">
            <a:avLst/>
          </a:prstGeom>
          <a:gradFill rotWithShape="1">
            <a:gsLst>
              <a:gs pos="0">
                <a:srgbClr val="CC9900"/>
              </a:gs>
              <a:gs pos="50000">
                <a:srgbClr val="CC9900">
                  <a:gamma/>
                  <a:tint val="4706"/>
                  <a:invGamma/>
                </a:srgbClr>
              </a:gs>
              <a:gs pos="100000">
                <a:srgbClr val="CC9900"/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ЧАСТЬ СЛОВА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3 -0.30463 " pathEditMode="relative" ptsTypes="AA">
                                      <p:cBhvr>
                                        <p:cTn id="8" dur="2000" fill="hold"/>
                                        <p:tgtEl>
                                          <p:spTgt spid="1638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3 -0.30463 " pathEditMode="relative" ptsTypes="AA">
                                      <p:cBhvr>
                                        <p:cTn id="10" dur="20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>
                                      <p:cBhvr>
                                        <p:cTn id="22" dur="1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8"/>
                  </p:tgtEl>
                </p:cond>
              </p:nextCondLst>
            </p:seq>
          </p:childTnLst>
        </p:cTn>
      </p:par>
    </p:tnLst>
    <p:bldLst>
      <p:bldP spid="16388" grpId="0" build="allAtOnce" animBg="1"/>
      <p:bldP spid="16389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1258888" y="188913"/>
            <a:ext cx="6551612" cy="151288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14"/>
              </a:avLst>
            </a:prstTxWarp>
          </a:bodyPr>
          <a:lstStyle/>
          <a:p>
            <a:pPr algn="ctr" rtl="0"/>
            <a:r>
              <a:rPr lang="ru-RU" sz="4800" kern="10" spc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CC00"/>
                    </a:gs>
                    <a:gs pos="50000">
                      <a:srgbClr val="D60093"/>
                    </a:gs>
                    <a:gs pos="100000">
                      <a:srgbClr val="CCCC00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Выбери верное  выражение</a:t>
            </a:r>
            <a:endParaRPr lang="ru-RU" sz="4800" kern="10" spc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CCCC00"/>
                  </a:gs>
                  <a:gs pos="50000">
                    <a:srgbClr val="D60093"/>
                  </a:gs>
                  <a:gs pos="100000">
                    <a:srgbClr val="CCCC00"/>
                  </a:gs>
                </a:gsLst>
                <a:lin ang="18900000" scaled="1"/>
              </a:gra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331913" y="1916113"/>
            <a:ext cx="6985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</a:rPr>
              <a:t>СУФФИКС СЛУЖИТ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50825" y="3933825"/>
            <a:ext cx="8494713" cy="758825"/>
          </a:xfrm>
          <a:prstGeom prst="rect">
            <a:avLst/>
          </a:prstGeom>
          <a:gradFill rotWithShape="1">
            <a:gsLst>
              <a:gs pos="0">
                <a:srgbClr val="CC9900"/>
              </a:gs>
              <a:gs pos="50000">
                <a:srgbClr val="CC9900">
                  <a:gamma/>
                  <a:tint val="0"/>
                  <a:invGamma/>
                </a:srgbClr>
              </a:gs>
              <a:gs pos="100000">
                <a:srgbClr val="CC9900"/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для образования новых слов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50825" y="5157788"/>
            <a:ext cx="8569325" cy="758825"/>
          </a:xfrm>
          <a:prstGeom prst="rect">
            <a:avLst/>
          </a:prstGeom>
          <a:gradFill rotWithShape="1">
            <a:gsLst>
              <a:gs pos="0">
                <a:srgbClr val="CC9900"/>
              </a:gs>
              <a:gs pos="50000">
                <a:srgbClr val="CC9900">
                  <a:gamma/>
                  <a:tint val="0"/>
                  <a:invGamma/>
                </a:srgbClr>
              </a:gs>
              <a:gs pos="100000">
                <a:srgbClr val="CC9900"/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для связи слов в предложении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74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5255 " pathEditMode="relative" ptsTypes="AA">
                                      <p:cBhvr>
                                        <p:cTn id="14" dur="1000" fill="hold"/>
                                        <p:tgtEl>
                                          <p:spTgt spid="174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5255 " pathEditMode="relative" ptsTypes="AA">
                                      <p:cBhvr>
                                        <p:cTn id="16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>
                                      <p:cBhvr>
                                        <p:cTn id="22" dur="1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3"/>
                  </p:tgtEl>
                </p:cond>
              </p:nextCondLst>
            </p:seq>
          </p:childTnLst>
        </p:cTn>
      </p:par>
    </p:tnLst>
    <p:bldLst>
      <p:bldP spid="17412" grpId="0" build="allAtOnce" animBg="1"/>
      <p:bldP spid="17413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1258888" y="188913"/>
            <a:ext cx="6551612" cy="151288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14"/>
              </a:avLst>
            </a:prstTxWarp>
          </a:bodyPr>
          <a:lstStyle/>
          <a:p>
            <a:pPr algn="ctr" rtl="0"/>
            <a:r>
              <a:rPr lang="ru-RU" sz="4800" kern="10" spc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CC00"/>
                    </a:gs>
                    <a:gs pos="50000">
                      <a:srgbClr val="D60093"/>
                    </a:gs>
                    <a:gs pos="100000">
                      <a:srgbClr val="CCCC00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Выбери верное  выражение</a:t>
            </a:r>
            <a:endParaRPr lang="ru-RU" sz="4800" kern="10" spc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CCCC00"/>
                  </a:gs>
                  <a:gs pos="50000">
                    <a:srgbClr val="D60093"/>
                  </a:gs>
                  <a:gs pos="100000">
                    <a:srgbClr val="CCCC00"/>
                  </a:gs>
                </a:gsLst>
                <a:lin ang="18900000" scaled="1"/>
              </a:gra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331913" y="1916113"/>
            <a:ext cx="6985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</a:rPr>
              <a:t>СУФФИКС СТОИТ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619250" y="3933825"/>
            <a:ext cx="5761038" cy="881063"/>
          </a:xfrm>
          <a:prstGeom prst="rect">
            <a:avLst/>
          </a:prstGeom>
          <a:gradFill rotWithShape="1">
            <a:gsLst>
              <a:gs pos="0">
                <a:srgbClr val="CC9900"/>
              </a:gs>
              <a:gs pos="50000">
                <a:srgbClr val="CC9900">
                  <a:gamma/>
                  <a:tint val="0"/>
                  <a:invGamma/>
                </a:srgbClr>
              </a:gs>
              <a:gs pos="100000">
                <a:srgbClr val="CC9900"/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после корня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619250" y="5157788"/>
            <a:ext cx="5811838" cy="881062"/>
          </a:xfrm>
          <a:prstGeom prst="rect">
            <a:avLst/>
          </a:prstGeom>
          <a:gradFill rotWithShape="1">
            <a:gsLst>
              <a:gs pos="0">
                <a:srgbClr val="CC9900"/>
              </a:gs>
              <a:gs pos="50000">
                <a:srgbClr val="CC9900">
                  <a:gamma/>
                  <a:tint val="0"/>
                  <a:invGamma/>
                </a:srgbClr>
              </a:gs>
              <a:gs pos="100000">
                <a:srgbClr val="CC9900"/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перед корнем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6296 " pathEditMode="relative" ptsTypes="AA">
                                      <p:cBhvr>
                                        <p:cTn id="8" dur="1000" fill="hold"/>
                                        <p:tgtEl>
                                          <p:spTgt spid="1843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6296 " pathEditMode="relative" ptsTypes="AA">
                                      <p:cBhvr>
                                        <p:cTn id="10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4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>
                                      <p:cBhvr>
                                        <p:cTn id="22" dur="1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7"/>
                  </p:tgtEl>
                </p:cond>
              </p:nextCondLst>
            </p:seq>
          </p:childTnLst>
        </p:cTn>
      </p:par>
    </p:tnLst>
    <p:bldLst>
      <p:bldP spid="18436" grpId="0" build="allAtOnce" animBg="1"/>
      <p:bldP spid="18437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258888" y="188913"/>
            <a:ext cx="6551612" cy="151288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14"/>
              </a:avLst>
            </a:prstTxWarp>
          </a:bodyPr>
          <a:lstStyle/>
          <a:p>
            <a:pPr algn="ctr" rtl="0"/>
            <a:r>
              <a:rPr lang="ru-RU" sz="4800" kern="10" spc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CC00"/>
                    </a:gs>
                    <a:gs pos="50000">
                      <a:srgbClr val="D60093"/>
                    </a:gs>
                    <a:gs pos="100000">
                      <a:srgbClr val="CCCC00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Выбери верное  выражение</a:t>
            </a:r>
            <a:endParaRPr lang="ru-RU" sz="4800" kern="10" spc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CCCC00"/>
                  </a:gs>
                  <a:gs pos="50000">
                    <a:srgbClr val="D60093"/>
                  </a:gs>
                  <a:gs pos="100000">
                    <a:srgbClr val="CCCC00"/>
                  </a:gs>
                </a:gsLst>
                <a:lin ang="18900000" scaled="1"/>
              </a:gra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908175" y="1773238"/>
            <a:ext cx="63373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</a:rPr>
              <a:t>СУФФИКС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11188" y="4221163"/>
            <a:ext cx="7921625" cy="881062"/>
          </a:xfrm>
          <a:prstGeom prst="rect">
            <a:avLst/>
          </a:prstGeom>
          <a:gradFill rotWithShape="1">
            <a:gsLst>
              <a:gs pos="0">
                <a:srgbClr val="CC9900"/>
              </a:gs>
              <a:gs pos="50000">
                <a:srgbClr val="CC9900">
                  <a:gamma/>
                  <a:tint val="0"/>
                  <a:invGamma/>
                </a:srgbClr>
              </a:gs>
              <a:gs pos="100000">
                <a:srgbClr val="CC9900"/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НЕ ИМЕЕТ ЗНАЧЕНИЕ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11188" y="5516563"/>
            <a:ext cx="7921625" cy="881062"/>
          </a:xfrm>
          <a:prstGeom prst="rect">
            <a:avLst/>
          </a:prstGeom>
          <a:gradFill rotWithShape="1">
            <a:gsLst>
              <a:gs pos="0">
                <a:srgbClr val="CC9900"/>
              </a:gs>
              <a:gs pos="50000">
                <a:srgbClr val="CC9900">
                  <a:gamma/>
                  <a:tint val="0"/>
                  <a:invGamma/>
                </a:srgbClr>
              </a:gs>
              <a:gs pos="100000">
                <a:srgbClr val="CC9900"/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ИМЕЕТ ЗНАЧЕНИЕ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0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77 -0.10069 -0.00538 -0.20139 -0.00677 -0.24444 C -0.00816 -0.2875 -0.00833 -0.27268 -0.00833 -0.25787 " pathEditMode="relative" ptsTypes="aaA">
                                      <p:cBhvr>
                                        <p:cTn id="14" dur="2000" fill="hold"/>
                                        <p:tgtEl>
                                          <p:spTgt spid="10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77 -0.10069 -0.00538 -0.20139 -0.00677 -0.24444 C -0.00816 -0.2875 -0.00833 -0.27268 -0.00833 -0.25787 " pathEditMode="relative" ptsTypes="aaA">
                                      <p:cBhvr>
                                        <p:cTn id="16" dur="20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>
                                      <p:cBhvr>
                                        <p:cTn id="22" dur="1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  <p:bldLst>
      <p:bldP spid="1028" grpId="0" build="allAtOnce" animBg="1"/>
      <p:bldP spid="1029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1258888" y="188913"/>
            <a:ext cx="6551612" cy="151288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14"/>
              </a:avLst>
            </a:prstTxWarp>
          </a:bodyPr>
          <a:lstStyle/>
          <a:p>
            <a:pPr algn="ctr" rtl="0"/>
            <a:r>
              <a:rPr lang="ru-RU" sz="4800" kern="10" spc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CC00"/>
                    </a:gs>
                    <a:gs pos="50000">
                      <a:srgbClr val="D60093"/>
                    </a:gs>
                    <a:gs pos="100000">
                      <a:srgbClr val="CCCC00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Выбери верное  выражение</a:t>
            </a:r>
            <a:endParaRPr lang="ru-RU" sz="4800" kern="10" spc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CCCC00"/>
                  </a:gs>
                  <a:gs pos="50000">
                    <a:srgbClr val="D60093"/>
                  </a:gs>
                  <a:gs pos="100000">
                    <a:srgbClr val="CCCC00"/>
                  </a:gs>
                </a:gsLst>
                <a:lin ang="18900000" scaled="1"/>
              </a:gra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23850" y="1916113"/>
            <a:ext cx="79930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</a:rPr>
              <a:t>СУФФИКСЫ –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</a:rPr>
              <a:t> </a:t>
            </a:r>
            <a:r>
              <a:rPr kumimoji="0" lang="ru-RU" sz="4800" b="1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Arial" pitchFamily="34" charset="0"/>
              </a:rPr>
              <a:t>евн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Arial" pitchFamily="34" charset="0"/>
              </a:rPr>
              <a:t>, - </a:t>
            </a:r>
            <a:r>
              <a:rPr kumimoji="0" lang="ru-RU" sz="4800" b="1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Arial" pitchFamily="34" charset="0"/>
              </a:rPr>
              <a:t>евич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Arial" pitchFamily="34" charset="0"/>
              </a:rPr>
              <a:t>, -</a:t>
            </a:r>
            <a:r>
              <a:rPr kumimoji="0" lang="ru-RU" sz="4800" b="1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Arial" pitchFamily="34" charset="0"/>
              </a:rPr>
              <a:t>овн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Arial" pitchFamily="34" charset="0"/>
              </a:rPr>
              <a:t>, - </a:t>
            </a:r>
            <a:r>
              <a:rPr kumimoji="0" lang="ru-RU" sz="4800" b="1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Arial" pitchFamily="34" charset="0"/>
              </a:rPr>
              <a:t>ович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Arial" pitchFamily="34" charset="0"/>
              </a:rPr>
              <a:t>, -</a:t>
            </a:r>
            <a:r>
              <a:rPr kumimoji="0" lang="ru-RU" sz="4800" b="1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Arial" pitchFamily="34" charset="0"/>
              </a:rPr>
              <a:t>ич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Arial" pitchFamily="34" charset="0"/>
              </a:rPr>
              <a:t>, -</a:t>
            </a:r>
            <a:r>
              <a:rPr kumimoji="0" lang="ru-RU" sz="4800" b="1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Arial" pitchFamily="34" charset="0"/>
              </a:rPr>
              <a:t>ичн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50825" y="3933825"/>
            <a:ext cx="8494713" cy="758825"/>
          </a:xfrm>
          <a:prstGeom prst="rect">
            <a:avLst/>
          </a:prstGeom>
          <a:gradFill rotWithShape="1">
            <a:gsLst>
              <a:gs pos="0">
                <a:srgbClr val="CC9900"/>
              </a:gs>
              <a:gs pos="50000">
                <a:srgbClr val="CC9900">
                  <a:gamma/>
                  <a:tint val="0"/>
                  <a:invGamma/>
                </a:srgbClr>
              </a:gs>
              <a:gs pos="100000">
                <a:srgbClr val="CC9900"/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образуют отчества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50825" y="5157788"/>
            <a:ext cx="8569325" cy="758825"/>
          </a:xfrm>
          <a:prstGeom prst="rect">
            <a:avLst/>
          </a:prstGeom>
          <a:gradFill rotWithShape="1">
            <a:gsLst>
              <a:gs pos="0">
                <a:srgbClr val="CC9900"/>
              </a:gs>
              <a:gs pos="50000">
                <a:srgbClr val="CC9900">
                  <a:gamma/>
                  <a:tint val="0"/>
                  <a:invGamma/>
                </a:srgbClr>
              </a:gs>
              <a:gs pos="100000">
                <a:srgbClr val="CC9900"/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образуют фамилии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9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1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>
                                      <p:cBhvr>
                                        <p:cTn id="18" dur="1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1"/>
                  </p:tgtEl>
                </p:cond>
              </p:nextCondLst>
            </p:seq>
          </p:childTnLst>
        </p:cTn>
      </p:par>
    </p:tnLst>
    <p:bldLst>
      <p:bldP spid="19461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1258888" y="188913"/>
            <a:ext cx="6551612" cy="151288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14"/>
              </a:avLst>
            </a:prstTxWarp>
          </a:bodyPr>
          <a:lstStyle/>
          <a:p>
            <a:pPr algn="ctr" rtl="0"/>
            <a:r>
              <a:rPr lang="ru-RU" sz="4800" kern="10" spc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CC00"/>
                    </a:gs>
                    <a:gs pos="50000">
                      <a:srgbClr val="D60093"/>
                    </a:gs>
                    <a:gs pos="100000">
                      <a:srgbClr val="CCCC00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Выбери верное  выражение</a:t>
            </a:r>
            <a:endParaRPr lang="ru-RU" sz="4800" kern="10" spc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CCCC00"/>
                  </a:gs>
                  <a:gs pos="50000">
                    <a:srgbClr val="D60093"/>
                  </a:gs>
                  <a:gs pos="100000">
                    <a:srgbClr val="CCCC00"/>
                  </a:gs>
                </a:gsLst>
                <a:lin ang="18900000" scaled="1"/>
              </a:gra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95288" y="1773238"/>
            <a:ext cx="842486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</a:rPr>
              <a:t>СУФФИКС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</a:rPr>
              <a:t> </a:t>
            </a:r>
            <a:r>
              <a:rPr kumimoji="0" lang="ru-RU" sz="4800" b="1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Arial" pitchFamily="34" charset="0"/>
              </a:rPr>
              <a:t>ёнок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</a:rPr>
              <a:t>ПИШЕТСЯ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39750" y="3789363"/>
            <a:ext cx="8243888" cy="728662"/>
          </a:xfrm>
          <a:prstGeom prst="rect">
            <a:avLst/>
          </a:prstGeom>
          <a:gradFill rotWithShape="1">
            <a:gsLst>
              <a:gs pos="0">
                <a:srgbClr val="CC9900"/>
              </a:gs>
              <a:gs pos="50000">
                <a:srgbClr val="CC9900">
                  <a:gamma/>
                  <a:tint val="0"/>
                  <a:invGamma/>
                </a:srgbClr>
              </a:gs>
              <a:gs pos="100000">
                <a:srgbClr val="CC9900"/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после твердых согласных и 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[</a:t>
            </a:r>
            <a:r>
              <a:rPr kumimoji="0" lang="ru-RU" sz="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ч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']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68313" y="5157788"/>
            <a:ext cx="8280400" cy="1308100"/>
          </a:xfrm>
          <a:prstGeom prst="rect">
            <a:avLst/>
          </a:prstGeom>
          <a:gradFill rotWithShape="1">
            <a:gsLst>
              <a:gs pos="0">
                <a:srgbClr val="CC9900"/>
              </a:gs>
              <a:gs pos="50000">
                <a:srgbClr val="CC9900">
                  <a:gamma/>
                  <a:tint val="0"/>
                  <a:invGamma/>
                </a:srgbClr>
              </a:gs>
              <a:gs pos="100000">
                <a:srgbClr val="CC9900"/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после мягких согласных, кроме 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[</a:t>
            </a:r>
            <a:r>
              <a:rPr kumimoji="0" lang="ru-RU" sz="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ч</a:t>
            </a:r>
            <a:r>
              <a:rPr kumimoji="0" lang="en-US" sz="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']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048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799 -0.18912 " pathEditMode="relative" ptsTypes="AA">
                                      <p:cBhvr>
                                        <p:cTn id="14" dur="2000" fill="hold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799 -0.18912 " pathEditMode="relative" ptsTypes="AA">
                                      <p:cBhvr>
                                        <p:cTn id="16" dur="2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4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>
                                      <p:cBhvr>
                                        <p:cTn id="22" dur="1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4"/>
                  </p:tgtEl>
                </p:cond>
              </p:nextCondLst>
            </p:seq>
          </p:childTnLst>
        </p:cTn>
      </p:par>
    </p:tnLst>
    <p:bldLst>
      <p:bldP spid="20484" grpId="0" build="allAtOnce" animBg="1"/>
      <p:bldP spid="20485" grpId="0" build="allAtOnce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202</Words>
  <Application>Microsoft Office PowerPoint</Application>
  <PresentationFormat>Экран (4:3)</PresentationFormat>
  <Paragraphs>68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Функциональность ограничена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Демонстрационно-бесплатная версия</dc:creator>
  <cp:lastModifiedBy>Пользователь</cp:lastModifiedBy>
  <cp:revision>68</cp:revision>
  <dcterms:created xsi:type="dcterms:W3CDTF">2009-08-20T03:50:46Z</dcterms:created>
  <dcterms:modified xsi:type="dcterms:W3CDTF">2012-12-11T08:22:05Z</dcterms:modified>
</cp:coreProperties>
</file>