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6" r:id="rId4"/>
    <p:sldId id="258" r:id="rId5"/>
    <p:sldId id="259" r:id="rId6"/>
    <p:sldId id="261" r:id="rId7"/>
    <p:sldId id="262" r:id="rId8"/>
    <p:sldId id="263" r:id="rId9"/>
    <p:sldId id="264" r:id="rId10"/>
    <p:sldId id="267" r:id="rId11"/>
    <p:sldId id="268" r:id="rId12"/>
    <p:sldId id="269" r:id="rId13"/>
    <p:sldId id="265"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E12405"/>
    <a:srgbClr val="CC0000"/>
    <a:srgbClr val="F2675C"/>
    <a:srgbClr val="FA7854"/>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141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9F80EBCE-F881-4DE7-8E49-6218EC85D10D}" type="datetimeFigureOut">
              <a:rPr lang="ru-RU" smtClean="0"/>
              <a:pPr/>
              <a:t>28.12.2011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5C7D9D-92CD-4A7D-A44D-F768E63791A9}"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F80EBCE-F881-4DE7-8E49-6218EC85D10D}" type="datetimeFigureOut">
              <a:rPr lang="ru-RU" smtClean="0"/>
              <a:pPr/>
              <a:t>28.12.2011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5C7D9D-92CD-4A7D-A44D-F768E63791A9}"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F80EBCE-F881-4DE7-8E49-6218EC85D10D}" type="datetimeFigureOut">
              <a:rPr lang="ru-RU" smtClean="0"/>
              <a:pPr/>
              <a:t>28.12.2011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5C7D9D-92CD-4A7D-A44D-F768E63791A9}"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F80EBCE-F881-4DE7-8E49-6218EC85D10D}" type="datetimeFigureOut">
              <a:rPr lang="ru-RU" smtClean="0"/>
              <a:pPr/>
              <a:t>28.12.2011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5C7D9D-92CD-4A7D-A44D-F768E63791A9}"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9F80EBCE-F881-4DE7-8E49-6218EC85D10D}" type="datetimeFigureOut">
              <a:rPr lang="ru-RU" smtClean="0"/>
              <a:pPr/>
              <a:t>28.12.2011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5C7D9D-92CD-4A7D-A44D-F768E63791A9}"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9F80EBCE-F881-4DE7-8E49-6218EC85D10D}" type="datetimeFigureOut">
              <a:rPr lang="ru-RU" smtClean="0"/>
              <a:pPr/>
              <a:t>28.12.2011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B5C7D9D-92CD-4A7D-A44D-F768E63791A9}"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9F80EBCE-F881-4DE7-8E49-6218EC85D10D}" type="datetimeFigureOut">
              <a:rPr lang="ru-RU" smtClean="0"/>
              <a:pPr/>
              <a:t>28.12.2011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B5C7D9D-92CD-4A7D-A44D-F768E63791A9}"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9F80EBCE-F881-4DE7-8E49-6218EC85D10D}" type="datetimeFigureOut">
              <a:rPr lang="ru-RU" smtClean="0"/>
              <a:pPr/>
              <a:t>28.12.2011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B5C7D9D-92CD-4A7D-A44D-F768E63791A9}"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F80EBCE-F881-4DE7-8E49-6218EC85D10D}" type="datetimeFigureOut">
              <a:rPr lang="ru-RU" smtClean="0"/>
              <a:pPr/>
              <a:t>28.12.2011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B5C7D9D-92CD-4A7D-A44D-F768E63791A9}"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F80EBCE-F881-4DE7-8E49-6218EC85D10D}" type="datetimeFigureOut">
              <a:rPr lang="ru-RU" smtClean="0"/>
              <a:pPr/>
              <a:t>28.12.2011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B5C7D9D-92CD-4A7D-A44D-F768E63791A9}"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F80EBCE-F881-4DE7-8E49-6218EC85D10D}" type="datetimeFigureOut">
              <a:rPr lang="ru-RU" smtClean="0"/>
              <a:pPr/>
              <a:t>28.12.2011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B5C7D9D-92CD-4A7D-A44D-F768E63791A9}"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84000">
              <a:srgbClr val="FF0000">
                <a:alpha val="42000"/>
              </a:srgbClr>
            </a:gs>
            <a:gs pos="17999">
              <a:srgbClr val="FEE7F2"/>
            </a:gs>
            <a:gs pos="36000">
              <a:srgbClr val="FAC77D"/>
            </a:gs>
            <a:gs pos="61000">
              <a:srgbClr val="FBA97D"/>
            </a:gs>
            <a:gs pos="82001">
              <a:srgbClr val="FBD49C"/>
            </a:gs>
            <a:gs pos="100000">
              <a:srgbClr val="FEE7F2"/>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80EBCE-F881-4DE7-8E49-6218EC85D10D}" type="datetimeFigureOut">
              <a:rPr lang="ru-RU" smtClean="0"/>
              <a:pPr/>
              <a:t>28.12.2011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5C7D9D-92CD-4A7D-A44D-F768E63791A9}"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57159" y="500042"/>
            <a:ext cx="8286807" cy="923330"/>
          </a:xfrm>
          <a:prstGeom prst="rect">
            <a:avLst/>
          </a:prstGeom>
        </p:spPr>
        <p:style>
          <a:lnRef idx="0">
            <a:schemeClr val="accent6"/>
          </a:lnRef>
          <a:fillRef idx="3">
            <a:schemeClr val="accent6"/>
          </a:fillRef>
          <a:effectRef idx="3">
            <a:schemeClr val="accent6"/>
          </a:effectRef>
          <a:fontRef idx="minor">
            <a:schemeClr val="lt1"/>
          </a:fontRef>
        </p:style>
        <p:txBody>
          <a:bodyPr wrap="square" lIns="91440" tIns="45720" rIns="91440" bIns="45720">
            <a:spAutoFit/>
          </a:bodyPr>
          <a:lstStyle/>
          <a:p>
            <a:pPr algn="ctr"/>
            <a:r>
              <a:rPr lang="ru-RU" sz="5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УРОК РАЗВИТИЯ РЕЧИ</a:t>
            </a:r>
            <a:endParaRPr lang="ru-RU"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5" name="Прямоугольник 4"/>
          <p:cNvSpPr/>
          <p:nvPr/>
        </p:nvSpPr>
        <p:spPr>
          <a:xfrm>
            <a:off x="0" y="2967335"/>
            <a:ext cx="9143999" cy="1754326"/>
          </a:xfrm>
          <a:prstGeom prst="rect">
            <a:avLst/>
          </a:prstGeom>
        </p:spPr>
        <p:style>
          <a:lnRef idx="1">
            <a:schemeClr val="accent2"/>
          </a:lnRef>
          <a:fillRef idx="2">
            <a:schemeClr val="accent2"/>
          </a:fillRef>
          <a:effectRef idx="1">
            <a:schemeClr val="accent2"/>
          </a:effectRef>
          <a:fontRef idx="minor">
            <a:schemeClr val="dk1"/>
          </a:fontRef>
        </p:style>
        <p:txBody>
          <a:bodyPr wrap="square" lIns="91440" tIns="45720" rIns="91440" bIns="45720">
            <a:spAutoFit/>
          </a:bodyPr>
          <a:lstStyle/>
          <a:p>
            <a:pPr algn="ctr"/>
            <a:r>
              <a:rPr lang="ru-RU"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Составление текста-описания</a:t>
            </a:r>
          </a:p>
          <a:p>
            <a:pPr algn="ctr"/>
            <a:r>
              <a:rPr lang="ru-RU"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о</a:t>
            </a:r>
            <a:r>
              <a:rPr lang="ru-RU"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сеннего леса</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96" y="214290"/>
            <a:ext cx="8182625" cy="523220"/>
          </a:xfrm>
          <a:prstGeom prst="rect">
            <a:avLst/>
          </a:prstGeom>
          <a:noFill/>
        </p:spPr>
        <p:txBody>
          <a:bodyPr wrap="square" rtlCol="0">
            <a:spAutoFit/>
          </a:bodyPr>
          <a:lstStyle/>
          <a:p>
            <a:r>
              <a:rPr lang="ru-RU" sz="2800" b="1" dirty="0" smtClean="0">
                <a:solidFill>
                  <a:srgbClr val="C00000"/>
                </a:solidFill>
              </a:rPr>
              <a:t>- Что будем писать в заключительной части текста?</a:t>
            </a:r>
            <a:endParaRPr lang="ru-RU" sz="2800" b="1" dirty="0">
              <a:solidFill>
                <a:srgbClr val="C00000"/>
              </a:solidFill>
            </a:endParaRPr>
          </a:p>
        </p:txBody>
      </p:sp>
      <p:sp>
        <p:nvSpPr>
          <p:cNvPr id="3" name="TextBox 2"/>
          <p:cNvSpPr txBox="1"/>
          <p:nvPr/>
        </p:nvSpPr>
        <p:spPr>
          <a:xfrm>
            <a:off x="285720" y="785794"/>
            <a:ext cx="8643999" cy="954107"/>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ru-RU" sz="2800" b="1" dirty="0" smtClean="0">
                <a:solidFill>
                  <a:srgbClr val="E12405"/>
                </a:solidFill>
              </a:rPr>
              <a:t>О красивом наряде осени, о необычном и удивительном природном явлении – листопаде.</a:t>
            </a:r>
            <a:endParaRPr lang="ru-RU" sz="2800" b="1" dirty="0">
              <a:solidFill>
                <a:srgbClr val="E12405"/>
              </a:solidFill>
            </a:endParaRPr>
          </a:p>
        </p:txBody>
      </p:sp>
      <p:pic>
        <p:nvPicPr>
          <p:cNvPr id="4" name="Рисунок 3" descr="yooy.ru_Osenniy_les_1600_2570.jpg"/>
          <p:cNvPicPr>
            <a:picLocks noChangeAspect="1"/>
          </p:cNvPicPr>
          <p:nvPr/>
        </p:nvPicPr>
        <p:blipFill>
          <a:blip r:embed="rId2" cstate="screen"/>
          <a:stretch>
            <a:fillRect/>
          </a:stretch>
        </p:blipFill>
        <p:spPr>
          <a:xfrm>
            <a:off x="214282" y="1928802"/>
            <a:ext cx="8688000" cy="473007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500" autoRev="1" fill="hold">
                                          <p:stCondLst>
                                            <p:cond delay="0"/>
                                          </p:stCondLst>
                                        </p:cTn>
                                        <p:tgtEl>
                                          <p:spTgt spid="3"/>
                                        </p:tgtEl>
                                        <p:attrNameLst>
                                          <p:attrName>ppt_w</p:attrName>
                                        </p:attrNameLst>
                                      </p:cBhvr>
                                    </p:anim>
                                    <p:anim by="(#ppt_w*0.50)" calcmode="lin" valueType="num">
                                      <p:cBhvr>
                                        <p:cTn id="13" dur="500" decel="50000" autoRev="1" fill="hold">
                                          <p:stCondLst>
                                            <p:cond delay="0"/>
                                          </p:stCondLst>
                                        </p:cTn>
                                        <p:tgtEl>
                                          <p:spTgt spid="3"/>
                                        </p:tgtEl>
                                        <p:attrNameLst>
                                          <p:attrName>ppt_x</p:attrName>
                                        </p:attrNameLst>
                                      </p:cBhvr>
                                    </p:anim>
                                    <p:anim from="(-#ppt_h/2)" to="(#ppt_y)" calcmode="lin" valueType="num">
                                      <p:cBhvr>
                                        <p:cTn id="14" dur="1000" fill="hold">
                                          <p:stCondLst>
                                            <p:cond delay="0"/>
                                          </p:stCondLst>
                                        </p:cTn>
                                        <p:tgtEl>
                                          <p:spTgt spid="3"/>
                                        </p:tgtEl>
                                        <p:attrNameLst>
                                          <p:attrName>ppt_y</p:attrName>
                                        </p:attrNameLst>
                                      </p:cBhvr>
                                    </p:anim>
                                    <p:animRot by="21600000">
                                      <p:cBhvr>
                                        <p:cTn id="15" dur="1000" fill="hold">
                                          <p:stCondLst>
                                            <p:cond delay="0"/>
                                          </p:stCondLst>
                                        </p:cTn>
                                        <p:tgtEl>
                                          <p:spTgt spid="3"/>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35"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2000"/>
                                        <p:tgtEl>
                                          <p:spTgt spid="4"/>
                                        </p:tgtEl>
                                      </p:cBhvr>
                                    </p:animEffect>
                                    <p:anim calcmode="lin" valueType="num">
                                      <p:cBhvr>
                                        <p:cTn id="21" dur="2000" fill="hold"/>
                                        <p:tgtEl>
                                          <p:spTgt spid="4"/>
                                        </p:tgtEl>
                                        <p:attrNameLst>
                                          <p:attrName>style.rotation</p:attrName>
                                        </p:attrNameLst>
                                      </p:cBhvr>
                                      <p:tavLst>
                                        <p:tav tm="0">
                                          <p:val>
                                            <p:fltVal val="720"/>
                                          </p:val>
                                        </p:tav>
                                        <p:tav tm="100000">
                                          <p:val>
                                            <p:fltVal val="0"/>
                                          </p:val>
                                        </p:tav>
                                      </p:tavLst>
                                    </p:anim>
                                    <p:anim calcmode="lin" valueType="num">
                                      <p:cBhvr>
                                        <p:cTn id="22" dur="2000" fill="hold"/>
                                        <p:tgtEl>
                                          <p:spTgt spid="4"/>
                                        </p:tgtEl>
                                        <p:attrNameLst>
                                          <p:attrName>ppt_h</p:attrName>
                                        </p:attrNameLst>
                                      </p:cBhvr>
                                      <p:tavLst>
                                        <p:tav tm="0">
                                          <p:val>
                                            <p:fltVal val="0"/>
                                          </p:val>
                                        </p:tav>
                                        <p:tav tm="100000">
                                          <p:val>
                                            <p:strVal val="#ppt_h"/>
                                          </p:val>
                                        </p:tav>
                                      </p:tavLst>
                                    </p:anim>
                                    <p:anim calcmode="lin" valueType="num">
                                      <p:cBhvr>
                                        <p:cTn id="23" dur="2000" fill="hold"/>
                                        <p:tgtEl>
                                          <p:spTgt spid="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2910" y="142852"/>
            <a:ext cx="4181209" cy="523220"/>
          </a:xfrm>
          <a:prstGeom prst="rect">
            <a:avLst/>
          </a:prstGeom>
          <a:noFill/>
        </p:spPr>
        <p:txBody>
          <a:bodyPr wrap="square" rtlCol="0">
            <a:spAutoFit/>
          </a:bodyPr>
          <a:lstStyle/>
          <a:p>
            <a:r>
              <a:rPr lang="ru-RU" sz="2800" b="1" dirty="0" smtClean="0"/>
              <a:t>Орфографическая работа</a:t>
            </a:r>
            <a:endParaRPr lang="ru-RU" sz="2800" b="1" dirty="0"/>
          </a:p>
        </p:txBody>
      </p:sp>
      <p:sp>
        <p:nvSpPr>
          <p:cNvPr id="3" name="TextBox 2"/>
          <p:cNvSpPr txBox="1"/>
          <p:nvPr/>
        </p:nvSpPr>
        <p:spPr>
          <a:xfrm>
            <a:off x="500034" y="714356"/>
            <a:ext cx="8429684" cy="1384995"/>
          </a:xfrm>
          <a:prstGeom prst="rect">
            <a:avLst/>
          </a:prstGeom>
          <a:noFill/>
        </p:spPr>
        <p:txBody>
          <a:bodyPr wrap="square" rtlCol="0">
            <a:spAutoFit/>
          </a:bodyPr>
          <a:lstStyle/>
          <a:p>
            <a:r>
              <a:rPr lang="ru-RU" sz="2800" b="1" dirty="0" smtClean="0">
                <a:solidFill>
                  <a:srgbClr val="008000"/>
                </a:solidFill>
              </a:rPr>
              <a:t>Ж..</a:t>
            </a:r>
            <a:r>
              <a:rPr lang="ru-RU" sz="2800" b="1" dirty="0" err="1" smtClean="0">
                <a:solidFill>
                  <a:srgbClr val="008000"/>
                </a:solidFill>
              </a:rPr>
              <a:t>лтые</a:t>
            </a:r>
            <a:r>
              <a:rPr lang="ru-RU" sz="2800" b="1" dirty="0" smtClean="0">
                <a:solidFill>
                  <a:srgbClr val="008000"/>
                </a:solidFill>
              </a:rPr>
              <a:t>, дерев..я, к..вёр, </a:t>
            </a:r>
            <a:r>
              <a:rPr lang="ru-RU" sz="2800" b="1" dirty="0" err="1" smtClean="0">
                <a:solidFill>
                  <a:srgbClr val="008000"/>
                </a:solidFill>
              </a:rPr>
              <a:t>з</a:t>
            </a:r>
            <a:r>
              <a:rPr lang="ru-RU" sz="2800" b="1" dirty="0" smtClean="0">
                <a:solidFill>
                  <a:srgbClr val="008000"/>
                </a:solidFill>
              </a:rPr>
              <a:t>..л..той, </a:t>
            </a:r>
            <a:r>
              <a:rPr lang="ru-RU" sz="2800" b="1" dirty="0" err="1" smtClean="0">
                <a:solidFill>
                  <a:srgbClr val="008000"/>
                </a:solidFill>
              </a:rPr>
              <a:t>наря</a:t>
            </a:r>
            <a:r>
              <a:rPr lang="ru-RU" sz="2800" b="1" dirty="0" smtClean="0">
                <a:solidFill>
                  <a:srgbClr val="008000"/>
                </a:solidFill>
              </a:rPr>
              <a:t>.., </a:t>
            </a:r>
            <a:r>
              <a:rPr lang="ru-RU" sz="2800" b="1" dirty="0" err="1" smtClean="0">
                <a:solidFill>
                  <a:srgbClr val="008000"/>
                </a:solidFill>
              </a:rPr>
              <a:t>берё</a:t>
            </a:r>
            <a:r>
              <a:rPr lang="ru-RU" sz="2800" b="1" dirty="0" smtClean="0">
                <a:solidFill>
                  <a:srgbClr val="008000"/>
                </a:solidFill>
              </a:rPr>
              <a:t>..</a:t>
            </a:r>
            <a:r>
              <a:rPr lang="ru-RU" sz="2800" b="1" dirty="0" err="1" smtClean="0">
                <a:solidFill>
                  <a:srgbClr val="008000"/>
                </a:solidFill>
              </a:rPr>
              <a:t>ка</a:t>
            </a:r>
            <a:r>
              <a:rPr lang="ru-RU" sz="2800" b="1" dirty="0" smtClean="0">
                <a:solidFill>
                  <a:srgbClr val="008000"/>
                </a:solidFill>
              </a:rPr>
              <a:t>, ..</a:t>
            </a:r>
            <a:r>
              <a:rPr lang="ru-RU" sz="2800" b="1" dirty="0" err="1" smtClean="0">
                <a:solidFill>
                  <a:srgbClr val="008000"/>
                </a:solidFill>
              </a:rPr>
              <a:t>сина</a:t>
            </a:r>
            <a:r>
              <a:rPr lang="ru-RU" sz="2800" b="1" dirty="0" smtClean="0">
                <a:solidFill>
                  <a:srgbClr val="008000"/>
                </a:solidFill>
              </a:rPr>
              <a:t>, уд..</a:t>
            </a:r>
            <a:r>
              <a:rPr lang="ru-RU" sz="2800" b="1" dirty="0" err="1" smtClean="0">
                <a:solidFill>
                  <a:srgbClr val="008000"/>
                </a:solidFill>
              </a:rPr>
              <a:t>вительно</a:t>
            </a:r>
            <a:r>
              <a:rPr lang="ru-RU" sz="2800" b="1" dirty="0" smtClean="0">
                <a:solidFill>
                  <a:srgbClr val="008000"/>
                </a:solidFill>
              </a:rPr>
              <a:t>, </a:t>
            </a:r>
            <a:r>
              <a:rPr lang="ru-RU" sz="2800" b="1" dirty="0" err="1" smtClean="0">
                <a:solidFill>
                  <a:srgbClr val="008000"/>
                </a:solidFill>
              </a:rPr>
              <a:t>медле</a:t>
            </a:r>
            <a:r>
              <a:rPr lang="ru-RU" sz="2800" b="1" dirty="0" smtClean="0">
                <a:solidFill>
                  <a:srgbClr val="008000"/>
                </a:solidFill>
              </a:rPr>
              <a:t>..о, осе..</a:t>
            </a:r>
            <a:r>
              <a:rPr lang="ru-RU" sz="2800" b="1" dirty="0" err="1" smtClean="0">
                <a:solidFill>
                  <a:srgbClr val="008000"/>
                </a:solidFill>
              </a:rPr>
              <a:t>ие</a:t>
            </a:r>
            <a:r>
              <a:rPr lang="ru-RU" sz="2800" b="1" dirty="0" smtClean="0">
                <a:solidFill>
                  <a:srgbClr val="008000"/>
                </a:solidFill>
              </a:rPr>
              <a:t>, </a:t>
            </a:r>
            <a:r>
              <a:rPr lang="ru-RU" sz="2800" b="1" dirty="0" err="1" smtClean="0">
                <a:solidFill>
                  <a:srgbClr val="008000"/>
                </a:solidFill>
              </a:rPr>
              <a:t>разн</a:t>
            </a:r>
            <a:r>
              <a:rPr lang="ru-RU" sz="2800" b="1" dirty="0" smtClean="0">
                <a:solidFill>
                  <a:srgbClr val="008000"/>
                </a:solidFill>
              </a:rPr>
              <a:t>..цветные, р..</a:t>
            </a:r>
            <a:r>
              <a:rPr lang="ru-RU" sz="2800" b="1" dirty="0" err="1" smtClean="0">
                <a:solidFill>
                  <a:srgbClr val="008000"/>
                </a:solidFill>
              </a:rPr>
              <a:t>няет</a:t>
            </a:r>
            <a:r>
              <a:rPr lang="ru-RU" sz="2800" b="1" dirty="0" smtClean="0">
                <a:solidFill>
                  <a:srgbClr val="008000"/>
                </a:solidFill>
              </a:rPr>
              <a:t>, л..тают, п..крыта, ..п..дают.</a:t>
            </a:r>
            <a:endParaRPr lang="ru-RU" sz="2800" b="1" dirty="0">
              <a:solidFill>
                <a:srgbClr val="008000"/>
              </a:solidFill>
            </a:endParaRPr>
          </a:p>
        </p:txBody>
      </p:sp>
      <p:pic>
        <p:nvPicPr>
          <p:cNvPr id="4" name="Рисунок 3" descr="0.jpg"/>
          <p:cNvPicPr>
            <a:picLocks noChangeAspect="1"/>
          </p:cNvPicPr>
          <p:nvPr/>
        </p:nvPicPr>
        <p:blipFill>
          <a:blip r:embed="rId2"/>
          <a:stretch>
            <a:fillRect/>
          </a:stretch>
        </p:blipFill>
        <p:spPr>
          <a:xfrm>
            <a:off x="785786" y="2357430"/>
            <a:ext cx="7358114" cy="378142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from="(-#ppt_w/2)" to="(#ppt_x)" calcmode="lin" valueType="num">
                                      <p:cBhvr>
                                        <p:cTn id="7" dur="600" fill="hold">
                                          <p:stCondLst>
                                            <p:cond delay="0"/>
                                          </p:stCondLst>
                                        </p:cTn>
                                        <p:tgtEl>
                                          <p:spTgt spid="3"/>
                                        </p:tgtEl>
                                        <p:attrNameLst>
                                          <p:attrName>ppt_x</p:attrName>
                                        </p:attrNameLst>
                                      </p:cBhvr>
                                    </p:anim>
                                    <p:anim from="0" to="-1.0" calcmode="lin" valueType="num">
                                      <p:cBhvr>
                                        <p:cTn id="8" dur="200" decel="50000" autoRev="1" fill="hold">
                                          <p:stCondLst>
                                            <p:cond delay="600"/>
                                          </p:stCondLst>
                                        </p:cTn>
                                        <p:tgtEl>
                                          <p:spTgt spid="3"/>
                                        </p:tgtEl>
                                        <p:attrNameLst>
                                          <p:attrName>xshear</p:attrName>
                                        </p:attrNameLst>
                                      </p:cBhvr>
                                    </p:anim>
                                    <p:animScale>
                                      <p:cBhvr>
                                        <p:cTn id="9" dur="200" decel="100000" autoRev="1" fill="hold">
                                          <p:stCondLst>
                                            <p:cond delay="600"/>
                                          </p:stCondLst>
                                        </p:cTn>
                                        <p:tgtEl>
                                          <p:spTgt spid="3"/>
                                        </p:tgtEl>
                                      </p:cBhvr>
                                      <p:from x="100000" y="100000"/>
                                      <p:to x="80000" y="100000"/>
                                    </p:animScale>
                                    <p:anim by="(#ppt_h/3+#ppt_w*0.1)" calcmode="lin" valueType="num">
                                      <p:cBhvr additive="sum">
                                        <p:cTn id="10" dur="200" decel="100000" autoRev="1" fill="hold">
                                          <p:stCondLst>
                                            <p:cond delay="600"/>
                                          </p:stCondLst>
                                        </p:cTn>
                                        <p:tgtEl>
                                          <p:spTgt spid="3"/>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2000"/>
                                        <p:tgtEl>
                                          <p:spTgt spid="4"/>
                                        </p:tgtEl>
                                      </p:cBhvr>
                                    </p:animEffect>
                                    <p:anim calcmode="lin" valueType="num">
                                      <p:cBhvr>
                                        <p:cTn id="16" dur="2000" fill="hold"/>
                                        <p:tgtEl>
                                          <p:spTgt spid="4"/>
                                        </p:tgtEl>
                                        <p:attrNameLst>
                                          <p:attrName>style.rotation</p:attrName>
                                        </p:attrNameLst>
                                      </p:cBhvr>
                                      <p:tavLst>
                                        <p:tav tm="0">
                                          <p:val>
                                            <p:fltVal val="720"/>
                                          </p:val>
                                        </p:tav>
                                        <p:tav tm="100000">
                                          <p:val>
                                            <p:fltVal val="0"/>
                                          </p:val>
                                        </p:tav>
                                      </p:tavLst>
                                    </p:anim>
                                    <p:anim calcmode="lin" valueType="num">
                                      <p:cBhvr>
                                        <p:cTn id="17" dur="2000" fill="hold"/>
                                        <p:tgtEl>
                                          <p:spTgt spid="4"/>
                                        </p:tgtEl>
                                        <p:attrNameLst>
                                          <p:attrName>ppt_h</p:attrName>
                                        </p:attrNameLst>
                                      </p:cBhvr>
                                      <p:tavLst>
                                        <p:tav tm="0">
                                          <p:val>
                                            <p:fltVal val="0"/>
                                          </p:val>
                                        </p:tav>
                                        <p:tav tm="100000">
                                          <p:val>
                                            <p:strVal val="#ppt_h"/>
                                          </p:val>
                                        </p:tav>
                                      </p:tavLst>
                                    </p:anim>
                                    <p:anim calcmode="lin" valueType="num">
                                      <p:cBhvr>
                                        <p:cTn id="18" dur="2000" fill="hold"/>
                                        <p:tgtEl>
                                          <p:spTgt spid="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96" y="214290"/>
            <a:ext cx="4929222" cy="523220"/>
          </a:xfrm>
          <a:prstGeom prst="rect">
            <a:avLst/>
          </a:prstGeom>
          <a:noFill/>
        </p:spPr>
        <p:txBody>
          <a:bodyPr wrap="square" rtlCol="0">
            <a:spAutoFit/>
          </a:bodyPr>
          <a:lstStyle/>
          <a:p>
            <a:r>
              <a:rPr lang="ru-RU" sz="2800" b="1" dirty="0" smtClean="0"/>
              <a:t>Примерный текст сочинения</a:t>
            </a:r>
            <a:endParaRPr lang="ru-RU" sz="2800" b="1" dirty="0"/>
          </a:p>
        </p:txBody>
      </p:sp>
      <p:sp>
        <p:nvSpPr>
          <p:cNvPr id="3" name="TextBox 2"/>
          <p:cNvSpPr txBox="1"/>
          <p:nvPr/>
        </p:nvSpPr>
        <p:spPr>
          <a:xfrm>
            <a:off x="142844" y="714357"/>
            <a:ext cx="8786874" cy="6001643"/>
          </a:xfrm>
          <a:prstGeom prst="rect">
            <a:avLst/>
          </a:prstGeom>
          <a:noFill/>
        </p:spPr>
        <p:txBody>
          <a:bodyPr wrap="square" rtlCol="0">
            <a:spAutoFit/>
          </a:bodyPr>
          <a:lstStyle/>
          <a:p>
            <a:r>
              <a:rPr lang="ru-RU" sz="2400" b="1" i="1" dirty="0" smtClean="0">
                <a:solidFill>
                  <a:schemeClr val="bg2">
                    <a:lumMod val="10000"/>
                  </a:schemeClr>
                </a:solidFill>
              </a:rPr>
              <a:t>   Наступила прекрасная пора золотой осени. В разноцветном хороводе закружилась листва. В воздухе летают листья тополя, липы. Вот и рябина роняет узорные листочки, слегка опаленные холодом осени. Плавно опускаются тяжёлые листы клёна. Все они кружевные, разные по цвету. Из них можно составить красивые осенние букеты, которые радуют глаз своей разноцветной окраской. Земля покрыта багряным ковром. А как хорошо пройтись по этому мягкому настилу! Ноги утопают в шелковистой гуще, и чувствуешь, как проваливаешься в неё.</a:t>
            </a:r>
          </a:p>
          <a:p>
            <a:r>
              <a:rPr lang="ru-RU" sz="2400" b="1" i="1" dirty="0" smtClean="0">
                <a:solidFill>
                  <a:schemeClr val="bg2">
                    <a:lumMod val="10000"/>
                  </a:schemeClr>
                </a:solidFill>
              </a:rPr>
              <a:t>   Тихо плывут листья ивы. Они ярко-жёлтые, длинные, как мальки в речке.</a:t>
            </a:r>
          </a:p>
          <a:p>
            <a:r>
              <a:rPr lang="ru-RU" sz="2400" b="1" i="1" dirty="0" smtClean="0">
                <a:solidFill>
                  <a:schemeClr val="bg2">
                    <a:lumMod val="10000"/>
                  </a:schemeClr>
                </a:solidFill>
              </a:rPr>
              <a:t>   Все листья разные, как разноцветная мозаика, поэтому на земле получился удивительный, красочный рисунок, словно фигурный ковёр.</a:t>
            </a:r>
          </a:p>
          <a:p>
            <a:r>
              <a:rPr lang="ru-RU" sz="2400" b="1" i="1" dirty="0" smtClean="0">
                <a:solidFill>
                  <a:schemeClr val="bg2">
                    <a:lumMod val="10000"/>
                  </a:schemeClr>
                </a:solidFill>
              </a:rPr>
              <a:t>    </a:t>
            </a:r>
            <a:endParaRPr lang="ru-RU" sz="2400" b="1" i="1" dirty="0">
              <a:solidFill>
                <a:schemeClr val="bg2">
                  <a:lumMod val="10000"/>
                </a:schemeClr>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14348" y="642918"/>
            <a:ext cx="5156027" cy="1815882"/>
          </a:xfrm>
          <a:prstGeom prst="rect">
            <a:avLst/>
          </a:prstGeom>
          <a:noFill/>
        </p:spPr>
        <p:txBody>
          <a:bodyPr wrap="none" rtlCol="0">
            <a:spAutoFit/>
          </a:bodyPr>
          <a:lstStyle/>
          <a:p>
            <a:r>
              <a:rPr lang="ru-RU" sz="2800" b="1" i="1" dirty="0" smtClean="0"/>
              <a:t>Презентацию выполнила</a:t>
            </a:r>
          </a:p>
          <a:p>
            <a:r>
              <a:rPr lang="ru-RU" sz="2800" b="1" i="1" dirty="0" smtClean="0"/>
              <a:t>учитель начальных классов</a:t>
            </a:r>
          </a:p>
          <a:p>
            <a:r>
              <a:rPr lang="ru-RU" sz="2800" b="1" i="1" dirty="0" smtClean="0"/>
              <a:t>школы № 135 г.Киева</a:t>
            </a:r>
          </a:p>
          <a:p>
            <a:r>
              <a:rPr lang="ru-RU" sz="2800" b="1" i="1" dirty="0" err="1" smtClean="0"/>
              <a:t>Арабаджи</a:t>
            </a:r>
            <a:r>
              <a:rPr lang="ru-RU" sz="2800" b="1" i="1" dirty="0" smtClean="0"/>
              <a:t> Марина Николаевна</a:t>
            </a:r>
            <a:endParaRPr lang="ru-RU" sz="2800" dirty="0"/>
          </a:p>
        </p:txBody>
      </p:sp>
      <p:sp>
        <p:nvSpPr>
          <p:cNvPr id="3" name="TextBox 2"/>
          <p:cNvSpPr txBox="1"/>
          <p:nvPr/>
        </p:nvSpPr>
        <p:spPr>
          <a:xfrm>
            <a:off x="785786" y="2714620"/>
            <a:ext cx="8072494" cy="2677656"/>
          </a:xfrm>
          <a:prstGeom prst="rect">
            <a:avLst/>
          </a:prstGeom>
          <a:noFill/>
        </p:spPr>
        <p:txBody>
          <a:bodyPr wrap="square" rtlCol="0">
            <a:spAutoFit/>
          </a:bodyPr>
          <a:lstStyle/>
          <a:p>
            <a:r>
              <a:rPr lang="ru-RU" sz="2800" b="1" i="1" dirty="0" smtClean="0"/>
              <a:t>Использованные источники:</a:t>
            </a:r>
          </a:p>
          <a:p>
            <a:r>
              <a:rPr lang="ru-RU" sz="2800" b="1" i="1" dirty="0" smtClean="0"/>
              <a:t>Литература </a:t>
            </a:r>
            <a:r>
              <a:rPr lang="ru-RU" sz="2800" i="1" dirty="0" smtClean="0"/>
              <a:t> Галина </a:t>
            </a:r>
            <a:r>
              <a:rPr lang="ru-RU" sz="2800" i="1" dirty="0" err="1" smtClean="0"/>
              <a:t>Афонина</a:t>
            </a:r>
            <a:r>
              <a:rPr lang="ru-RU" sz="2800" i="1" dirty="0" smtClean="0"/>
              <a:t> </a:t>
            </a:r>
          </a:p>
          <a:p>
            <a:r>
              <a:rPr lang="ru-RU" sz="2800" i="1" dirty="0" smtClean="0"/>
              <a:t>«Уроки развития речи»</a:t>
            </a:r>
          </a:p>
          <a:p>
            <a:r>
              <a:rPr lang="ru-RU" sz="2800" i="1" dirty="0" err="1" smtClean="0"/>
              <a:t>Г.Т.Дьячкова</a:t>
            </a:r>
            <a:r>
              <a:rPr lang="ru-RU" sz="2800" i="1" dirty="0" smtClean="0"/>
              <a:t> «Русский язык 2-4 классы. Сочинения и изложения.»</a:t>
            </a:r>
          </a:p>
          <a:p>
            <a:r>
              <a:rPr lang="ru-RU" sz="2800" b="1" i="1" dirty="0" smtClean="0"/>
              <a:t>Рисунки </a:t>
            </a:r>
            <a:r>
              <a:rPr lang="en-US" sz="2800" i="1" dirty="0" smtClean="0"/>
              <a:t>http</a:t>
            </a:r>
            <a:r>
              <a:rPr lang="ru-RU" sz="2800" i="1" dirty="0" smtClean="0"/>
              <a:t>:</a:t>
            </a:r>
            <a:r>
              <a:rPr lang="en-US" sz="2800" i="1" dirty="0" smtClean="0"/>
              <a:t>//www.google.com.ua</a:t>
            </a:r>
            <a:endParaRPr lang="ru-RU" sz="2800" dirty="0"/>
          </a:p>
        </p:txBody>
      </p:sp>
      <p:sp>
        <p:nvSpPr>
          <p:cNvPr id="4" name="TextBox 3"/>
          <p:cNvSpPr txBox="1"/>
          <p:nvPr/>
        </p:nvSpPr>
        <p:spPr>
          <a:xfrm>
            <a:off x="785786" y="5643578"/>
            <a:ext cx="7905241" cy="954107"/>
          </a:xfrm>
          <a:prstGeom prst="rect">
            <a:avLst/>
          </a:prstGeom>
          <a:noFill/>
        </p:spPr>
        <p:txBody>
          <a:bodyPr wrap="square" rtlCol="0">
            <a:spAutoFit/>
          </a:bodyPr>
          <a:lstStyle/>
          <a:p>
            <a:r>
              <a:rPr lang="uk-UA" sz="2800" b="1" i="1" dirty="0" err="1" smtClean="0"/>
              <a:t>Презентация</a:t>
            </a:r>
            <a:r>
              <a:rPr lang="uk-UA" sz="2800" b="1" i="1" dirty="0" smtClean="0"/>
              <a:t> </a:t>
            </a:r>
            <a:r>
              <a:rPr lang="uk-UA" sz="2800" b="1" i="1" dirty="0" err="1" smtClean="0"/>
              <a:t>опубликована</a:t>
            </a:r>
            <a:r>
              <a:rPr lang="uk-UA" sz="2800" b="1" i="1" dirty="0" smtClean="0"/>
              <a:t> на </a:t>
            </a:r>
            <a:r>
              <a:rPr lang="uk-UA" sz="2800" b="1" i="1" dirty="0" err="1" smtClean="0"/>
              <a:t>сайте</a:t>
            </a:r>
            <a:r>
              <a:rPr lang="uk-UA" sz="2800" b="1" i="1" dirty="0" smtClean="0"/>
              <a:t> - </a:t>
            </a:r>
            <a:r>
              <a:rPr lang="uk-UA" sz="2800" b="1" i="1" dirty="0" err="1" smtClean="0"/>
              <a:t>viki.rdf.ru</a:t>
            </a:r>
            <a:endParaRPr lang="ru-RU" sz="2800" dirty="0" smtClean="0"/>
          </a:p>
          <a:p>
            <a:endParaRPr lang="ru-RU" sz="2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7158" y="214290"/>
            <a:ext cx="2869440" cy="523220"/>
          </a:xfrm>
          <a:prstGeom prst="rect">
            <a:avLst/>
          </a:prstGeom>
          <a:noFill/>
        </p:spPr>
        <p:txBody>
          <a:bodyPr wrap="square" rtlCol="0">
            <a:spAutoFit/>
          </a:bodyPr>
          <a:lstStyle/>
          <a:p>
            <a:r>
              <a:rPr lang="ru-RU" sz="2800" b="1" dirty="0" smtClean="0">
                <a:solidFill>
                  <a:schemeClr val="accent2">
                    <a:lumMod val="50000"/>
                  </a:schemeClr>
                </a:solidFill>
              </a:rPr>
              <a:t>Прочитайте текст</a:t>
            </a:r>
            <a:endParaRPr lang="ru-RU" sz="2800" b="1" dirty="0">
              <a:solidFill>
                <a:schemeClr val="accent2">
                  <a:lumMod val="50000"/>
                </a:schemeClr>
              </a:solidFill>
            </a:endParaRPr>
          </a:p>
        </p:txBody>
      </p:sp>
      <p:sp>
        <p:nvSpPr>
          <p:cNvPr id="3" name="TextBox 2"/>
          <p:cNvSpPr txBox="1"/>
          <p:nvPr/>
        </p:nvSpPr>
        <p:spPr>
          <a:xfrm>
            <a:off x="214282" y="857232"/>
            <a:ext cx="8715436" cy="5632311"/>
          </a:xfrm>
          <a:prstGeom prst="rect">
            <a:avLst/>
          </a:prstGeom>
          <a:noFill/>
        </p:spPr>
        <p:txBody>
          <a:bodyPr wrap="square" rtlCol="0">
            <a:spAutoFit/>
          </a:bodyPr>
          <a:lstStyle/>
          <a:p>
            <a:r>
              <a:rPr lang="ru-RU" sz="2400" dirty="0" smtClean="0"/>
              <a:t>   </a:t>
            </a:r>
            <a:r>
              <a:rPr lang="ru-RU" sz="2400" b="1" i="1" dirty="0" smtClean="0"/>
              <a:t>На дворе стоит золотая осень. Почему мы можем назвать осень золотой? Наряд у неё такой!</a:t>
            </a:r>
          </a:p>
          <a:p>
            <a:r>
              <a:rPr lang="ru-RU" sz="2400" b="1" i="1" dirty="0" smtClean="0"/>
              <a:t>   Дни ещё тёплые. Солнышко мало греет, но очень приятно ласкает кожу лица и рук. Деревья стоят в ожидании чего-то грустного. Присмотрись, дружок, и ты увидишь, как поредел их наряд. Вот берёзка. Ствол оголился. Листья медленно кружат и падают на землю. Хороши клёны с их разнообразием кружевной листвы – крупной, мелкой, жёлтой, с красным и золотым отливом. В букете ветки смотрятся просто фантастично. Липа стоит словно золотом осыпанная, листья с неё падают медленно, тихо, сначала чуть «вальсируя» в воздухе под звуки мелодии «Осенний сон», а потом плавно и ровно ложатся отдыхать.</a:t>
            </a:r>
          </a:p>
          <a:p>
            <a:r>
              <a:rPr lang="ru-RU" sz="2400" b="1" i="1" dirty="0" smtClean="0"/>
              <a:t>   Картина золотой осени завораживает. Не хочется уходить, так бы и смотрел бесконечно.</a:t>
            </a:r>
            <a:endParaRPr lang="ru-RU" sz="2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96" y="214290"/>
            <a:ext cx="3447419" cy="461665"/>
          </a:xfrm>
          <a:prstGeom prst="rect">
            <a:avLst/>
          </a:prstGeom>
          <a:noFill/>
        </p:spPr>
        <p:txBody>
          <a:bodyPr wrap="square" rtlCol="0">
            <a:spAutoFit/>
          </a:bodyPr>
          <a:lstStyle/>
          <a:p>
            <a:r>
              <a:rPr lang="ru-RU" sz="2400" b="1" dirty="0" smtClean="0"/>
              <a:t>Лексическая подготовка</a:t>
            </a:r>
            <a:endParaRPr lang="ru-RU" sz="2400" b="1" dirty="0"/>
          </a:p>
        </p:txBody>
      </p:sp>
      <p:sp>
        <p:nvSpPr>
          <p:cNvPr id="3" name="TextBox 2"/>
          <p:cNvSpPr txBox="1"/>
          <p:nvPr/>
        </p:nvSpPr>
        <p:spPr>
          <a:xfrm>
            <a:off x="500034" y="785794"/>
            <a:ext cx="5756961" cy="523220"/>
          </a:xfrm>
          <a:prstGeom prst="rect">
            <a:avLst/>
          </a:prstGeom>
          <a:noFill/>
        </p:spPr>
        <p:txBody>
          <a:bodyPr wrap="square" rtlCol="0">
            <a:spAutoFit/>
          </a:bodyPr>
          <a:lstStyle/>
          <a:p>
            <a:r>
              <a:rPr lang="ru-RU" sz="2800" b="1" i="1" dirty="0" smtClean="0">
                <a:solidFill>
                  <a:srgbClr val="C00000"/>
                </a:solidFill>
              </a:rPr>
              <a:t>- Как мы назовём наше сочинение?</a:t>
            </a:r>
            <a:endParaRPr lang="ru-RU" sz="2800" b="1" i="1" dirty="0">
              <a:solidFill>
                <a:srgbClr val="C00000"/>
              </a:solidFill>
            </a:endParaRPr>
          </a:p>
        </p:txBody>
      </p:sp>
      <p:sp>
        <p:nvSpPr>
          <p:cNvPr id="4" name="TextBox 3"/>
          <p:cNvSpPr txBox="1"/>
          <p:nvPr/>
        </p:nvSpPr>
        <p:spPr>
          <a:xfrm>
            <a:off x="500034" y="1357298"/>
            <a:ext cx="6451390" cy="523220"/>
          </a:xfrm>
          <a:prstGeom prst="rect">
            <a:avLst/>
          </a:prstGeom>
          <a:noFill/>
        </p:spPr>
        <p:txBody>
          <a:bodyPr wrap="square" rtlCol="0">
            <a:spAutoFit/>
          </a:bodyPr>
          <a:lstStyle/>
          <a:p>
            <a:r>
              <a:rPr lang="ru-RU" sz="2800" b="1" i="1" dirty="0" smtClean="0">
                <a:solidFill>
                  <a:srgbClr val="C00000"/>
                </a:solidFill>
              </a:rPr>
              <a:t>- О чём мы будем писать в сочинении?</a:t>
            </a:r>
            <a:endParaRPr lang="ru-RU" sz="2800" b="1" i="1" dirty="0">
              <a:solidFill>
                <a:srgbClr val="C00000"/>
              </a:solidFill>
            </a:endParaRPr>
          </a:p>
        </p:txBody>
      </p:sp>
      <p:sp>
        <p:nvSpPr>
          <p:cNvPr id="5" name="TextBox 4"/>
          <p:cNvSpPr txBox="1"/>
          <p:nvPr/>
        </p:nvSpPr>
        <p:spPr>
          <a:xfrm>
            <a:off x="500034" y="1928802"/>
            <a:ext cx="8200146" cy="523220"/>
          </a:xfrm>
          <a:prstGeom prst="rect">
            <a:avLst/>
          </a:prstGeom>
          <a:noFill/>
        </p:spPr>
        <p:txBody>
          <a:bodyPr wrap="square" rtlCol="0">
            <a:spAutoFit/>
          </a:bodyPr>
          <a:lstStyle/>
          <a:p>
            <a:r>
              <a:rPr lang="ru-RU" sz="2800" b="1" i="1" dirty="0" smtClean="0">
                <a:solidFill>
                  <a:srgbClr val="C00000"/>
                </a:solidFill>
              </a:rPr>
              <a:t>- Какие слова уместны для описания листопада?</a:t>
            </a:r>
            <a:endParaRPr lang="ru-RU" sz="2800" b="1" i="1" dirty="0">
              <a:solidFill>
                <a:srgbClr val="C00000"/>
              </a:solidFill>
            </a:endParaRPr>
          </a:p>
        </p:txBody>
      </p:sp>
      <p:sp>
        <p:nvSpPr>
          <p:cNvPr id="6" name="TextBox 5"/>
          <p:cNvSpPr txBox="1"/>
          <p:nvPr/>
        </p:nvSpPr>
        <p:spPr>
          <a:xfrm>
            <a:off x="428596" y="2428868"/>
            <a:ext cx="8399287" cy="523220"/>
          </a:xfrm>
          <a:prstGeom prst="rect">
            <a:avLst/>
          </a:prstGeom>
          <a:noFill/>
        </p:spPr>
        <p:txBody>
          <a:bodyPr wrap="square" rtlCol="0">
            <a:spAutoFit/>
          </a:bodyPr>
          <a:lstStyle/>
          <a:p>
            <a:r>
              <a:rPr lang="ru-RU" sz="2800" b="1" i="1" dirty="0" smtClean="0">
                <a:solidFill>
                  <a:schemeClr val="accent6">
                    <a:lumMod val="50000"/>
                  </a:schemeClr>
                </a:solidFill>
              </a:rPr>
              <a:t>(Кружатся, вьются, сыплются, летят, опадают.)</a:t>
            </a:r>
            <a:endParaRPr lang="ru-RU" sz="2800" b="1" i="1" dirty="0">
              <a:solidFill>
                <a:schemeClr val="accent6">
                  <a:lumMod val="50000"/>
                </a:schemeClr>
              </a:solidFill>
            </a:endParaRPr>
          </a:p>
        </p:txBody>
      </p:sp>
      <p:sp>
        <p:nvSpPr>
          <p:cNvPr id="7" name="TextBox 6"/>
          <p:cNvSpPr txBox="1"/>
          <p:nvPr/>
        </p:nvSpPr>
        <p:spPr>
          <a:xfrm>
            <a:off x="428596" y="2928934"/>
            <a:ext cx="4268189" cy="523220"/>
          </a:xfrm>
          <a:prstGeom prst="rect">
            <a:avLst/>
          </a:prstGeom>
          <a:noFill/>
        </p:spPr>
        <p:txBody>
          <a:bodyPr wrap="square" rtlCol="0">
            <a:spAutoFit/>
          </a:bodyPr>
          <a:lstStyle/>
          <a:p>
            <a:r>
              <a:rPr lang="ru-RU" sz="2800" b="1" i="1" dirty="0" smtClean="0">
                <a:solidFill>
                  <a:srgbClr val="C00000"/>
                </a:solidFill>
              </a:rPr>
              <a:t>- Какие листья у клёна?</a:t>
            </a:r>
            <a:endParaRPr lang="ru-RU" sz="2800" b="1" i="1" dirty="0">
              <a:solidFill>
                <a:srgbClr val="C00000"/>
              </a:solidFill>
            </a:endParaRPr>
          </a:p>
        </p:txBody>
      </p:sp>
      <p:sp>
        <p:nvSpPr>
          <p:cNvPr id="8" name="TextBox 7"/>
          <p:cNvSpPr txBox="1"/>
          <p:nvPr/>
        </p:nvSpPr>
        <p:spPr>
          <a:xfrm>
            <a:off x="4572000" y="2928934"/>
            <a:ext cx="3312702" cy="523220"/>
          </a:xfrm>
          <a:prstGeom prst="rect">
            <a:avLst/>
          </a:prstGeom>
          <a:noFill/>
        </p:spPr>
        <p:txBody>
          <a:bodyPr wrap="square" rtlCol="0">
            <a:spAutoFit/>
          </a:bodyPr>
          <a:lstStyle/>
          <a:p>
            <a:r>
              <a:rPr lang="ru-RU" sz="2800" b="1" i="1" dirty="0" smtClean="0">
                <a:solidFill>
                  <a:schemeClr val="accent6">
                    <a:lumMod val="50000"/>
                  </a:schemeClr>
                </a:solidFill>
              </a:rPr>
              <a:t>(Резные, фигурные)</a:t>
            </a:r>
            <a:endParaRPr lang="ru-RU" sz="2800" b="1" i="1" dirty="0">
              <a:solidFill>
                <a:schemeClr val="accent6">
                  <a:lumMod val="50000"/>
                </a:schemeClr>
              </a:solidFill>
            </a:endParaRPr>
          </a:p>
        </p:txBody>
      </p:sp>
      <p:sp>
        <p:nvSpPr>
          <p:cNvPr id="9" name="TextBox 8"/>
          <p:cNvSpPr txBox="1"/>
          <p:nvPr/>
        </p:nvSpPr>
        <p:spPr>
          <a:xfrm>
            <a:off x="357158" y="3500438"/>
            <a:ext cx="8572560" cy="523220"/>
          </a:xfrm>
          <a:prstGeom prst="rect">
            <a:avLst/>
          </a:prstGeom>
          <a:noFill/>
        </p:spPr>
        <p:txBody>
          <a:bodyPr wrap="square" rtlCol="0">
            <a:spAutoFit/>
          </a:bodyPr>
          <a:lstStyle/>
          <a:p>
            <a:r>
              <a:rPr lang="ru-RU" sz="2800" b="1" i="1" dirty="0" smtClean="0">
                <a:solidFill>
                  <a:srgbClr val="C00000"/>
                </a:solidFill>
              </a:rPr>
              <a:t>- Какие слова подходят к опаданию листьев клёна?</a:t>
            </a:r>
            <a:endParaRPr lang="ru-RU" sz="2800" b="1" i="1" dirty="0">
              <a:solidFill>
                <a:srgbClr val="C00000"/>
              </a:solidFill>
            </a:endParaRPr>
          </a:p>
        </p:txBody>
      </p:sp>
      <p:sp>
        <p:nvSpPr>
          <p:cNvPr id="10" name="TextBox 9"/>
          <p:cNvSpPr txBox="1"/>
          <p:nvPr/>
        </p:nvSpPr>
        <p:spPr>
          <a:xfrm>
            <a:off x="500034" y="4000504"/>
            <a:ext cx="4719562" cy="523220"/>
          </a:xfrm>
          <a:prstGeom prst="rect">
            <a:avLst/>
          </a:prstGeom>
          <a:noFill/>
        </p:spPr>
        <p:txBody>
          <a:bodyPr wrap="square" rtlCol="0">
            <a:spAutoFit/>
          </a:bodyPr>
          <a:lstStyle/>
          <a:p>
            <a:r>
              <a:rPr lang="ru-RU" sz="2800" b="1" i="1" dirty="0" smtClean="0">
                <a:solidFill>
                  <a:schemeClr val="accent6">
                    <a:lumMod val="50000"/>
                  </a:schemeClr>
                </a:solidFill>
              </a:rPr>
              <a:t>(Падают медленно, плавно)</a:t>
            </a:r>
            <a:endParaRPr lang="ru-RU" sz="2800" b="1" i="1" dirty="0">
              <a:solidFill>
                <a:schemeClr val="accent6">
                  <a:lumMod val="50000"/>
                </a:schemeClr>
              </a:solidFill>
            </a:endParaRPr>
          </a:p>
        </p:txBody>
      </p:sp>
      <p:sp>
        <p:nvSpPr>
          <p:cNvPr id="11" name="TextBox 10"/>
          <p:cNvSpPr txBox="1"/>
          <p:nvPr/>
        </p:nvSpPr>
        <p:spPr>
          <a:xfrm>
            <a:off x="357158" y="4500570"/>
            <a:ext cx="8572560" cy="954107"/>
          </a:xfrm>
          <a:prstGeom prst="rect">
            <a:avLst/>
          </a:prstGeom>
          <a:noFill/>
        </p:spPr>
        <p:txBody>
          <a:bodyPr wrap="square" rtlCol="0">
            <a:spAutoFit/>
          </a:bodyPr>
          <a:lstStyle/>
          <a:p>
            <a:r>
              <a:rPr lang="ru-RU" sz="2800" b="1" i="1" dirty="0" smtClean="0">
                <a:solidFill>
                  <a:srgbClr val="C00000"/>
                </a:solidFill>
              </a:rPr>
              <a:t>-Что можете сказать об опадании листьев у берёзы?</a:t>
            </a:r>
            <a:endParaRPr lang="ru-RU" sz="2800" b="1" i="1" dirty="0">
              <a:solidFill>
                <a:srgbClr val="C00000"/>
              </a:solidFill>
            </a:endParaRPr>
          </a:p>
        </p:txBody>
      </p:sp>
      <p:sp>
        <p:nvSpPr>
          <p:cNvPr id="12" name="TextBox 11"/>
          <p:cNvSpPr txBox="1"/>
          <p:nvPr/>
        </p:nvSpPr>
        <p:spPr>
          <a:xfrm>
            <a:off x="2000232" y="4929198"/>
            <a:ext cx="4048801" cy="523220"/>
          </a:xfrm>
          <a:prstGeom prst="rect">
            <a:avLst/>
          </a:prstGeom>
          <a:noFill/>
        </p:spPr>
        <p:txBody>
          <a:bodyPr wrap="square" rtlCol="0">
            <a:spAutoFit/>
          </a:bodyPr>
          <a:lstStyle/>
          <a:p>
            <a:r>
              <a:rPr lang="ru-RU" sz="2800" b="1" i="1" dirty="0" smtClean="0">
                <a:solidFill>
                  <a:schemeClr val="accent6">
                    <a:lumMod val="50000"/>
                  </a:schemeClr>
                </a:solidFill>
              </a:rPr>
              <a:t>(Сыплются, как дождь.)</a:t>
            </a:r>
            <a:endParaRPr lang="ru-RU" sz="2800" b="1" i="1" dirty="0">
              <a:solidFill>
                <a:schemeClr val="accent6">
                  <a:lumMod val="50000"/>
                </a:schemeClr>
              </a:solidFill>
            </a:endParaRPr>
          </a:p>
        </p:txBody>
      </p:sp>
      <p:sp>
        <p:nvSpPr>
          <p:cNvPr id="13" name="TextBox 12"/>
          <p:cNvSpPr txBox="1"/>
          <p:nvPr/>
        </p:nvSpPr>
        <p:spPr>
          <a:xfrm>
            <a:off x="357158" y="5500702"/>
            <a:ext cx="5143536" cy="523220"/>
          </a:xfrm>
          <a:prstGeom prst="rect">
            <a:avLst/>
          </a:prstGeom>
          <a:noFill/>
        </p:spPr>
        <p:txBody>
          <a:bodyPr wrap="square" rtlCol="0">
            <a:spAutoFit/>
          </a:bodyPr>
          <a:lstStyle/>
          <a:p>
            <a:r>
              <a:rPr lang="ru-RU" sz="2800" b="1" i="1" dirty="0" smtClean="0">
                <a:solidFill>
                  <a:srgbClr val="C00000"/>
                </a:solidFill>
              </a:rPr>
              <a:t>- На что похожи листья липы?</a:t>
            </a:r>
            <a:endParaRPr lang="ru-RU" sz="2800" b="1" i="1" dirty="0">
              <a:solidFill>
                <a:srgbClr val="C00000"/>
              </a:solidFill>
            </a:endParaRPr>
          </a:p>
        </p:txBody>
      </p:sp>
      <p:sp>
        <p:nvSpPr>
          <p:cNvPr id="14" name="TextBox 13"/>
          <p:cNvSpPr txBox="1"/>
          <p:nvPr/>
        </p:nvSpPr>
        <p:spPr>
          <a:xfrm>
            <a:off x="5500694" y="5500702"/>
            <a:ext cx="2329484" cy="523220"/>
          </a:xfrm>
          <a:prstGeom prst="rect">
            <a:avLst/>
          </a:prstGeom>
          <a:noFill/>
        </p:spPr>
        <p:txBody>
          <a:bodyPr wrap="square" rtlCol="0">
            <a:spAutoFit/>
          </a:bodyPr>
          <a:lstStyle/>
          <a:p>
            <a:r>
              <a:rPr lang="ru-RU" sz="2800" b="1" i="1" dirty="0" smtClean="0">
                <a:solidFill>
                  <a:schemeClr val="accent6">
                    <a:lumMod val="50000"/>
                  </a:schemeClr>
                </a:solidFill>
              </a:rPr>
              <a:t>(На сердечки)</a:t>
            </a:r>
            <a:endParaRPr lang="ru-RU" sz="2800" b="1" i="1" dirty="0">
              <a:solidFill>
                <a:schemeClr val="accent6">
                  <a:lumMod val="50000"/>
                </a:schemeClr>
              </a:solidFill>
            </a:endParaRPr>
          </a:p>
        </p:txBody>
      </p:sp>
      <p:sp>
        <p:nvSpPr>
          <p:cNvPr id="15" name="TextBox 14"/>
          <p:cNvSpPr txBox="1"/>
          <p:nvPr/>
        </p:nvSpPr>
        <p:spPr>
          <a:xfrm>
            <a:off x="357158" y="6072206"/>
            <a:ext cx="3234740" cy="523220"/>
          </a:xfrm>
          <a:prstGeom prst="rect">
            <a:avLst/>
          </a:prstGeom>
          <a:noFill/>
        </p:spPr>
        <p:txBody>
          <a:bodyPr wrap="square" rtlCol="0">
            <a:spAutoFit/>
          </a:bodyPr>
          <a:lstStyle/>
          <a:p>
            <a:r>
              <a:rPr lang="ru-RU" sz="2800" b="1" i="1" dirty="0" smtClean="0">
                <a:solidFill>
                  <a:srgbClr val="C00000"/>
                </a:solidFill>
              </a:rPr>
              <a:t>- Как они падают?</a:t>
            </a:r>
            <a:endParaRPr lang="ru-RU" sz="2800" b="1" i="1" dirty="0">
              <a:solidFill>
                <a:srgbClr val="C00000"/>
              </a:solidFill>
            </a:endParaRPr>
          </a:p>
        </p:txBody>
      </p:sp>
      <p:sp>
        <p:nvSpPr>
          <p:cNvPr id="16" name="TextBox 15"/>
          <p:cNvSpPr txBox="1"/>
          <p:nvPr/>
        </p:nvSpPr>
        <p:spPr>
          <a:xfrm>
            <a:off x="3500430" y="6000768"/>
            <a:ext cx="5806791" cy="523220"/>
          </a:xfrm>
          <a:prstGeom prst="rect">
            <a:avLst/>
          </a:prstGeom>
          <a:noFill/>
        </p:spPr>
        <p:txBody>
          <a:bodyPr wrap="square" rtlCol="0">
            <a:spAutoFit/>
          </a:bodyPr>
          <a:lstStyle/>
          <a:p>
            <a:r>
              <a:rPr lang="ru-RU" sz="2800" b="1" i="1" dirty="0" smtClean="0">
                <a:solidFill>
                  <a:schemeClr val="accent6">
                    <a:lumMod val="50000"/>
                  </a:schemeClr>
                </a:solidFill>
              </a:rPr>
              <a:t>(Кружатся и тихо приземляются)</a:t>
            </a:r>
            <a:endParaRPr lang="ru-RU" sz="2800" b="1" i="1" dirty="0">
              <a:solidFill>
                <a:schemeClr val="accent6">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1+#ppt_w/2"/>
                                          </p:val>
                                        </p:tav>
                                        <p:tav tm="100000">
                                          <p:val>
                                            <p:strVal val="#ppt_x"/>
                                          </p:val>
                                        </p:tav>
                                      </p:tavLst>
                                    </p:anim>
                                    <p:anim calcmode="lin" valueType="num">
                                      <p:cBhvr additive="base">
                                        <p:cTn id="3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0-#ppt_w/2"/>
                                          </p:val>
                                        </p:tav>
                                        <p:tav tm="100000">
                                          <p:val>
                                            <p:strVal val="#ppt_x"/>
                                          </p:val>
                                        </p:tav>
                                      </p:tavLst>
                                    </p:anim>
                                    <p:anim calcmode="lin" valueType="num">
                                      <p:cBhvr additive="base">
                                        <p:cTn id="4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0-#ppt_w/2"/>
                                          </p:val>
                                        </p:tav>
                                        <p:tav tm="100000">
                                          <p:val>
                                            <p:strVal val="#ppt_x"/>
                                          </p:val>
                                        </p:tav>
                                      </p:tavLst>
                                    </p:anim>
                                    <p:anim calcmode="lin" valueType="num">
                                      <p:cBhvr additive="base">
                                        <p:cTn id="5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0-#ppt_w/2"/>
                                          </p:val>
                                        </p:tav>
                                        <p:tav tm="100000">
                                          <p:val>
                                            <p:strVal val="#ppt_x"/>
                                          </p:val>
                                        </p:tav>
                                      </p:tavLst>
                                    </p:anim>
                                    <p:anim calcmode="lin" valueType="num">
                                      <p:cBhvr additive="base">
                                        <p:cTn id="56"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1+#ppt_w/2"/>
                                          </p:val>
                                        </p:tav>
                                        <p:tav tm="100000">
                                          <p:val>
                                            <p:strVal val="#ppt_x"/>
                                          </p:val>
                                        </p:tav>
                                      </p:tavLst>
                                    </p:anim>
                                    <p:anim calcmode="lin" valueType="num">
                                      <p:cBhvr additive="base">
                                        <p:cTn id="6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fill="hold"/>
                                        <p:tgtEl>
                                          <p:spTgt spid="13"/>
                                        </p:tgtEl>
                                        <p:attrNameLst>
                                          <p:attrName>ppt_x</p:attrName>
                                        </p:attrNameLst>
                                      </p:cBhvr>
                                      <p:tavLst>
                                        <p:tav tm="0">
                                          <p:val>
                                            <p:strVal val="0-#ppt_w/2"/>
                                          </p:val>
                                        </p:tav>
                                        <p:tav tm="100000">
                                          <p:val>
                                            <p:strVal val="#ppt_x"/>
                                          </p:val>
                                        </p:tav>
                                      </p:tavLst>
                                    </p:anim>
                                    <p:anim calcmode="lin" valueType="num">
                                      <p:cBhvr additive="base">
                                        <p:cTn id="6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grpId="0" nodeType="click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additive="base">
                                        <p:cTn id="73" dur="500" fill="hold"/>
                                        <p:tgtEl>
                                          <p:spTgt spid="14"/>
                                        </p:tgtEl>
                                        <p:attrNameLst>
                                          <p:attrName>ppt_x</p:attrName>
                                        </p:attrNameLst>
                                      </p:cBhvr>
                                      <p:tavLst>
                                        <p:tav tm="0">
                                          <p:val>
                                            <p:strVal val="1+#ppt_w/2"/>
                                          </p:val>
                                        </p:tav>
                                        <p:tav tm="100000">
                                          <p:val>
                                            <p:strVal val="#ppt_x"/>
                                          </p:val>
                                        </p:tav>
                                      </p:tavLst>
                                    </p:anim>
                                    <p:anim calcmode="lin" valueType="num">
                                      <p:cBhvr additive="base">
                                        <p:cTn id="74"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additive="base">
                                        <p:cTn id="79" dur="500" fill="hold"/>
                                        <p:tgtEl>
                                          <p:spTgt spid="15"/>
                                        </p:tgtEl>
                                        <p:attrNameLst>
                                          <p:attrName>ppt_x</p:attrName>
                                        </p:attrNameLst>
                                      </p:cBhvr>
                                      <p:tavLst>
                                        <p:tav tm="0">
                                          <p:val>
                                            <p:strVal val="0-#ppt_w/2"/>
                                          </p:val>
                                        </p:tav>
                                        <p:tav tm="100000">
                                          <p:val>
                                            <p:strVal val="#ppt_x"/>
                                          </p:val>
                                        </p:tav>
                                      </p:tavLst>
                                    </p:anim>
                                    <p:anim calcmode="lin" valueType="num">
                                      <p:cBhvr additive="base">
                                        <p:cTn id="80"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2" fill="hold" grpId="0" nodeType="click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additive="base">
                                        <p:cTn id="85" dur="500" fill="hold"/>
                                        <p:tgtEl>
                                          <p:spTgt spid="16"/>
                                        </p:tgtEl>
                                        <p:attrNameLst>
                                          <p:attrName>ppt_x</p:attrName>
                                        </p:attrNameLst>
                                      </p:cBhvr>
                                      <p:tavLst>
                                        <p:tav tm="0">
                                          <p:val>
                                            <p:strVal val="1+#ppt_w/2"/>
                                          </p:val>
                                        </p:tav>
                                        <p:tav tm="100000">
                                          <p:val>
                                            <p:strVal val="#ppt_x"/>
                                          </p:val>
                                        </p:tav>
                                      </p:tavLst>
                                    </p:anim>
                                    <p:anim calcmode="lin" valueType="num">
                                      <p:cBhvr additive="base">
                                        <p:cTn id="8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14" grpId="0"/>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14290"/>
            <a:ext cx="9144000" cy="2554545"/>
          </a:xfrm>
          <a:prstGeom prst="rect">
            <a:avLst/>
          </a:prstGeom>
          <a:noFill/>
        </p:spPr>
        <p:txBody>
          <a:bodyPr wrap="square" rtlCol="0">
            <a:spAutoFit/>
          </a:bodyPr>
          <a:lstStyle/>
          <a:p>
            <a:r>
              <a:rPr lang="ru-RU" sz="3200" b="1" i="1" dirty="0" smtClean="0">
                <a:solidFill>
                  <a:schemeClr val="accent2">
                    <a:lumMod val="50000"/>
                  </a:schemeClr>
                </a:solidFill>
              </a:rPr>
              <a:t>Эпиграф </a:t>
            </a:r>
            <a:r>
              <a:rPr lang="ru-RU" sz="3200" b="1" dirty="0" smtClean="0"/>
              <a:t>– изречение (или цитата),предпосланное </a:t>
            </a:r>
          </a:p>
          <a:p>
            <a:r>
              <a:rPr lang="ru-RU" sz="3200" b="1" dirty="0" smtClean="0"/>
              <a:t>Произведению (или его части, главе) и сосредотачивающее мысль на его идее.</a:t>
            </a:r>
          </a:p>
          <a:p>
            <a:r>
              <a:rPr lang="ru-RU" sz="3200" i="1" dirty="0" smtClean="0"/>
              <a:t>(Ожегов С.И., Шведова Н.Ю. «Толковый словарь</a:t>
            </a:r>
          </a:p>
          <a:p>
            <a:r>
              <a:rPr lang="ru-RU" sz="3200" i="1" dirty="0"/>
              <a:t>р</a:t>
            </a:r>
            <a:r>
              <a:rPr lang="ru-RU" sz="3200" i="1" dirty="0" smtClean="0"/>
              <a:t>усского языка»)</a:t>
            </a:r>
            <a:endParaRPr lang="ru-RU" sz="3200" i="1" dirty="0"/>
          </a:p>
        </p:txBody>
      </p:sp>
      <p:pic>
        <p:nvPicPr>
          <p:cNvPr id="3" name="Рисунок 2" descr="yellowlemon-012-pr.jpg"/>
          <p:cNvPicPr>
            <a:picLocks noChangeAspect="1"/>
          </p:cNvPicPr>
          <p:nvPr/>
        </p:nvPicPr>
        <p:blipFill>
          <a:blip r:embed="rId2"/>
          <a:stretch>
            <a:fillRect/>
          </a:stretch>
        </p:blipFill>
        <p:spPr>
          <a:xfrm>
            <a:off x="285720" y="2714620"/>
            <a:ext cx="8501122" cy="3929090"/>
          </a:xfrm>
          <a:prstGeom prst="rect">
            <a:avLst/>
          </a:prstGeom>
        </p:spPr>
      </p:pic>
      <p:sp>
        <p:nvSpPr>
          <p:cNvPr id="4" name="TextBox 3"/>
          <p:cNvSpPr txBox="1"/>
          <p:nvPr/>
        </p:nvSpPr>
        <p:spPr>
          <a:xfrm>
            <a:off x="714348" y="2786059"/>
            <a:ext cx="5357851" cy="1384995"/>
          </a:xfrm>
          <a:prstGeom prst="rect">
            <a:avLst/>
          </a:prstGeom>
          <a:noFill/>
        </p:spPr>
        <p:txBody>
          <a:bodyPr wrap="square" rtlCol="0">
            <a:spAutoFit/>
          </a:bodyPr>
          <a:lstStyle/>
          <a:p>
            <a:r>
              <a:rPr lang="ru-RU" sz="2800" b="1" i="1" dirty="0" smtClean="0">
                <a:ln>
                  <a:solidFill>
                    <a:schemeClr val="bg1"/>
                  </a:solidFill>
                </a:ln>
                <a:solidFill>
                  <a:srgbClr val="7030A0"/>
                </a:solidFill>
              </a:rPr>
              <a:t>Унылая пора! Очей очарованье…</a:t>
            </a:r>
          </a:p>
          <a:p>
            <a:r>
              <a:rPr lang="ru-RU" sz="2800" b="1" i="1" dirty="0">
                <a:ln>
                  <a:solidFill>
                    <a:schemeClr val="bg1"/>
                  </a:solidFill>
                </a:ln>
                <a:solidFill>
                  <a:srgbClr val="7030A0"/>
                </a:solidFill>
              </a:rPr>
              <a:t> </a:t>
            </a:r>
            <a:r>
              <a:rPr lang="ru-RU" sz="2800" b="1" i="1" dirty="0" smtClean="0">
                <a:ln>
                  <a:solidFill>
                    <a:schemeClr val="bg1"/>
                  </a:solidFill>
                </a:ln>
                <a:solidFill>
                  <a:srgbClr val="7030A0"/>
                </a:solidFill>
              </a:rPr>
              <a:t>                                        </a:t>
            </a:r>
            <a:r>
              <a:rPr lang="ru-RU" sz="2800" i="1" dirty="0" smtClean="0">
                <a:ln>
                  <a:solidFill>
                    <a:schemeClr val="bg1"/>
                  </a:solidFill>
                </a:ln>
                <a:solidFill>
                  <a:srgbClr val="7030A0"/>
                </a:solidFill>
              </a:rPr>
              <a:t>А.С.Пушкин</a:t>
            </a:r>
            <a:endParaRPr lang="ru-RU" sz="2800" b="1" i="1" dirty="0" smtClean="0">
              <a:ln>
                <a:solidFill>
                  <a:schemeClr val="bg1"/>
                </a:solidFill>
              </a:ln>
              <a:solidFill>
                <a:srgbClr val="7030A0"/>
              </a:solidFill>
            </a:endParaRPr>
          </a:p>
          <a:p>
            <a:r>
              <a:rPr lang="ru-RU" sz="2800" i="1" dirty="0">
                <a:ln>
                  <a:solidFill>
                    <a:schemeClr val="bg1"/>
                  </a:solidFill>
                </a:ln>
                <a:solidFill>
                  <a:srgbClr val="7030A0"/>
                </a:solidFill>
              </a:rPr>
              <a:t> </a:t>
            </a:r>
            <a:r>
              <a:rPr lang="ru-RU" sz="2800" i="1" dirty="0" smtClean="0">
                <a:ln>
                  <a:solidFill>
                    <a:schemeClr val="bg1"/>
                  </a:solidFill>
                </a:ln>
                <a:solidFill>
                  <a:srgbClr val="7030A0"/>
                </a:solidFill>
              </a:rPr>
              <a:t>                                        </a:t>
            </a:r>
            <a:endParaRPr lang="ru-RU" sz="2800" i="1" dirty="0">
              <a:ln>
                <a:solidFill>
                  <a:schemeClr val="bg1"/>
                </a:solidFill>
              </a:ln>
              <a:solidFill>
                <a:srgbClr val="7030A0"/>
              </a:solidFill>
            </a:endParaRPr>
          </a:p>
        </p:txBody>
      </p:sp>
      <p:sp>
        <p:nvSpPr>
          <p:cNvPr id="5" name="TextBox 4"/>
          <p:cNvSpPr txBox="1"/>
          <p:nvPr/>
        </p:nvSpPr>
        <p:spPr>
          <a:xfrm>
            <a:off x="785786" y="4071942"/>
            <a:ext cx="5396927" cy="1384995"/>
          </a:xfrm>
          <a:prstGeom prst="rect">
            <a:avLst/>
          </a:prstGeom>
          <a:noFill/>
        </p:spPr>
        <p:txBody>
          <a:bodyPr wrap="none" rtlCol="0">
            <a:spAutoFit/>
          </a:bodyPr>
          <a:lstStyle/>
          <a:p>
            <a:r>
              <a:rPr lang="ru-RU" sz="2800" b="1" i="1" dirty="0" smtClean="0">
                <a:ln>
                  <a:solidFill>
                    <a:schemeClr val="bg1"/>
                  </a:solidFill>
                </a:ln>
                <a:solidFill>
                  <a:srgbClr val="7030A0"/>
                </a:solidFill>
              </a:rPr>
              <a:t>Есть в осени первоначальной</a:t>
            </a:r>
          </a:p>
          <a:p>
            <a:r>
              <a:rPr lang="ru-RU" sz="2800" b="1" i="1" dirty="0" smtClean="0">
                <a:ln>
                  <a:solidFill>
                    <a:schemeClr val="bg1"/>
                  </a:solidFill>
                </a:ln>
                <a:solidFill>
                  <a:srgbClr val="7030A0"/>
                </a:solidFill>
              </a:rPr>
              <a:t>Прекрасная, но дивная пора…</a:t>
            </a:r>
          </a:p>
          <a:p>
            <a:r>
              <a:rPr lang="ru-RU" sz="2800" b="1" i="1" dirty="0">
                <a:ln>
                  <a:solidFill>
                    <a:schemeClr val="bg1"/>
                  </a:solidFill>
                </a:ln>
                <a:solidFill>
                  <a:srgbClr val="7030A0"/>
                </a:solidFill>
              </a:rPr>
              <a:t> </a:t>
            </a:r>
            <a:r>
              <a:rPr lang="ru-RU" sz="2800" b="1" i="1" dirty="0" smtClean="0">
                <a:ln>
                  <a:solidFill>
                    <a:schemeClr val="bg1"/>
                  </a:solidFill>
                </a:ln>
                <a:solidFill>
                  <a:srgbClr val="7030A0"/>
                </a:solidFill>
              </a:rPr>
              <a:t>                                      </a:t>
            </a:r>
            <a:r>
              <a:rPr lang="ru-RU" sz="2800" i="1" dirty="0" smtClean="0">
                <a:ln>
                  <a:solidFill>
                    <a:schemeClr val="bg1"/>
                  </a:solidFill>
                </a:ln>
                <a:solidFill>
                  <a:srgbClr val="7030A0"/>
                </a:solidFill>
              </a:rPr>
              <a:t>Ф. И. Тютчев</a:t>
            </a:r>
            <a:endParaRPr lang="ru-RU" sz="2800" b="1" i="1" dirty="0">
              <a:ln>
                <a:solidFill>
                  <a:schemeClr val="bg1"/>
                </a:solidFill>
              </a:ln>
              <a:solidFill>
                <a:srgbClr val="7030A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5"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8" fill="hold">
                      <p:stCondLst>
                        <p:cond delay="indefinite"/>
                      </p:stCondLst>
                      <p:childTnLst>
                        <p:par>
                          <p:cTn id="19" fill="hold">
                            <p:stCondLst>
                              <p:cond delay="0"/>
                            </p:stCondLst>
                            <p:childTnLst>
                              <p:par>
                                <p:cTn id="20" presetID="15"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fltVal val="0"/>
                                          </p:val>
                                        </p:tav>
                                        <p:tav tm="100000">
                                          <p:val>
                                            <p:strVal val="#ppt_w"/>
                                          </p:val>
                                        </p:tav>
                                      </p:tavLst>
                                    </p:anim>
                                    <p:anim calcmode="lin" valueType="num">
                                      <p:cBhvr>
                                        <p:cTn id="23" dur="1000" fill="hold"/>
                                        <p:tgtEl>
                                          <p:spTgt spid="5"/>
                                        </p:tgtEl>
                                        <p:attrNameLst>
                                          <p:attrName>ppt_h</p:attrName>
                                        </p:attrNameLst>
                                      </p:cBhvr>
                                      <p:tavLst>
                                        <p:tav tm="0">
                                          <p:val>
                                            <p:fltVal val="0"/>
                                          </p:val>
                                        </p:tav>
                                        <p:tav tm="100000">
                                          <p:val>
                                            <p:strVal val="#ppt_h"/>
                                          </p:val>
                                        </p:tav>
                                      </p:tavLst>
                                    </p:anim>
                                    <p:anim calcmode="lin" valueType="num">
                                      <p:cBhvr>
                                        <p:cTn id="24"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7158" y="0"/>
            <a:ext cx="3297698" cy="523220"/>
          </a:xfrm>
          <a:prstGeom prst="rect">
            <a:avLst/>
          </a:prstGeom>
          <a:noFill/>
        </p:spPr>
        <p:txBody>
          <a:bodyPr wrap="square" rtlCol="0">
            <a:spAutoFit/>
          </a:bodyPr>
          <a:lstStyle/>
          <a:p>
            <a:r>
              <a:rPr lang="ru-RU" sz="2800" b="1" dirty="0" smtClean="0">
                <a:solidFill>
                  <a:schemeClr val="accent2">
                    <a:lumMod val="50000"/>
                  </a:schemeClr>
                </a:solidFill>
              </a:rPr>
              <a:t>Работа над планом.</a:t>
            </a:r>
            <a:endParaRPr lang="ru-RU" sz="2800" b="1" dirty="0">
              <a:solidFill>
                <a:schemeClr val="accent2">
                  <a:lumMod val="50000"/>
                </a:schemeClr>
              </a:solidFill>
            </a:endParaRPr>
          </a:p>
        </p:txBody>
      </p:sp>
      <p:graphicFrame>
        <p:nvGraphicFramePr>
          <p:cNvPr id="3" name="Таблица 2"/>
          <p:cNvGraphicFramePr>
            <a:graphicFrameLocks noGrp="1"/>
          </p:cNvGraphicFramePr>
          <p:nvPr/>
        </p:nvGraphicFramePr>
        <p:xfrm>
          <a:off x="142845" y="542411"/>
          <a:ext cx="8858310" cy="6110511"/>
        </p:xfrm>
        <a:graphic>
          <a:graphicData uri="http://schemas.openxmlformats.org/drawingml/2006/table">
            <a:tbl>
              <a:tblPr firstRow="1" bandRow="1">
                <a:tableStyleId>{93296810-A885-4BE3-A3E7-6D5BEEA58F35}</a:tableStyleId>
              </a:tblPr>
              <a:tblGrid>
                <a:gridCol w="2952770"/>
                <a:gridCol w="2952770"/>
                <a:gridCol w="2952770"/>
              </a:tblGrid>
              <a:tr h="1396757">
                <a:tc>
                  <a:txBody>
                    <a:bodyPr/>
                    <a:lstStyle/>
                    <a:p>
                      <a:endParaRPr lang="ru-RU" dirty="0"/>
                    </a:p>
                  </a:txBody>
                  <a:tcPr/>
                </a:tc>
                <a:tc>
                  <a:txBody>
                    <a:bodyPr/>
                    <a:lstStyle/>
                    <a:p>
                      <a:endParaRPr lang="ru-RU" dirty="0"/>
                    </a:p>
                  </a:txBody>
                  <a:tcPr/>
                </a:tc>
                <a:tc>
                  <a:txBody>
                    <a:bodyPr/>
                    <a:lstStyle/>
                    <a:p>
                      <a:endParaRPr lang="ru-RU" dirty="0"/>
                    </a:p>
                  </a:txBody>
                  <a:tcPr/>
                </a:tc>
              </a:tr>
              <a:tr h="1396757">
                <a:tc>
                  <a:txBody>
                    <a:bodyPr/>
                    <a:lstStyle/>
                    <a:p>
                      <a:endParaRPr lang="ru-RU" dirty="0"/>
                    </a:p>
                  </a:txBody>
                  <a:tcPr/>
                </a:tc>
                <a:tc>
                  <a:txBody>
                    <a:bodyPr/>
                    <a:lstStyle/>
                    <a:p>
                      <a:r>
                        <a:rPr lang="ru-RU" sz="2400" b="1" dirty="0" smtClean="0"/>
                        <a:t>«…Уж небо осенью дышало…»</a:t>
                      </a:r>
                    </a:p>
                    <a:p>
                      <a:r>
                        <a:rPr lang="ru-RU" sz="2400" b="1" dirty="0" smtClean="0"/>
                        <a:t>                </a:t>
                      </a:r>
                      <a:r>
                        <a:rPr lang="ru-RU" sz="2400" b="1" i="1" dirty="0" smtClean="0"/>
                        <a:t>А.С.Пушкин</a:t>
                      </a:r>
                      <a:endParaRPr lang="ru-RU" sz="2400" b="1" dirty="0"/>
                    </a:p>
                  </a:txBody>
                  <a:tcPr/>
                </a:tc>
                <a:tc>
                  <a:txBody>
                    <a:bodyPr/>
                    <a:lstStyle/>
                    <a:p>
                      <a:r>
                        <a:rPr lang="ru-RU" sz="2400" dirty="0" smtClean="0"/>
                        <a:t>пришла, наступила</a:t>
                      </a:r>
                      <a:endParaRPr lang="ru-RU" sz="2400" dirty="0"/>
                    </a:p>
                  </a:txBody>
                  <a:tcPr/>
                </a:tc>
              </a:tr>
              <a:tr h="1891171">
                <a:tc>
                  <a:txBody>
                    <a:bodyPr/>
                    <a:lstStyle/>
                    <a:p>
                      <a:r>
                        <a:rPr lang="ru-RU" sz="2800" b="0" dirty="0" smtClean="0"/>
                        <a:t>2.</a:t>
                      </a:r>
                      <a:r>
                        <a:rPr lang="ru-RU" sz="2800" b="0" baseline="0" dirty="0" smtClean="0"/>
                        <a:t> Основная часть</a:t>
                      </a:r>
                      <a:endParaRPr lang="ru-RU" sz="2800" b="0" dirty="0"/>
                    </a:p>
                  </a:txBody>
                  <a:tcPr/>
                </a:tc>
                <a:tc>
                  <a:txBody>
                    <a:bodyPr/>
                    <a:lstStyle/>
                    <a:p>
                      <a:r>
                        <a:rPr lang="ru-RU" sz="2400" b="1" dirty="0" smtClean="0"/>
                        <a:t>Осень</a:t>
                      </a:r>
                      <a:r>
                        <a:rPr lang="ru-RU" sz="2400" b="1" baseline="0" dirty="0" smtClean="0"/>
                        <a:t> в лесу.</a:t>
                      </a:r>
                    </a:p>
                    <a:p>
                      <a:endParaRPr lang="ru-RU" sz="2400" b="1" baseline="0" dirty="0" smtClean="0"/>
                    </a:p>
                    <a:p>
                      <a:r>
                        <a:rPr lang="ru-RU" sz="2400" b="1" baseline="0" dirty="0" smtClean="0"/>
                        <a:t>«Лес точно терем расписной…»</a:t>
                      </a:r>
                    </a:p>
                    <a:p>
                      <a:r>
                        <a:rPr lang="ru-RU" sz="2400" b="1" baseline="0" dirty="0" smtClean="0"/>
                        <a:t>               </a:t>
                      </a:r>
                      <a:r>
                        <a:rPr lang="ru-RU" sz="2400" b="1" i="1" baseline="0" dirty="0" smtClean="0"/>
                        <a:t>И.А.Бунин</a:t>
                      </a:r>
                      <a:endParaRPr lang="ru-RU" sz="2400" b="1" dirty="0"/>
                    </a:p>
                  </a:txBody>
                  <a:tcPr/>
                </a:tc>
                <a:tc>
                  <a:txBody>
                    <a:bodyPr/>
                    <a:lstStyle/>
                    <a:p>
                      <a:r>
                        <a:rPr lang="ru-RU" sz="2400" dirty="0" smtClean="0"/>
                        <a:t>позолотила, нарядила,</a:t>
                      </a:r>
                      <a:r>
                        <a:rPr lang="ru-RU" sz="2400" baseline="0" dirty="0" smtClean="0"/>
                        <a:t> раскрасила</a:t>
                      </a:r>
                      <a:endParaRPr lang="ru-RU" sz="2400" dirty="0"/>
                    </a:p>
                  </a:txBody>
                  <a:tcPr/>
                </a:tc>
              </a:tr>
              <a:tr h="1396757">
                <a:tc>
                  <a:txBody>
                    <a:bodyPr/>
                    <a:lstStyle/>
                    <a:p>
                      <a:r>
                        <a:rPr lang="ru-RU" sz="2800" b="0" dirty="0" smtClean="0"/>
                        <a:t>3.</a:t>
                      </a:r>
                      <a:r>
                        <a:rPr lang="ru-RU" sz="2800" b="0" baseline="0" dirty="0" smtClean="0"/>
                        <a:t> </a:t>
                      </a:r>
                      <a:r>
                        <a:rPr lang="ru-RU" sz="2800" b="0" dirty="0" smtClean="0"/>
                        <a:t>Заключение</a:t>
                      </a:r>
                      <a:endParaRPr lang="ru-RU" sz="2800" b="1" dirty="0"/>
                    </a:p>
                  </a:txBody>
                  <a:tcPr/>
                </a:tc>
                <a:tc>
                  <a:txBody>
                    <a:bodyPr/>
                    <a:lstStyle/>
                    <a:p>
                      <a:r>
                        <a:rPr lang="ru-RU" sz="2400" b="1" dirty="0" smtClean="0"/>
                        <a:t>Особая пора.</a:t>
                      </a:r>
                      <a:endParaRPr lang="ru-RU" sz="2400" b="1" dirty="0"/>
                    </a:p>
                  </a:txBody>
                  <a:tcPr/>
                </a:tc>
                <a:tc>
                  <a:txBody>
                    <a:bodyPr/>
                    <a:lstStyle/>
                    <a:p>
                      <a:r>
                        <a:rPr lang="ru-RU" sz="2400" dirty="0" smtClean="0"/>
                        <a:t>захлебнуться от восторга</a:t>
                      </a:r>
                      <a:endParaRPr lang="ru-RU" sz="2400" dirty="0"/>
                    </a:p>
                  </a:txBody>
                  <a:tcPr/>
                </a:tc>
              </a:tr>
            </a:tbl>
          </a:graphicData>
        </a:graphic>
      </p:graphicFrame>
      <p:sp>
        <p:nvSpPr>
          <p:cNvPr id="4" name="TextBox 3"/>
          <p:cNvSpPr txBox="1"/>
          <p:nvPr/>
        </p:nvSpPr>
        <p:spPr>
          <a:xfrm>
            <a:off x="1000100" y="1142984"/>
            <a:ext cx="1500198" cy="523220"/>
          </a:xfrm>
          <a:prstGeom prst="rect">
            <a:avLst/>
          </a:prstGeom>
          <a:noFill/>
        </p:spPr>
        <p:txBody>
          <a:bodyPr wrap="square" rtlCol="0">
            <a:spAutoFit/>
          </a:bodyPr>
          <a:lstStyle/>
          <a:p>
            <a:r>
              <a:rPr lang="ru-RU" sz="2800" b="1" dirty="0" smtClean="0"/>
              <a:t>СХЕМА</a:t>
            </a:r>
            <a:endParaRPr lang="ru-RU" sz="2800" b="1" dirty="0"/>
          </a:p>
        </p:txBody>
      </p:sp>
      <p:sp>
        <p:nvSpPr>
          <p:cNvPr id="5" name="TextBox 4"/>
          <p:cNvSpPr txBox="1"/>
          <p:nvPr/>
        </p:nvSpPr>
        <p:spPr>
          <a:xfrm>
            <a:off x="3643306" y="1142984"/>
            <a:ext cx="1571636" cy="523220"/>
          </a:xfrm>
          <a:prstGeom prst="rect">
            <a:avLst/>
          </a:prstGeom>
          <a:noFill/>
        </p:spPr>
        <p:txBody>
          <a:bodyPr wrap="square" rtlCol="0">
            <a:spAutoFit/>
          </a:bodyPr>
          <a:lstStyle/>
          <a:p>
            <a:r>
              <a:rPr lang="ru-RU" sz="2800" b="1" dirty="0" smtClean="0"/>
              <a:t>  ПЛАН</a:t>
            </a:r>
            <a:endParaRPr lang="ru-RU" sz="2800" b="1" dirty="0"/>
          </a:p>
        </p:txBody>
      </p:sp>
      <p:sp>
        <p:nvSpPr>
          <p:cNvPr id="6" name="TextBox 5"/>
          <p:cNvSpPr txBox="1"/>
          <p:nvPr/>
        </p:nvSpPr>
        <p:spPr>
          <a:xfrm>
            <a:off x="6429388" y="1142984"/>
            <a:ext cx="1714512" cy="523220"/>
          </a:xfrm>
          <a:prstGeom prst="rect">
            <a:avLst/>
          </a:prstGeom>
          <a:noFill/>
        </p:spPr>
        <p:txBody>
          <a:bodyPr wrap="square" rtlCol="0">
            <a:spAutoFit/>
          </a:bodyPr>
          <a:lstStyle/>
          <a:p>
            <a:r>
              <a:rPr lang="ru-RU" sz="2800" b="1" dirty="0" smtClean="0"/>
              <a:t>СЛОВАРЬ</a:t>
            </a:r>
            <a:endParaRPr lang="ru-RU" sz="2800" b="1" dirty="0"/>
          </a:p>
        </p:txBody>
      </p:sp>
      <p:sp>
        <p:nvSpPr>
          <p:cNvPr id="7" name="TextBox 6"/>
          <p:cNvSpPr txBox="1"/>
          <p:nvPr/>
        </p:nvSpPr>
        <p:spPr>
          <a:xfrm>
            <a:off x="214282" y="2071678"/>
            <a:ext cx="2561431" cy="523220"/>
          </a:xfrm>
          <a:prstGeom prst="rect">
            <a:avLst/>
          </a:prstGeom>
          <a:noFill/>
        </p:spPr>
        <p:txBody>
          <a:bodyPr wrap="square" rtlCol="0">
            <a:spAutoFit/>
          </a:bodyPr>
          <a:lstStyle/>
          <a:p>
            <a:r>
              <a:rPr lang="ru-RU" sz="2800" dirty="0" smtClean="0"/>
              <a:t>1. Вступление</a:t>
            </a:r>
            <a:endParaRPr lang="ru-RU" sz="28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7158" y="214290"/>
            <a:ext cx="4814844" cy="461665"/>
          </a:xfrm>
          <a:prstGeom prst="rect">
            <a:avLst/>
          </a:prstGeom>
          <a:noFill/>
        </p:spPr>
        <p:txBody>
          <a:bodyPr wrap="none" rtlCol="0">
            <a:spAutoFit/>
          </a:bodyPr>
          <a:lstStyle/>
          <a:p>
            <a:r>
              <a:rPr lang="ru-RU" sz="2400" b="1" dirty="0" smtClean="0"/>
              <a:t>Обсуждение структуры сочинения</a:t>
            </a:r>
            <a:endParaRPr lang="ru-RU" sz="2400" b="1" dirty="0"/>
          </a:p>
        </p:txBody>
      </p:sp>
      <p:sp>
        <p:nvSpPr>
          <p:cNvPr id="3" name="TextBox 2"/>
          <p:cNvSpPr txBox="1"/>
          <p:nvPr/>
        </p:nvSpPr>
        <p:spPr>
          <a:xfrm>
            <a:off x="428596" y="714356"/>
            <a:ext cx="4502195" cy="523220"/>
          </a:xfrm>
          <a:prstGeom prst="rect">
            <a:avLst/>
          </a:prstGeom>
          <a:noFill/>
        </p:spPr>
        <p:txBody>
          <a:bodyPr wrap="square" rtlCol="0">
            <a:spAutoFit/>
          </a:bodyPr>
          <a:lstStyle/>
          <a:p>
            <a:r>
              <a:rPr lang="ru-RU" sz="2800" b="1" dirty="0" smtClean="0">
                <a:solidFill>
                  <a:srgbClr val="CC0000"/>
                </a:solidFill>
              </a:rPr>
              <a:t>- С чего начнём сочинение?</a:t>
            </a:r>
            <a:endParaRPr lang="ru-RU" sz="2800" b="1" dirty="0">
              <a:solidFill>
                <a:srgbClr val="CC0000"/>
              </a:solidFill>
            </a:endParaRPr>
          </a:p>
        </p:txBody>
      </p:sp>
      <p:sp>
        <p:nvSpPr>
          <p:cNvPr id="4" name="TextBox 3"/>
          <p:cNvSpPr txBox="1"/>
          <p:nvPr/>
        </p:nvSpPr>
        <p:spPr>
          <a:xfrm>
            <a:off x="428596" y="1285860"/>
            <a:ext cx="8429684" cy="954107"/>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ru-RU" sz="2800" b="1" dirty="0" smtClean="0">
                <a:solidFill>
                  <a:srgbClr val="E12405"/>
                </a:solidFill>
              </a:rPr>
              <a:t>Пришла золотая пора осени. Жёлтым нарядом покрылась земля.</a:t>
            </a:r>
            <a:endParaRPr lang="ru-RU" sz="2800" b="1" dirty="0">
              <a:solidFill>
                <a:srgbClr val="E12405"/>
              </a:solidFill>
            </a:endParaRPr>
          </a:p>
        </p:txBody>
      </p:sp>
      <p:pic>
        <p:nvPicPr>
          <p:cNvPr id="5" name="Рисунок 4" descr="normal_clipart218.jpg"/>
          <p:cNvPicPr>
            <a:picLocks noChangeAspect="1"/>
          </p:cNvPicPr>
          <p:nvPr/>
        </p:nvPicPr>
        <p:blipFill>
          <a:blip r:embed="rId2"/>
          <a:stretch>
            <a:fillRect/>
          </a:stretch>
        </p:blipFill>
        <p:spPr>
          <a:xfrm>
            <a:off x="714348" y="2357430"/>
            <a:ext cx="7884000" cy="421484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by="(-#ppt_w*2)" calcmode="lin" valueType="num">
                                      <p:cBhvr rctx="PPT">
                                        <p:cTn id="12" dur="500" autoRev="1" fill="hold">
                                          <p:stCondLst>
                                            <p:cond delay="0"/>
                                          </p:stCondLst>
                                        </p:cTn>
                                        <p:tgtEl>
                                          <p:spTgt spid="4"/>
                                        </p:tgtEl>
                                        <p:attrNameLst>
                                          <p:attrName>ppt_w</p:attrName>
                                        </p:attrNameLst>
                                      </p:cBhvr>
                                    </p:anim>
                                    <p:anim by="(#ppt_w*0.50)" calcmode="lin" valueType="num">
                                      <p:cBhvr>
                                        <p:cTn id="13" dur="500" decel="50000" autoRev="1" fill="hold">
                                          <p:stCondLst>
                                            <p:cond delay="0"/>
                                          </p:stCondLst>
                                        </p:cTn>
                                        <p:tgtEl>
                                          <p:spTgt spid="4"/>
                                        </p:tgtEl>
                                        <p:attrNameLst>
                                          <p:attrName>ppt_x</p:attrName>
                                        </p:attrNameLst>
                                      </p:cBhvr>
                                    </p:anim>
                                    <p:anim from="(-#ppt_h/2)" to="(#ppt_y)" calcmode="lin" valueType="num">
                                      <p:cBhvr>
                                        <p:cTn id="14" dur="1000" fill="hold">
                                          <p:stCondLst>
                                            <p:cond delay="0"/>
                                          </p:stCondLst>
                                        </p:cTn>
                                        <p:tgtEl>
                                          <p:spTgt spid="4"/>
                                        </p:tgtEl>
                                        <p:attrNameLst>
                                          <p:attrName>ppt_y</p:attrName>
                                        </p:attrNameLst>
                                      </p:cBhvr>
                                    </p:anim>
                                    <p:animRot by="21600000">
                                      <p:cBhvr>
                                        <p:cTn id="15" dur="1000" fill="hold">
                                          <p:stCondLst>
                                            <p:cond delay="0"/>
                                          </p:stCondLst>
                                        </p:cTn>
                                        <p:tgtEl>
                                          <p:spTgt spid="4"/>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35"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2000"/>
                                        <p:tgtEl>
                                          <p:spTgt spid="5"/>
                                        </p:tgtEl>
                                      </p:cBhvr>
                                    </p:animEffect>
                                    <p:anim calcmode="lin" valueType="num">
                                      <p:cBhvr>
                                        <p:cTn id="21" dur="2000" fill="hold"/>
                                        <p:tgtEl>
                                          <p:spTgt spid="5"/>
                                        </p:tgtEl>
                                        <p:attrNameLst>
                                          <p:attrName>style.rotation</p:attrName>
                                        </p:attrNameLst>
                                      </p:cBhvr>
                                      <p:tavLst>
                                        <p:tav tm="0">
                                          <p:val>
                                            <p:fltVal val="720"/>
                                          </p:val>
                                        </p:tav>
                                        <p:tav tm="100000">
                                          <p:val>
                                            <p:fltVal val="0"/>
                                          </p:val>
                                        </p:tav>
                                      </p:tavLst>
                                    </p:anim>
                                    <p:anim calcmode="lin" valueType="num">
                                      <p:cBhvr>
                                        <p:cTn id="22" dur="2000" fill="hold"/>
                                        <p:tgtEl>
                                          <p:spTgt spid="5"/>
                                        </p:tgtEl>
                                        <p:attrNameLst>
                                          <p:attrName>ppt_h</p:attrName>
                                        </p:attrNameLst>
                                      </p:cBhvr>
                                      <p:tavLst>
                                        <p:tav tm="0">
                                          <p:val>
                                            <p:fltVal val="0"/>
                                          </p:val>
                                        </p:tav>
                                        <p:tav tm="100000">
                                          <p:val>
                                            <p:strVal val="#ppt_h"/>
                                          </p:val>
                                        </p:tav>
                                      </p:tavLst>
                                    </p:anim>
                                    <p:anim calcmode="lin" valueType="num">
                                      <p:cBhvr>
                                        <p:cTn id="23" dur="2000" fill="hold"/>
                                        <p:tgtEl>
                                          <p:spTgt spid="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214290"/>
            <a:ext cx="8643998" cy="954107"/>
          </a:xfrm>
          <a:prstGeom prst="rect">
            <a:avLst/>
          </a:prstGeom>
          <a:noFill/>
        </p:spPr>
        <p:txBody>
          <a:bodyPr wrap="square" rtlCol="0">
            <a:spAutoFit/>
          </a:bodyPr>
          <a:lstStyle/>
          <a:p>
            <a:r>
              <a:rPr lang="ru-RU" sz="2800" b="1" dirty="0" smtClean="0">
                <a:solidFill>
                  <a:srgbClr val="CC0000"/>
                </a:solidFill>
              </a:rPr>
              <a:t>- Какое предложение обязательно должно быть в вводной части, чтобы перейти к раскрытию темы?</a:t>
            </a:r>
            <a:endParaRPr lang="ru-RU" sz="2800" b="1" dirty="0">
              <a:solidFill>
                <a:srgbClr val="CC0000"/>
              </a:solidFill>
            </a:endParaRPr>
          </a:p>
        </p:txBody>
      </p:sp>
      <p:sp>
        <p:nvSpPr>
          <p:cNvPr id="3" name="TextBox 2"/>
          <p:cNvSpPr txBox="1"/>
          <p:nvPr/>
        </p:nvSpPr>
        <p:spPr>
          <a:xfrm>
            <a:off x="357158" y="1285860"/>
            <a:ext cx="8501123" cy="954107"/>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ru-RU" sz="2800" b="1" dirty="0" smtClean="0">
                <a:solidFill>
                  <a:srgbClr val="E12405"/>
                </a:solidFill>
              </a:rPr>
              <a:t>Тихо падает на землю листва, теряют золотой наряд деревья.</a:t>
            </a:r>
            <a:endParaRPr lang="ru-RU" sz="2800" b="1" dirty="0">
              <a:solidFill>
                <a:srgbClr val="E12405"/>
              </a:solidFill>
            </a:endParaRPr>
          </a:p>
        </p:txBody>
      </p:sp>
      <p:pic>
        <p:nvPicPr>
          <p:cNvPr id="4" name="Рисунок 3" descr="031903201003131.jpg"/>
          <p:cNvPicPr>
            <a:picLocks noChangeAspect="1"/>
          </p:cNvPicPr>
          <p:nvPr/>
        </p:nvPicPr>
        <p:blipFill>
          <a:blip r:embed="rId2" cstate="screen"/>
          <a:stretch>
            <a:fillRect/>
          </a:stretch>
        </p:blipFill>
        <p:spPr>
          <a:xfrm>
            <a:off x="214282" y="2428868"/>
            <a:ext cx="8697600" cy="421484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500" autoRev="1" fill="hold">
                                          <p:stCondLst>
                                            <p:cond delay="0"/>
                                          </p:stCondLst>
                                        </p:cTn>
                                        <p:tgtEl>
                                          <p:spTgt spid="3"/>
                                        </p:tgtEl>
                                        <p:attrNameLst>
                                          <p:attrName>ppt_w</p:attrName>
                                        </p:attrNameLst>
                                      </p:cBhvr>
                                    </p:anim>
                                    <p:anim by="(#ppt_w*0.50)" calcmode="lin" valueType="num">
                                      <p:cBhvr>
                                        <p:cTn id="13" dur="500" decel="50000" autoRev="1" fill="hold">
                                          <p:stCondLst>
                                            <p:cond delay="0"/>
                                          </p:stCondLst>
                                        </p:cTn>
                                        <p:tgtEl>
                                          <p:spTgt spid="3"/>
                                        </p:tgtEl>
                                        <p:attrNameLst>
                                          <p:attrName>ppt_x</p:attrName>
                                        </p:attrNameLst>
                                      </p:cBhvr>
                                    </p:anim>
                                    <p:anim from="(-#ppt_h/2)" to="(#ppt_y)" calcmode="lin" valueType="num">
                                      <p:cBhvr>
                                        <p:cTn id="14" dur="1000" fill="hold">
                                          <p:stCondLst>
                                            <p:cond delay="0"/>
                                          </p:stCondLst>
                                        </p:cTn>
                                        <p:tgtEl>
                                          <p:spTgt spid="3"/>
                                        </p:tgtEl>
                                        <p:attrNameLst>
                                          <p:attrName>ppt_y</p:attrName>
                                        </p:attrNameLst>
                                      </p:cBhvr>
                                    </p:anim>
                                    <p:animRot by="21600000">
                                      <p:cBhvr>
                                        <p:cTn id="15" dur="1000" fill="hold">
                                          <p:stCondLst>
                                            <p:cond delay="0"/>
                                          </p:stCondLst>
                                        </p:cTn>
                                        <p:tgtEl>
                                          <p:spTgt spid="3"/>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35"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2000"/>
                                        <p:tgtEl>
                                          <p:spTgt spid="4"/>
                                        </p:tgtEl>
                                      </p:cBhvr>
                                    </p:animEffect>
                                    <p:anim calcmode="lin" valueType="num">
                                      <p:cBhvr>
                                        <p:cTn id="21" dur="2000" fill="hold"/>
                                        <p:tgtEl>
                                          <p:spTgt spid="4"/>
                                        </p:tgtEl>
                                        <p:attrNameLst>
                                          <p:attrName>style.rotation</p:attrName>
                                        </p:attrNameLst>
                                      </p:cBhvr>
                                      <p:tavLst>
                                        <p:tav tm="0">
                                          <p:val>
                                            <p:fltVal val="720"/>
                                          </p:val>
                                        </p:tav>
                                        <p:tav tm="100000">
                                          <p:val>
                                            <p:fltVal val="0"/>
                                          </p:val>
                                        </p:tav>
                                      </p:tavLst>
                                    </p:anim>
                                    <p:anim calcmode="lin" valueType="num">
                                      <p:cBhvr>
                                        <p:cTn id="22" dur="2000" fill="hold"/>
                                        <p:tgtEl>
                                          <p:spTgt spid="4"/>
                                        </p:tgtEl>
                                        <p:attrNameLst>
                                          <p:attrName>ppt_h</p:attrName>
                                        </p:attrNameLst>
                                      </p:cBhvr>
                                      <p:tavLst>
                                        <p:tav tm="0">
                                          <p:val>
                                            <p:fltVal val="0"/>
                                          </p:val>
                                        </p:tav>
                                        <p:tav tm="100000">
                                          <p:val>
                                            <p:strVal val="#ppt_h"/>
                                          </p:val>
                                        </p:tav>
                                      </p:tavLst>
                                    </p:anim>
                                    <p:anim calcmode="lin" valueType="num">
                                      <p:cBhvr>
                                        <p:cTn id="23" dur="2000" fill="hold"/>
                                        <p:tgtEl>
                                          <p:spTgt spid="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7158" y="214290"/>
            <a:ext cx="7489807" cy="523220"/>
          </a:xfrm>
          <a:prstGeom prst="rect">
            <a:avLst/>
          </a:prstGeom>
          <a:noFill/>
        </p:spPr>
        <p:txBody>
          <a:bodyPr wrap="square" rtlCol="0">
            <a:spAutoFit/>
          </a:bodyPr>
          <a:lstStyle/>
          <a:p>
            <a:r>
              <a:rPr lang="ru-RU" sz="2800" b="1" dirty="0" smtClean="0">
                <a:solidFill>
                  <a:srgbClr val="CC0000"/>
                </a:solidFill>
              </a:rPr>
              <a:t>- О чём будем рассказывать в основной части?</a:t>
            </a:r>
            <a:endParaRPr lang="ru-RU" sz="2800" b="1" dirty="0">
              <a:solidFill>
                <a:srgbClr val="CC0000"/>
              </a:solidFill>
            </a:endParaRPr>
          </a:p>
        </p:txBody>
      </p:sp>
      <p:sp>
        <p:nvSpPr>
          <p:cNvPr id="3" name="TextBox 2"/>
          <p:cNvSpPr txBox="1"/>
          <p:nvPr/>
        </p:nvSpPr>
        <p:spPr>
          <a:xfrm>
            <a:off x="357159" y="714356"/>
            <a:ext cx="8572559" cy="1384995"/>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ru-RU" sz="2800" b="1" dirty="0" smtClean="0">
                <a:solidFill>
                  <a:srgbClr val="E12405"/>
                </a:solidFill>
              </a:rPr>
              <a:t>О том, как с кустарников и деревьев опадают листья. Все они разные по форме и цвету, но в большинстве жёлтые с красным отливом.</a:t>
            </a:r>
            <a:endParaRPr lang="ru-RU" sz="2800" b="1" dirty="0">
              <a:solidFill>
                <a:srgbClr val="E12405"/>
              </a:solidFill>
            </a:endParaRPr>
          </a:p>
        </p:txBody>
      </p:sp>
      <p:pic>
        <p:nvPicPr>
          <p:cNvPr id="5" name="Рисунок 4" descr="fall leaves.jpg"/>
          <p:cNvPicPr>
            <a:picLocks noChangeAspect="1"/>
          </p:cNvPicPr>
          <p:nvPr/>
        </p:nvPicPr>
        <p:blipFill>
          <a:blip r:embed="rId2"/>
          <a:stretch>
            <a:fillRect/>
          </a:stretch>
        </p:blipFill>
        <p:spPr>
          <a:xfrm>
            <a:off x="714348" y="2143116"/>
            <a:ext cx="7786742" cy="45005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500" autoRev="1" fill="hold">
                                          <p:stCondLst>
                                            <p:cond delay="0"/>
                                          </p:stCondLst>
                                        </p:cTn>
                                        <p:tgtEl>
                                          <p:spTgt spid="3"/>
                                        </p:tgtEl>
                                        <p:attrNameLst>
                                          <p:attrName>ppt_w</p:attrName>
                                        </p:attrNameLst>
                                      </p:cBhvr>
                                    </p:anim>
                                    <p:anim by="(#ppt_w*0.50)" calcmode="lin" valueType="num">
                                      <p:cBhvr>
                                        <p:cTn id="13" dur="500" decel="50000" autoRev="1" fill="hold">
                                          <p:stCondLst>
                                            <p:cond delay="0"/>
                                          </p:stCondLst>
                                        </p:cTn>
                                        <p:tgtEl>
                                          <p:spTgt spid="3"/>
                                        </p:tgtEl>
                                        <p:attrNameLst>
                                          <p:attrName>ppt_x</p:attrName>
                                        </p:attrNameLst>
                                      </p:cBhvr>
                                    </p:anim>
                                    <p:anim from="(-#ppt_h/2)" to="(#ppt_y)" calcmode="lin" valueType="num">
                                      <p:cBhvr>
                                        <p:cTn id="14" dur="1000" fill="hold">
                                          <p:stCondLst>
                                            <p:cond delay="0"/>
                                          </p:stCondLst>
                                        </p:cTn>
                                        <p:tgtEl>
                                          <p:spTgt spid="3"/>
                                        </p:tgtEl>
                                        <p:attrNameLst>
                                          <p:attrName>ppt_y</p:attrName>
                                        </p:attrNameLst>
                                      </p:cBhvr>
                                    </p:anim>
                                    <p:animRot by="21600000">
                                      <p:cBhvr>
                                        <p:cTn id="15" dur="1000" fill="hold">
                                          <p:stCondLst>
                                            <p:cond delay="0"/>
                                          </p:stCondLst>
                                        </p:cTn>
                                        <p:tgtEl>
                                          <p:spTgt spid="3"/>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35"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2000"/>
                                        <p:tgtEl>
                                          <p:spTgt spid="5"/>
                                        </p:tgtEl>
                                      </p:cBhvr>
                                    </p:animEffect>
                                    <p:anim calcmode="lin" valueType="num">
                                      <p:cBhvr>
                                        <p:cTn id="21" dur="2000" fill="hold"/>
                                        <p:tgtEl>
                                          <p:spTgt spid="5"/>
                                        </p:tgtEl>
                                        <p:attrNameLst>
                                          <p:attrName>style.rotation</p:attrName>
                                        </p:attrNameLst>
                                      </p:cBhvr>
                                      <p:tavLst>
                                        <p:tav tm="0">
                                          <p:val>
                                            <p:fltVal val="720"/>
                                          </p:val>
                                        </p:tav>
                                        <p:tav tm="100000">
                                          <p:val>
                                            <p:fltVal val="0"/>
                                          </p:val>
                                        </p:tav>
                                      </p:tavLst>
                                    </p:anim>
                                    <p:anim calcmode="lin" valueType="num">
                                      <p:cBhvr>
                                        <p:cTn id="22" dur="2000" fill="hold"/>
                                        <p:tgtEl>
                                          <p:spTgt spid="5"/>
                                        </p:tgtEl>
                                        <p:attrNameLst>
                                          <p:attrName>ppt_h</p:attrName>
                                        </p:attrNameLst>
                                      </p:cBhvr>
                                      <p:tavLst>
                                        <p:tav tm="0">
                                          <p:val>
                                            <p:fltVal val="0"/>
                                          </p:val>
                                        </p:tav>
                                        <p:tav tm="100000">
                                          <p:val>
                                            <p:strVal val="#ppt_h"/>
                                          </p:val>
                                        </p:tav>
                                      </p:tavLst>
                                    </p:anim>
                                    <p:anim calcmode="lin" valueType="num">
                                      <p:cBhvr>
                                        <p:cTn id="23" dur="2000" fill="hold"/>
                                        <p:tgtEl>
                                          <p:spTgt spid="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214290"/>
            <a:ext cx="8786875" cy="954107"/>
          </a:xfrm>
          <a:prstGeom prst="rect">
            <a:avLst/>
          </a:prstGeom>
          <a:noFill/>
        </p:spPr>
        <p:txBody>
          <a:bodyPr wrap="square" rtlCol="0">
            <a:spAutoFit/>
          </a:bodyPr>
          <a:lstStyle/>
          <a:p>
            <a:r>
              <a:rPr lang="ru-RU" sz="2800" b="1" dirty="0" smtClean="0">
                <a:solidFill>
                  <a:srgbClr val="CC0000"/>
                </a:solidFill>
              </a:rPr>
              <a:t>- Какие слова не следует повторять, чтобы не делать повторов?</a:t>
            </a:r>
            <a:endParaRPr lang="ru-RU" sz="2800" b="1" dirty="0">
              <a:solidFill>
                <a:srgbClr val="CC0000"/>
              </a:solidFill>
            </a:endParaRPr>
          </a:p>
        </p:txBody>
      </p:sp>
      <p:sp>
        <p:nvSpPr>
          <p:cNvPr id="3" name="TextBox 2"/>
          <p:cNvSpPr txBox="1"/>
          <p:nvPr/>
        </p:nvSpPr>
        <p:spPr>
          <a:xfrm>
            <a:off x="428596" y="1214422"/>
            <a:ext cx="2681824" cy="523220"/>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ru-RU" sz="2800" b="1" dirty="0" smtClean="0">
                <a:solidFill>
                  <a:srgbClr val="E12405"/>
                </a:solidFill>
              </a:rPr>
              <a:t>Листья, падают.</a:t>
            </a:r>
            <a:endParaRPr lang="ru-RU" sz="2800" b="1" dirty="0">
              <a:solidFill>
                <a:srgbClr val="E12405"/>
              </a:solidFill>
            </a:endParaRPr>
          </a:p>
        </p:txBody>
      </p:sp>
      <p:pic>
        <p:nvPicPr>
          <p:cNvPr id="4" name="Рисунок 3" descr="Nature_Seasons_Autumn__006053_.jpg"/>
          <p:cNvPicPr>
            <a:picLocks noChangeAspect="1"/>
          </p:cNvPicPr>
          <p:nvPr/>
        </p:nvPicPr>
        <p:blipFill>
          <a:blip r:embed="rId2"/>
          <a:stretch>
            <a:fillRect/>
          </a:stretch>
        </p:blipFill>
        <p:spPr>
          <a:xfrm>
            <a:off x="571472" y="1857364"/>
            <a:ext cx="8143932" cy="48257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500" autoRev="1" fill="hold">
                                          <p:stCondLst>
                                            <p:cond delay="0"/>
                                          </p:stCondLst>
                                        </p:cTn>
                                        <p:tgtEl>
                                          <p:spTgt spid="3"/>
                                        </p:tgtEl>
                                        <p:attrNameLst>
                                          <p:attrName>ppt_w</p:attrName>
                                        </p:attrNameLst>
                                      </p:cBhvr>
                                    </p:anim>
                                    <p:anim by="(#ppt_w*0.50)" calcmode="lin" valueType="num">
                                      <p:cBhvr>
                                        <p:cTn id="13" dur="500" decel="50000" autoRev="1" fill="hold">
                                          <p:stCondLst>
                                            <p:cond delay="0"/>
                                          </p:stCondLst>
                                        </p:cTn>
                                        <p:tgtEl>
                                          <p:spTgt spid="3"/>
                                        </p:tgtEl>
                                        <p:attrNameLst>
                                          <p:attrName>ppt_x</p:attrName>
                                        </p:attrNameLst>
                                      </p:cBhvr>
                                    </p:anim>
                                    <p:anim from="(-#ppt_h/2)" to="(#ppt_y)" calcmode="lin" valueType="num">
                                      <p:cBhvr>
                                        <p:cTn id="14" dur="1000" fill="hold">
                                          <p:stCondLst>
                                            <p:cond delay="0"/>
                                          </p:stCondLst>
                                        </p:cTn>
                                        <p:tgtEl>
                                          <p:spTgt spid="3"/>
                                        </p:tgtEl>
                                        <p:attrNameLst>
                                          <p:attrName>ppt_y</p:attrName>
                                        </p:attrNameLst>
                                      </p:cBhvr>
                                    </p:anim>
                                    <p:animRot by="21600000">
                                      <p:cBhvr>
                                        <p:cTn id="15" dur="1000" fill="hold">
                                          <p:stCondLst>
                                            <p:cond delay="0"/>
                                          </p:stCondLst>
                                        </p:cTn>
                                        <p:tgtEl>
                                          <p:spTgt spid="3"/>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35"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2000"/>
                                        <p:tgtEl>
                                          <p:spTgt spid="4"/>
                                        </p:tgtEl>
                                      </p:cBhvr>
                                    </p:animEffect>
                                    <p:anim calcmode="lin" valueType="num">
                                      <p:cBhvr>
                                        <p:cTn id="21" dur="2000" fill="hold"/>
                                        <p:tgtEl>
                                          <p:spTgt spid="4"/>
                                        </p:tgtEl>
                                        <p:attrNameLst>
                                          <p:attrName>style.rotation</p:attrName>
                                        </p:attrNameLst>
                                      </p:cBhvr>
                                      <p:tavLst>
                                        <p:tav tm="0">
                                          <p:val>
                                            <p:fltVal val="720"/>
                                          </p:val>
                                        </p:tav>
                                        <p:tav tm="100000">
                                          <p:val>
                                            <p:fltVal val="0"/>
                                          </p:val>
                                        </p:tav>
                                      </p:tavLst>
                                    </p:anim>
                                    <p:anim calcmode="lin" valueType="num">
                                      <p:cBhvr>
                                        <p:cTn id="22" dur="2000" fill="hold"/>
                                        <p:tgtEl>
                                          <p:spTgt spid="4"/>
                                        </p:tgtEl>
                                        <p:attrNameLst>
                                          <p:attrName>ppt_h</p:attrName>
                                        </p:attrNameLst>
                                      </p:cBhvr>
                                      <p:tavLst>
                                        <p:tav tm="0">
                                          <p:val>
                                            <p:fltVal val="0"/>
                                          </p:val>
                                        </p:tav>
                                        <p:tav tm="100000">
                                          <p:val>
                                            <p:strVal val="#ppt_h"/>
                                          </p:val>
                                        </p:tav>
                                      </p:tavLst>
                                    </p:anim>
                                    <p:anim calcmode="lin" valueType="num">
                                      <p:cBhvr>
                                        <p:cTn id="23" dur="2000" fill="hold"/>
                                        <p:tgtEl>
                                          <p:spTgt spid="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162</TotalTime>
  <Words>733</Words>
  <Application>Microsoft Office PowerPoint</Application>
  <PresentationFormat>Экран (4:3)</PresentationFormat>
  <Paragraphs>77</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Марина</dc:creator>
  <cp:lastModifiedBy>Марина</cp:lastModifiedBy>
  <cp:revision>20</cp:revision>
  <dcterms:created xsi:type="dcterms:W3CDTF">2011-09-05T15:03:28Z</dcterms:created>
  <dcterms:modified xsi:type="dcterms:W3CDTF">2011-12-28T10:50:22Z</dcterms:modified>
</cp:coreProperties>
</file>