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4" r:id="rId10"/>
    <p:sldId id="265" r:id="rId11"/>
    <p:sldId id="295" r:id="rId12"/>
    <p:sldId id="299" r:id="rId13"/>
    <p:sldId id="300" r:id="rId14"/>
    <p:sldId id="289" r:id="rId15"/>
    <p:sldId id="278" r:id="rId16"/>
    <p:sldId id="280" r:id="rId17"/>
    <p:sldId id="281" r:id="rId18"/>
    <p:sldId id="267" r:id="rId19"/>
    <p:sldId id="268" r:id="rId20"/>
    <p:sldId id="269" r:id="rId21"/>
    <p:sldId id="270" r:id="rId22"/>
    <p:sldId id="282" r:id="rId23"/>
    <p:sldId id="294" r:id="rId24"/>
    <p:sldId id="271" r:id="rId25"/>
    <p:sldId id="272" r:id="rId26"/>
    <p:sldId id="285" r:id="rId27"/>
    <p:sldId id="296" r:id="rId28"/>
    <p:sldId id="287" r:id="rId29"/>
    <p:sldId id="286" r:id="rId30"/>
    <p:sldId id="288" r:id="rId31"/>
    <p:sldId id="273" r:id="rId32"/>
    <p:sldId id="274" r:id="rId33"/>
    <p:sldId id="275" r:id="rId34"/>
    <p:sldId id="290" r:id="rId35"/>
    <p:sldId id="298" r:id="rId36"/>
    <p:sldId id="292" r:id="rId37"/>
    <p:sldId id="293" r:id="rId38"/>
    <p:sldId id="291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A31F3-C68D-45F0-A7E6-2A506A54A1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8A4CA3-CDE3-4CFC-99A7-63A8BA283C8A}">
      <dgm:prSet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Родина – тропические и субтропические леса Южной</a:t>
          </a:r>
          <a:endParaRPr lang="ru-RU" dirty="0">
            <a:solidFill>
              <a:srgbClr val="FF0000"/>
            </a:solidFill>
          </a:endParaRPr>
        </a:p>
      </dgm:t>
    </dgm:pt>
    <dgm:pt modelId="{F839E7BE-883D-4172-B854-7AB0967AD3E3}" type="parTrans" cxnId="{DA6D26C6-C6B8-4908-A702-210F9B3AEEB3}">
      <dgm:prSet/>
      <dgm:spPr/>
      <dgm:t>
        <a:bodyPr/>
        <a:lstStyle/>
        <a:p>
          <a:endParaRPr lang="ru-RU"/>
        </a:p>
      </dgm:t>
    </dgm:pt>
    <dgm:pt modelId="{12F92B2F-9F1A-4597-9A72-6DD02DD87151}" type="sibTrans" cxnId="{DA6D26C6-C6B8-4908-A702-210F9B3AEEB3}">
      <dgm:prSet/>
      <dgm:spPr/>
      <dgm:t>
        <a:bodyPr/>
        <a:lstStyle/>
        <a:p>
          <a:endParaRPr lang="ru-RU"/>
        </a:p>
      </dgm:t>
    </dgm:pt>
    <dgm:pt modelId="{DEC845EC-7742-4BCF-BFA3-B4A035CD43B9}">
      <dgm:prSet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Америки,  Азии, Африки, а также в горных районах.</a:t>
          </a:r>
          <a:endParaRPr lang="ru-RU" dirty="0">
            <a:solidFill>
              <a:srgbClr val="FF0000"/>
            </a:solidFill>
          </a:endParaRPr>
        </a:p>
      </dgm:t>
    </dgm:pt>
    <dgm:pt modelId="{F2B45547-14E4-48FA-95E9-7A66C9603DF7}" type="parTrans" cxnId="{B4C228AA-26A2-4384-A743-30DB49695C3A}">
      <dgm:prSet/>
      <dgm:spPr/>
      <dgm:t>
        <a:bodyPr/>
        <a:lstStyle/>
        <a:p>
          <a:endParaRPr lang="ru-RU"/>
        </a:p>
      </dgm:t>
    </dgm:pt>
    <dgm:pt modelId="{10EEA10E-9F51-4E9F-966C-8B0995930AD1}" type="sibTrans" cxnId="{B4C228AA-26A2-4384-A743-30DB49695C3A}">
      <dgm:prSet/>
      <dgm:spPr/>
      <dgm:t>
        <a:bodyPr/>
        <a:lstStyle/>
        <a:p>
          <a:endParaRPr lang="ru-RU"/>
        </a:p>
      </dgm:t>
    </dgm:pt>
    <dgm:pt modelId="{EC9937FC-8481-47C2-BBEA-3CC6DC02D29D}" type="pres">
      <dgm:prSet presAssocID="{7EDA31F3-C68D-45F0-A7E6-2A506A54A1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BC434-CF08-4C5D-995D-41A5ECA14287}" type="pres">
      <dgm:prSet presAssocID="{BF8A4CA3-CDE3-4CFC-99A7-63A8BA283C8A}" presName="composite" presStyleCnt="0"/>
      <dgm:spPr/>
    </dgm:pt>
    <dgm:pt modelId="{FEA156F4-51D5-4F3B-84A7-D445968A0101}" type="pres">
      <dgm:prSet presAssocID="{BF8A4CA3-CDE3-4CFC-99A7-63A8BA283C8A}" presName="imgShp" presStyleLbl="fgImgPlace1" presStyleIdx="0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2B4D64-9C00-4D92-B450-859C734971DB}" type="pres">
      <dgm:prSet presAssocID="{BF8A4CA3-CDE3-4CFC-99A7-63A8BA283C8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58A13-9740-4587-9E79-468030108277}" type="pres">
      <dgm:prSet presAssocID="{12F92B2F-9F1A-4597-9A72-6DD02DD87151}" presName="spacing" presStyleCnt="0"/>
      <dgm:spPr/>
    </dgm:pt>
    <dgm:pt modelId="{9BB4BB49-213C-4F2D-A07D-2B628277C450}" type="pres">
      <dgm:prSet presAssocID="{DEC845EC-7742-4BCF-BFA3-B4A035CD43B9}" presName="composite" presStyleCnt="0"/>
      <dgm:spPr/>
    </dgm:pt>
    <dgm:pt modelId="{B17D075B-FB16-4710-84C7-D5AFA6D8FD3A}" type="pres">
      <dgm:prSet presAssocID="{DEC845EC-7742-4BCF-BFA3-B4A035CD43B9}" presName="imgShp" presStyleLbl="fgImgPlace1" presStyleIdx="1" presStyleCnt="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282699-7026-431C-8ACE-5510C0D9BD9E}" type="pres">
      <dgm:prSet presAssocID="{DEC845EC-7742-4BCF-BFA3-B4A035CD43B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92C7B-5A9E-49F5-950D-EA52D6994314}" type="presOf" srcId="{7EDA31F3-C68D-45F0-A7E6-2A506A54A140}" destId="{EC9937FC-8481-47C2-BBEA-3CC6DC02D29D}" srcOrd="0" destOrd="0" presId="urn:microsoft.com/office/officeart/2005/8/layout/vList3"/>
    <dgm:cxn modelId="{740D1D58-BF92-4E66-AB4F-CC3E5B3075A3}" type="presOf" srcId="{BF8A4CA3-CDE3-4CFC-99A7-63A8BA283C8A}" destId="{672B4D64-9C00-4D92-B450-859C734971DB}" srcOrd="0" destOrd="0" presId="urn:microsoft.com/office/officeart/2005/8/layout/vList3"/>
    <dgm:cxn modelId="{B4C228AA-26A2-4384-A743-30DB49695C3A}" srcId="{7EDA31F3-C68D-45F0-A7E6-2A506A54A140}" destId="{DEC845EC-7742-4BCF-BFA3-B4A035CD43B9}" srcOrd="1" destOrd="0" parTransId="{F2B45547-14E4-48FA-95E9-7A66C9603DF7}" sibTransId="{10EEA10E-9F51-4E9F-966C-8B0995930AD1}"/>
    <dgm:cxn modelId="{1B092119-1312-4460-B3EB-852E9058CA2E}" type="presOf" srcId="{DEC845EC-7742-4BCF-BFA3-B4A035CD43B9}" destId="{82282699-7026-431C-8ACE-5510C0D9BD9E}" srcOrd="0" destOrd="0" presId="urn:microsoft.com/office/officeart/2005/8/layout/vList3"/>
    <dgm:cxn modelId="{DA6D26C6-C6B8-4908-A702-210F9B3AEEB3}" srcId="{7EDA31F3-C68D-45F0-A7E6-2A506A54A140}" destId="{BF8A4CA3-CDE3-4CFC-99A7-63A8BA283C8A}" srcOrd="0" destOrd="0" parTransId="{F839E7BE-883D-4172-B854-7AB0967AD3E3}" sibTransId="{12F92B2F-9F1A-4597-9A72-6DD02DD87151}"/>
    <dgm:cxn modelId="{1652B754-47D5-4FE1-9504-5A3F257B214D}" type="presParOf" srcId="{EC9937FC-8481-47C2-BBEA-3CC6DC02D29D}" destId="{3AABC434-CF08-4C5D-995D-41A5ECA14287}" srcOrd="0" destOrd="0" presId="urn:microsoft.com/office/officeart/2005/8/layout/vList3"/>
    <dgm:cxn modelId="{D95ED477-036E-41B5-A168-F7B3E8506769}" type="presParOf" srcId="{3AABC434-CF08-4C5D-995D-41A5ECA14287}" destId="{FEA156F4-51D5-4F3B-84A7-D445968A0101}" srcOrd="0" destOrd="0" presId="urn:microsoft.com/office/officeart/2005/8/layout/vList3"/>
    <dgm:cxn modelId="{19F7B095-17F6-4111-AECA-09E4209846A0}" type="presParOf" srcId="{3AABC434-CF08-4C5D-995D-41A5ECA14287}" destId="{672B4D64-9C00-4D92-B450-859C734971DB}" srcOrd="1" destOrd="0" presId="urn:microsoft.com/office/officeart/2005/8/layout/vList3"/>
    <dgm:cxn modelId="{5508D1C8-D6DB-4C55-9DA9-8F83126AAEB3}" type="presParOf" srcId="{EC9937FC-8481-47C2-BBEA-3CC6DC02D29D}" destId="{29858A13-9740-4587-9E79-468030108277}" srcOrd="1" destOrd="0" presId="urn:microsoft.com/office/officeart/2005/8/layout/vList3"/>
    <dgm:cxn modelId="{77CAEE75-6062-4E51-96F0-B11BAA2011AA}" type="presParOf" srcId="{EC9937FC-8481-47C2-BBEA-3CC6DC02D29D}" destId="{9BB4BB49-213C-4F2D-A07D-2B628277C450}" srcOrd="2" destOrd="0" presId="urn:microsoft.com/office/officeart/2005/8/layout/vList3"/>
    <dgm:cxn modelId="{CD3F7C4A-EA5C-4627-8101-895588D9632B}" type="presParOf" srcId="{9BB4BB49-213C-4F2D-A07D-2B628277C450}" destId="{B17D075B-FB16-4710-84C7-D5AFA6D8FD3A}" srcOrd="0" destOrd="0" presId="urn:microsoft.com/office/officeart/2005/8/layout/vList3"/>
    <dgm:cxn modelId="{6E2B6898-F332-435A-A214-70C8A82A966A}" type="presParOf" srcId="{9BB4BB49-213C-4F2D-A07D-2B628277C450}" destId="{82282699-7026-431C-8ACE-5510C0D9BD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B4D64-9C00-4D92-B450-859C734971DB}">
      <dsp:nvSpPr>
        <dsp:cNvPr id="0" name=""/>
        <dsp:cNvSpPr/>
      </dsp:nvSpPr>
      <dsp:spPr>
        <a:xfrm rot="10800000">
          <a:off x="1539412" y="101"/>
          <a:ext cx="5745211" cy="369241"/>
        </a:xfrm>
        <a:prstGeom prst="homePlat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25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0000"/>
              </a:solidFill>
            </a:rPr>
            <a:t>Родина – тропические и субтропические леса Южной</a:t>
          </a:r>
          <a:endParaRPr lang="ru-RU" sz="1500" kern="1200" dirty="0">
            <a:solidFill>
              <a:srgbClr val="FF0000"/>
            </a:solidFill>
          </a:endParaRPr>
        </a:p>
      </dsp:txBody>
      <dsp:txXfrm rot="10800000">
        <a:off x="1631722" y="101"/>
        <a:ext cx="5652901" cy="369241"/>
      </dsp:txXfrm>
    </dsp:sp>
    <dsp:sp modelId="{FEA156F4-51D5-4F3B-84A7-D445968A0101}">
      <dsp:nvSpPr>
        <dsp:cNvPr id="0" name=""/>
        <dsp:cNvSpPr/>
      </dsp:nvSpPr>
      <dsp:spPr>
        <a:xfrm>
          <a:off x="1354791" y="101"/>
          <a:ext cx="369241" cy="369241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82699-7026-431C-8ACE-5510C0D9BD9E}">
      <dsp:nvSpPr>
        <dsp:cNvPr id="0" name=""/>
        <dsp:cNvSpPr/>
      </dsp:nvSpPr>
      <dsp:spPr>
        <a:xfrm rot="10800000">
          <a:off x="1539412" y="461653"/>
          <a:ext cx="5745211" cy="369241"/>
        </a:xfrm>
        <a:prstGeom prst="homePlat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25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0000"/>
              </a:solidFill>
            </a:rPr>
            <a:t>Америки,  Азии, Африки, а также в горных районах.</a:t>
          </a:r>
          <a:endParaRPr lang="ru-RU" sz="1500" kern="1200" dirty="0">
            <a:solidFill>
              <a:srgbClr val="FF0000"/>
            </a:solidFill>
          </a:endParaRPr>
        </a:p>
      </dsp:txBody>
      <dsp:txXfrm rot="10800000">
        <a:off x="1631722" y="461653"/>
        <a:ext cx="5652901" cy="369241"/>
      </dsp:txXfrm>
    </dsp:sp>
    <dsp:sp modelId="{B17D075B-FB16-4710-84C7-D5AFA6D8FD3A}">
      <dsp:nvSpPr>
        <dsp:cNvPr id="0" name=""/>
        <dsp:cNvSpPr/>
      </dsp:nvSpPr>
      <dsp:spPr>
        <a:xfrm>
          <a:off x="1354791" y="461653"/>
          <a:ext cx="369241" cy="369241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01A4DC-A35E-4CFA-9B30-0BD84DF73A33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5959B-511B-4538-A82E-A1747C440C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murman.ru/flora/data/1200065.shtml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400800" cy="129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3200" dirty="0" smtClean="0"/>
              <a:t>Презентация </a:t>
            </a:r>
            <a:br>
              <a:rPr lang="ru-RU" sz="3200" dirty="0" smtClean="0"/>
            </a:br>
            <a:r>
              <a:rPr lang="ru-RU" sz="3200" dirty="0" smtClean="0"/>
              <a:t>на тему:</a:t>
            </a:r>
            <a:br>
              <a:rPr lang="ru-RU" sz="3200" dirty="0" smtClean="0"/>
            </a:br>
            <a:r>
              <a:rPr lang="ru-RU" sz="3200" dirty="0" smtClean="0"/>
              <a:t>«Комнатные растения»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573016"/>
            <a:ext cx="5000600" cy="25671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Подготовила: воспитатель ГБОУ д/с 2447 </a:t>
            </a:r>
            <a:r>
              <a:rPr lang="ru-RU" sz="1800" b="1" dirty="0" err="1" smtClean="0">
                <a:solidFill>
                  <a:srgbClr val="FF0000"/>
                </a:solidFill>
              </a:rPr>
              <a:t>Чернобокова</a:t>
            </a:r>
            <a:r>
              <a:rPr lang="ru-RU" sz="1800" b="1" dirty="0" smtClean="0">
                <a:solidFill>
                  <a:srgbClr val="FF0000"/>
                </a:solidFill>
              </a:rPr>
              <a:t> Е.В.</a:t>
            </a:r>
          </a:p>
        </p:txBody>
      </p:sp>
      <p:pic>
        <p:nvPicPr>
          <p:cNvPr id="1027" name="Picture 3" descr="C:\Users\ГогиМ3\AppData\Local\Microsoft\Windows\Temporary Internet Files\Content.IE5\LDSF8WFF\MC90012307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63" y="26556"/>
            <a:ext cx="3041037" cy="52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гиМ3\AppData\Local\Microsoft\Windows\Temporary Internet Files\Content.IE5\LDSF8WFF\MC90012307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5" y="-243408"/>
            <a:ext cx="2808312" cy="5243170"/>
          </a:xfrm>
          <a:prstGeom prst="rect">
            <a:avLst/>
          </a:prstGeom>
          <a:noFill/>
          <a:scene3d>
            <a:camera prst="orthographicFront">
              <a:rot lat="20106091" lon="10469177" rev="13963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4303" y="3782320"/>
            <a:ext cx="2123726" cy="156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67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Дети второй младшей группы привлекаются к уходу за растениями: поливают водой, приготовленной взрослым (он же определяет и дозировку), обтирают влажной тряпочкой крупные кожистые листья растений. </a:t>
            </a:r>
          </a:p>
        </p:txBody>
      </p:sp>
      <p:pic>
        <p:nvPicPr>
          <p:cNvPr id="10244" name="Picture 4" descr="C:\Users\ГогиМ3\AppData\Local\Microsoft\Windows\Temporary Internet Files\Content.IE5\4C42C3T1\MC90012355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04562" y="447267"/>
            <a:ext cx="461090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281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уголок природы младших групп помещают растения, имеющие четко выраженные основные части (стебель, листья) и ярко, обильно и долго цветущие. Это обыкновенная (или зональная) герань, фуксия, вечноцветущая бегония, бальзамин («огонек»), азалия, китайский розан и др. </a:t>
            </a:r>
          </a:p>
        </p:txBody>
      </p:sp>
      <p:pic>
        <p:nvPicPr>
          <p:cNvPr id="2050" name="Picture 2" descr="http://t0.gstatic.com/images?q=tbn:ANd9GcTyVo4s7_Xk5Z2qAx2PkIsfKLLlYaEiGOMRbGZUhHJR4sVsZcM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124075" cy="18002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QRmXj14Y7G5yOKGJg5zga_cvwL12MZbc1RQdqXmRCkc2xETi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84776" cy="1044116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20952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/>
              <a:t>Привлекают внимание детей и растения, имеющие пестро окрашенные листья, — аукуба («золотое» или «колбасное» дерево), колеусы. Аукуба и китайский розан (небольших размеров), кроме того, имеют достаточно крупные и крепкие листья, на которых можно учить детей первым несложным приемам поддержания растений в чистоте. Этим же приемам можно обучать детей в процессе ухода за молодыми аралиями, фикусами. Из названных видов для наблюдения в течение года вносят 3—4 растения. Какое-то из них должно быть в двух экземплярах, с тем чтобы дети могли учиться находить одинаковые растения. </a:t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cAoAMBIgACEQEDEQH/xAAcAAACAgMBAQAAAAAAAAAAAAAGBwQFAAEDAgj/xAA6EAACAQIEBAQFAQcEAgMAAAABAgMEEQAFEiEGMUFREyJhcRQygZGhByNCUrHB4fAVM2LRcqIWJIL/xAAaAQADAQEBAQAAAAAAAAAAAAACAwQFAQAG/8QAKxEAAgIBBAIABQMFAAAAAAAAAQIAAxEEEiExIkETUWFxgQUyoRQjM0LB/9oADAMBAAIRAxEAPwBc5+I4WS9CGWQCTQ7hSo3F1tvvYG55knbA8ui/7ONn7XxYyVsddR0kVZK8c8LtG0um90t5Lj0Nx7YM6zgigzvKabM+G3MLsgGiTkzDY36hr/51xG1q6cAP79+p4AmDldkE+WQU9VU0KNS1CqUnQl03F9t9j6HFhT8Jx1GWpXVOXVEFPO1opo3JU/e/rzHTFtwbnElCh4W4liMULgqglXdQTfY8iL3w28jVKOGOljayKoEdje45YjfWvXZtYfn0RPCrPRnzrDls1LWk5ZUJNoYHRILFvQ3uDipzOhqKOpZaiExaiSm4II9CNj9MO7jbhONa+fOKIaWOkvEigC97M32t+cDNekU+UmOrozNAHs7eH5UJvpsR8p59uWK6tUG5iyWQ4MVZxrBBW8NyaJZ8sJqI4zvGf9wDqbdR+fTFARitWDDIhggjImsbHPGsbUEsABck4KdjP4ByN24TqsxjF2Z9baULFlBKj7EMfriTT5bU1lBO6R/s4WlaZvlMQUAH+u3ocEP6b1Yp+GqmnhBWphihDh7gWKk2+5b74tJqeFeG6qkiUKKpnMukbkM1yP8AO+Mi39QC3GsTnwtw3RZrw/mFSaaqoZVgmikMZ2JMsZ3BVeZ67eoxKzGNJJRMiD4kADUFAO3W43wbZPw7NmEEtSJDAY20xpYWJH5H+dsS844cgjpqVhGqvoKzFdze9/xyxJbqyxDYghXK/SKioMyLqLFr3+bkT7Y6ZHntdlWZR1U0sk0GnTIjG5ZP7cxgkjyE12ZmkRbQRFtbqOaXNjv1Iti3qPgcsganoqSFwy6Xdrm47G3THW1SAbMZzAUHvqea1Uq1M8LeUIZ4ZQeRG6kfbHbjni6oSjpqaivEKinE0tRy0hhuFHfpfp74Ga6qfL8rmiT9lTgE6YzfQpv5Vv3IsPrgQr6uWuoppZpSsyrGfDeXzODy0jqALegwzS6Xfyeozccce5ErK41UqQIsnwqHUQN2a37xxDp8ura9mempndSx8wFl+5xMoqOWacJHFqdz5Qw1bnkPXBxTcL8RIYokp9AZb65ZBZfTYnf6Y1Gurq4JnAT/AKiBOeZg1U6eMtHJOtw81MhXXttc3seZ6DBJ+n3F8WUyvRVdOghnfUZVBLFiQNyTy54BTbkpJ32/z7YtOF8tp82z2joayp+GhmkCu9iT7fXlfHb6a3qKt1DBwciPSWmyHien+GqTTVKkeVhsynuD0O+OtBlmY5G600MhrMvQ7MxHiQX6m3PFlSZBQ08MdJHFDHTIRpjC2/N74uqWmSBAkIRUHQDHzQDHwPUoHPJkZ2WeIFhe2xHocVVNkgoKyaals1JUqVmgc/KOlu46fXBBJSjcx2UnmvQ4jtGdLwuCtxbDPIDBniAYuONMmiyqWCryyl8OF1Icxg/s3B2Psb/jAFmfDqZoj11I6QzaS00bbAn+L09e3Plezzq4vEyyso5ruDA6C7W1+UgXOFBQ1TGlgOkB4zqDDnvbn9vycXaG9mXPykty/DbI9xeTU8kBtIpG9gehxqCJp5kiT5nYKPrg4r8reSbXSENFN/tw3F78im/MX2HowxDy3hqU11RHPCw8OMFrA6QWW4U25Dffe4xqNeiruM8rZhhwBU2OYSAKI2RYUf8AedYxpucHWWQSSwQmRCI23BsbX6i/XAVwLTx/6SgTY3YNfa3mJ/qMNCgU/wCk00Q3/Zgkj3/vjDAzqHtx9IzHgF/M65XTLTxyRKtlMhYDHqugDUz7kEC4OJcCabe3PHCrJciJdurEYFsKI0DjEpaXL4aandI4fPLuygXue18D1bl6vWNEUjVUNvKQQTg2aJmiZIyQzCwbtgVzKJ6KraCQLtuDqG4PcdMc0taM255PeuABFb+pGYpHm9PRR7JFGvjWH/lb7Bj+MVue5JDTT0b0c7TCVbFWIv31egN/pbFdxXVio4hrJARIqykA/wAW/P8Ap9MFPCkdNm+SLeGNayKcKZQN1AINx9Nsa1jGlFf17/M8q8YkzIqvI+GyJKuriNbp+axOgH+Ef1xan9SclR7CSVh/F4ZwvONpA+dNEihY6eKOJFtYhdOrf74rMmojW1yRlSY18z27YUNBXYvxLGOTD37BxIQ2O2OglKzF4l0AdBv/ADwYZXwk2fyovipRks0fiNExGsAWDDoWB++BvOMnrskq5KWvjEcyW1KCDsRcEEbWxph1JxAHIkvIc8alrLV7NLSvs4Y3Kn+Idf7fTDu4b4v0RAZtMainKgxzrGC/PqRzFt7+mPnTFzkWf1GVv4ZvLSN88N+W97qeh/GEXadXHHc5yOVn1LQ5hQZhDHLSyowkvpB2Y2Njsd8dpogRuOXI9sJekkpqukWopmV43F1a1t+x7HBNw/xDV5bD8PIstRTg+Uhrsg7b8xjMs0zAcCEmoGcNDGpjBaz8jhN8Y5avD2ZLDToBSvd0XTyBO4v7nb0tht5fn1Bmcq07SqkjC6pKNL39Oh+mKX9QMkjzHJqrxYr1NPG0tO45hgDtfseoxLVmmzJ69xlgFi8RZZbmMgkAh8pQ+JEUPmDAbffcW9cXPA5ary7MalmAjqal7RgeVAewPoQPpgOpnKIrgDWtjcbWPr9sMXLIaeLhqJ8vi0mZTK6k7ayfMB7W2w/XnFJX5kRWl/diScoofgqRkjK6HlCIQN7f274YtCtlgjBuAlh/n0wDZQDIlDECdTSeYHpg+iURyIoPyj7Y8fGtc9mGnLkidJZRCpPUGw9TiNEhbzN13JOONVVRhjI7BY06tgUzfOTmR8KmZhAD7ajicZtbjoRj2BBzL7Mc9ihDx0dppRszD5VPb1P4wteO8/lp1jphUH4yqfXMbbpH6drnb2vibn3EdPw3TJGVElVKCUhT90fxt2H87HC5zmty6rzCSpq4qqKaRiKlEnDgH/jdfxuMalFOAOJKWZ+TBqVtcjMBa5vbBL+n1d8NnYp2+SpGn6jcf1xW0WXw11QVgLpFc+ZyCVHS/QnE6WigoSZMvWaWSlAMksb+dGO48trWt1974qu2OpqPsRg+c9Z/LB/recI5BEr2189wR2xnDk0WX5dWVshDMzCKOMc3bnt9xikM8vxTVCyapL6/EI3v398GHA2SvmWeGorIx4NBGJmDkeaZt1Hbnv8AQY6+K6vL0IJXPE95FXSZVP8A6rRLM9EJFWqSaUGxvfS21jsDY9+xuMGf6hZFHm+QRzUUfxFVAgEbbF2jO+kH8jvb1wrvjylQ0lFH8LC04kVYmvIi/wAGs8wOx674b/CudUmaUbw0s6NAiKIkkTw5E57FeRHYjt9cIvyhDCdQg8GISaFoz3W9r2tv29Mcxzw1P1C4XE065rRwO+ry1ccdgT0De42vhWsulyCD7YqptFq5EIjEvOG8wrqKugp6IhlqJEWSNhdWLbD8dcNDNqaOKZYpJwtSFBRYgASO477jlz/nhU5TLJTVMNQ6XjjkVmOohivOwF/Tni54lzGtz/MonpKdpNaIYwsZuhXVtqPqTuNtsKtQs/0i2UN94UVEzPZHjMigizLsb9+XX2xd5Hxg0EZpczmllg+QeN52A62IHIdj9MDeU0nGNFUrHPRJmEWkWlNQiOAQP3ibm3qDi0zGg+GhEtVHFEhNryOq2PvyJ9sR2Kp43Axe105EIs14ey2syl6eKOGNZgJI5oFALW+U+vbfAxwhVM+Rinf9yRtJHve2O2RZs9NIctmk100pIhkU3Eb9tr+U/jn3wK5TmMuQZpLlOYAo6sPMTYA279QR198Qf0lhrdAcjsShLAWDY+8Y+SNqzGJAbKhDD0tgyzCtioaV5J5FiBHmJPJe3qTgEyxkp69swl1GnSFmKKLkkEWtgf4m4lmq0+MrTpgLnwoA1rGxIvf2tf1wKB7gAPtPZKEwnzHPpcxBipkEVMCfMTuR3PYYB864yioy1Jk2iep+Vqk/7cR/4/xH15e+BmozbN+IJPhYwywk7wwIdNv+XfmOeJeVcP1JErT/AAsVKNpDO1/yLaTz69RjWroroHlF7Sxy04ujx5jJNmd5VbSJ6hJNTC53ZSetlI36E4Y8n6d5HX5BTF0alr0gUfEQy6xI3dhyN9rkWwE5nkr5ZHFUzVcJEsyrEGQlQ1iRc33G2HBwxl+rhTL3UxmUR+YxyalY/wBPbpgdRe2wPUYxF5wYk6/KanJGkimaeGK7IskMLWbSSCbm3UWxTZXW1Mc6wxS+Gk8gEhA789/bDl4h4eSqWeKOiGloSAI2WNkl1Fg1ztYkm/vhPU0CyzRiaRhMNiGXSNtrX5Hlz57YZpb1uQn3PMpWdMxoTNKZ6XVJra2lV+bbmB64av6awqnDSPNGF1TtMbWIc8lNxz2UYAeFq2Q8Rw2iUiIa40/dLgHST6A7/wD5wW8T5k3DvDUVHlzmOQ6YotA3AHM/ba/rhOodjtp9zy8cmCFXl1NUyLNQ/EU8FwZkeA64bg2sthcbE7E88V1PVx0xjlnpzUaFKozSEGFuYKlbb373+mLAZ9m+d+FDPAK+oE2qFvDZAnQ7qRb644VuS8RGrV6vLZWac+HeILYsdhfTtz74s4B2sf5gbflGlwvn9PxJRThlVXjsj78yVF9jv15+mFfxpSR5fUChdGV4ZXME2nZ4SSQD3Kkmx7H0xDhy3O8sqFmEFXRup/3lQgDe29ul8TqyszDPqNYa4w1Dx30uNCSwsD8pFxcH2wuusI+5TxDJ4nrhL4SoyvM4Jr+MmlomsbhSbG4B3UbXHrjOK44KfPVjo4lgiNOrPHEgRVe29voQTiHwvl2aLxDCkELxSxftJPFBUBOt+4OGbHktFK8dRWRJUTpqKtImwv6Hbt9scc7Ls9gwGZQMe4F5ZmHFzwwpkQqDTICq60XTysPMwF+e2+2JqcBcXZ9UR1Ga1SyMu48aRn0+gtsPocM/LKKqkdTErIFAKsw2wR0lNUhm+LljkU2soGFm4J+0CeXcYk1/S3iPLJRWUjU05j3aEXXUOoF/T1xTcX0tbLW0penkMsHlkk0EsgFtpO1ul+hx9CV9bTZfSyTTWCL0Tr6YUP6jZzWZll7KKhqeKWRdMKNYaRcEkDn/AGwpNVvuGftDIC8SHl+dTSVlWtXOjU8MngxsNten963rsbf9YG+I6uX42GcRRNTRk+FHLZlPfUO5xAyiSU6YtkhSQkyN0PfBBm2RVU9HBU0Cx1tOgPnhbUAT1I+mDWtKbszzN48yBR5jVU0XhZfGHiuCZNZVmUgHSpIABvzNtziuqafNKyV554pXdwoYxkMXt1ax3O3M4Isu4Yzqtpy8UUhRtj5SuobH2Ivi+pP0+zn4HxdVP4pUOImNifTfb74L+pqVjjGYoFz0Ivc9zbMq4pSVrsIqbypFp03ttqIHM268u2LXg7j7N+GJEijl8fLy4aSml3HrpPNTgozLIs1yOCE5nTrUU0x0hSwkRDbk1+X0++IGYcJ5fmNMr0CLSVIXZVN1f/rFC2Vuu3HE7vweY2qPMss4hoUrMpqY3uxFr2YG17EHflvgI4m4Bpc1rzWRVD0cjoVlSOMWdyT5j6m+/fCogqMyyGvUAyQTQtcKw5HuL/zwz8h/U2mrZfDzfRG9riVU0XPYqLj7fbrjPu0ltLfFoMeHBGGgPlTJk2Z1s0kqyJRuY1Nra2uRf7A/fHCvzR84rDUTzEKuyIBsPTFvW8PHiGozDNMrkLvPUM0VOmlRGCebknYnc2xKp/02zrwd8wpo3J2U6jsOWKWtoDbnbDdRZQkYEK8i4Vy/LkSfLzUsSAyESuUb7bEYJI6Z1UalA72OFpVfqnmZqG+Gp6GGFSAoOp2Nvr19sV2efqNmmYpUQwyGCCRvIiKFYLbcFuZ37W6+wUdFY5yxh7x6hjxLxdlWSTPT71NTb5IbEL/5E7YBKzNa/i6q8GLLoEgBBOkC6nuZCL/QWwOUNLPmNWsMSszsdyBfSO5w6uA8oooXSNAEVfMqc9R7m/PBtXVpRkDLRbMScT1wbwlJT0ySRqVVx55pRZmPtzt2wZx5FlsaKrK7PfdtXzfTE/QzcztjJpkgS5O4HXELWt2TGCpR3JMXhRRgKpCqLADpiNPWBnMUR36kYD874smeR4qEDSm2sea59Bi6patI6GMwgyzsg1M/IHqSepvhLuzDA4E6HUnAnHiBRKkcRBeVW8QKDyH8rnphIcXvUJmE61lTHPUO58qnT4Q/ht7WGGzm1elKztLKwf5mdvyfthIcUZicxzmonsAC1hbtaw/GK/03ychRwPf1gOvOTJ9AKWn8NfF8VpXCjULAHa4I679eWxwxf0uqoxV1NI4VJGCuDb57He/3thOU1VNTkMoV1HJZF1L32B/pg+4cqnroqSvo2NPUxErMyORqcb7+/wDbFmupLpgRR8WDR6y01gGQDT27Y46begxIyatXMstp6tF0iVfMt76W6j746VFPe7ILegxk7D37likYlfPFRVsDUtbF4kT81Zbg4G5uAaeColfJ6wQpJyppNTAHrZrn+WCnQD642IQqv4IMbPzK4ZXZYhyILVq3cU3FXDcnw702aQLG4NoagLqt7HqO4/rbC0nyLMIKkwNAWfmCh1Ai/MHtj6ezehp6vKZoK14w2k+HLIbaD0N8LLNKarycSQmSnbxomSGpibWoLKVuD335c8aVGpLDnuTMDWceotsir81oqtKvKzLJNY6gg1XUd/zzGGLQ/qhRr4cWaZbU082kCXQQRquASFO9uZsfbfCsqaKoy+V0lusiEr5SeY7HriRHmUkqyxWOqVQl3OtrAC4BbcXO/wCMOu09dvJGYwMR1Km5xZZJk1Tm1QEhQiJT+0lI8qj37+mJmV5D8VUwxGRvMbsQh2HX8Yc/DXDlJlMMTTCMAC4p9A6j96998eu1KoOIGc8LKHIOE3aMJl1MsUYO8zggn69cMPKMtiyykEUe7c3c8ycakq4YoQ/iaFGwA/kB1wP8R8Tx0A+HjYmdxvpsdA7n17DGLZZvbHuGqrX5HuXGeZ/T5XTFpHBcjypfngRiqMz4gYhdSRPs1uZW/L2xxyjI6zNpVqcydhG1i7Pe5HQYPKWGGmhRIVCIB+PfHBV7aeG6znoSooskp6ZgZEBIOy8wMeMyrRDJIsh8ClhUF5TsD6L69zjefZzDldJLMzr4gvoX+v0G/wBMK3P87reL8yhoaEkwqvJeTHbUzegwKUvqCc8KIZK1jjuTc+zP/wCQBYKGRmVEvNM1wo32HLzbC5OAGuopIK4U27ytYe7HDKpsrSipUp4ASq/MxFy574Aq+uSPij4sISsFSpIQ7toYcvXbGloXAJSscCeZSBk9wmHCUUFPHEyCSw1SSdS3Uf8AWLjh7JBlMlUsTl4ZlVkDbaWF7/cH8YI5og7BwNiL79sRJ08GAyAm8ILCxtsB/wBYz69fb8QbjxmHZUpU4lxw3nEuV5jDS6dVPUTBZAeYJ2Fvrhjta5wmJK1VeKeJgdxIrX+owZTcd0MlZRNS62gkcpPfYpe1j9/xjT1FfIKjuS02ADDGFFVTkjXFs3O3fEFasqSrbHqMTKrMIIWgV2t419J6dP8AvHKuoxMuuI6X6euM5w2fHuVgiaNQkiWdAw9RgO4oyGhnpKmWjlmppdLP4atqjdrfwkHf2xZy1E0CudLMUBuqi5PpbALnH6jmJ/Bo8pmMvPVUNo/9Rcn7jAU2WWn+2ORBsCY8oBiKCSpU18TXItJ5irKe5HS22KbMYKmmqPDqY9DgAqVFgy9CD1HY4sc6qnzKtkzCSoPiVLkudGkL6cz0ttjtD8LWLHl09QzxaAYamRArQva5W1zdb+vrjfr47kgO2EFAXooTLCoec2ck/wAPUX+3vggi4of4RXlDSzOAwUkgHbf2GMxmM61QwyYnccyM2a11XM8sct1VLKRtoP8AxHT3wRcP8Kxr/wDZzT9tO3mCFuXuepxmMwnaB1H0gNkmEfixQxFWXaxFlFgAO2Byu4xo4pJKKiSSqrV8rIo0hdwBu23UYzGYDTqLXZW6AlbHAEHs4yWsz7MQuaypRBIrmKNtb7nmSAF6W64n5BlNBQwyrlsLBWJV5na7OQSCPTfttjMZhdljf4xwvHE4oHc95rPDQRNI50qiM5AF/KoJP8sJcu0lWZDs7SatuhJxmMxpfpqAKxg2mPXLXE2S5bMXaUzU6MzvzYkcz9b4reKKr4HIayXqUCXt8ofy3+l8ZjMZCoDqdvrd/wBjs+ECuGswEsEdFUOxKqwpmt84HQ9rYJo0QuXiTwr/ADAHGYzH0uPKZlow0tcuzGeCoVZnaSMBjGjbi5AwbZHm5lqDSyszMEDEsSd+3+dsZjMQautR5DuHSx3ASZmNEtShliOiUDY9/Q4X3FWW0WZwSxVUf7WIEqw5oe/rjMZjJvGx1sXgy48jmL2bgquWCWSGoineLmguu31wOxp4pkZASsa6m3tte39cbxmNfQ6my7dv9Y/mTMow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t2.gstatic.com/images?q=tbn:ANd9GcRqKlDyd1L5hAm-eo-Qgx5v3z9qjzqIupB3pOI5nyvp1ecdi6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86" y="260648"/>
            <a:ext cx="5058628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309634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Этим же приемам можно обучать детей в процессе ухода за молодыми аралиями, фикусами. Из названных видов для наблюдения в течение года вносят 3—4 растения. Какое-то из них должно быть в двух экземплярах, с тем чтобы дети могли учиться находить одинаковые растения. </a:t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4AXgMBIgACEQEDEQH/xAAbAAADAQEBAQEAAAAAAAAAAAAEBQYDAgcBAP/EADgQAAIBAgUBBwIFAwMFAQAAAAECAwQRAAUSITETBiJBUWFxgRSRIzKhsdEV8PFCUsEzQ7LS4Qf/xAAYAQADAQEAAAAAAAAAAAAAAAAAAQIDBP/EAB0RAAIDAQEAAwAAAAAAAAAAAAABAhEhMUESImH/2gAMAwEAAhEDEQA/AOIMojWkmkYdSodB+XbTc/wL2xpQx5flypDLTSCVh0xUKqgBiCt7Hc3/AC28ASeeVdRVVlPPUEdZqKWQF+oLCO3+nYAensbeODIOjWVTvWMI0eUGONiGZItI0k28W5N/PHMl8umIdm1dRUMC0U8oHSh68xIuAxI0r77k29cRVfOslY01KQyy98QgGxHBFvi/vjjM6jrVryCxU2Vy52aw9Oebf5xV9lsryuDszV1+YaPqXqNMfUAJWPSpFve543PsNm2oq0h0RcvXllmkkJaRxvfknj+MHZXl01NVo8ykh10PETYSDkA+PrfbjDvJcthraiorUgEFOJDpaUkKljyP752x3laMk2mOCeqh6r3lO7Lvax3vuLe18O80QZ2ZEMUtWahljDRssai1rlThRWxnMJTPE7TRSAvq8fn12/bGfaKGopaRJUndHMzMQBYFb3U+vPG4+2FNFVSRzLNGQm/eRRcN5i3la+FKN4PXodPmD1WW0hmqjPMiXLFuCeLnxI+++BlqUSkk1yO1Uh1xBlugU+Rvt52I9sCiJ4mMGq+mxUHi3nj5Cqn8QDWPykkXt/8AcTLBFP2arKVqKSnnhJkl76Sm94jcXv4aTf8AUYBgZKl5P6eiJNqYyhnA5Prf7YD+kqDrhiTSZY7REGyvfyP29jhfDK0DOWLxuTuVYg4mloDbMszlqsxWWRhLDGrOIwLC++9vMk4zyVnSUyB9TSFiQzflYKf1w2y/J5qqpBjQ6hpvMVPntYfN8CVORwUeeQ00tW4Ou1TURxlnjAS9lttqPF/A7nxxSaYG/Y/IYqylmrDH9RJLE0gDbrGi8nTxe4+NsfKPMIaijnMvdfo9GNQdi5UKCD4C9vbDHLpK+Slr8ty8PQ08w6SVEp/EKNu63tubn8w9RtscLq7K0ymuDfVfUdF45OmkekCzXF9/QH5GBS3ejZf9ishpY6WlnrIhL0V1R9dtRDGRmLWP+r8xvz9hgGpqqSCooZKeCz1YXrlTazf7gPPe5G3F/PBGT5rRToTUzlJpYi0KXsFbvWv5khb+nziSz2ugrM4ky2nUstOqrGVb/uA2b7bDFqOA3gv7U5nDJUVEEcolgVyIlQDSosLsp8iQTgDLsteuiRIiVF7yMwsADwLje/P2xmw+lNNPNErwOoB1C4O/8YoOxWXx5hm8uWmcQpdGTTuSQTYqfQMOfO+FJ5gCvNMonoYHqdaSQpoQhjZkHh6EevhcYUUpjWq0zShYZRfWtjY2NvHi/OPTZlpsyp6mhr4enUVcTJFImyKbWJsfK429Rvjzw5LUxVMtJMg/DnETsN1AJ/Pfy8f4xENjbCrCMszH6XvIXeNdRVCeCebfP7nA1On1TsqhVZeVLWt+h9MU1X2cpMv7P0808ZNRLUMlr76bkDYfB2wXki9n0ijkr8qavglhVkdWIdG3uAbg6SLc+Iw2qdBhnJ2io6XLo11lqiS7GFH/AOmitshbncarnxB8zieoq7VVxS0irHH1iXFrAi+4txbc8YSLM0jAMBwQD5C2Ncspa0x9eBH6StZpSO6u/wC+KWIR6Hl1WkxgECXnlV3LSHuwxqWBYqOSbXtceGEkDQQwV9G7TNJI4aJp7anGpgW2Frk7n3xvkwqqyklpcvjEbghDNKbfhjcn3JBsPX0xx2lyqqp6ujrHzFGmZr9ILugFtzvxuQPb7ynGLr1gCZxMYq+mVRZoem0gG+1xb5sB98Lsly2arrp/qGaKVQZUdT6E/I4GOqCN6Z6qSpYzRg92Xdgdt7nwNxfe174AhzWenrZKmlYcFCr8Mh8D9ucaAUSLHJlD5fJIsnSqQAh8bgm4PNhcX+MdUTt2fzGKqpQHkjJu2nTqB4+ePtgMV9JBmNA4iZfyNUIWuSBsxBxXdp4YFV5MtiEtNLEjo622FwW59P3xD0NElZmH1HaGJqNbxsxjijYhu6GIa9vYn2UYNzWGo1iagkF0kPTZQdbWG223P35HjiZRRlWbR15L9BnLgk35IDX8+fnFBJntPFLE8URMUMgDgbB4r2LC2/5ebeOCvrSAZSZDWVFJUUwmZamRxPGk1wsbsA3dYHu+F9j6YXU9Q3ZzLhluY0wWcPe0ne4BvYja1zitzeoFbRRZrlpRleAMOm9ghTckg2NtLD7YVT1uQ9q2MNdPLRVtOe+JEsJANr3Hx77HEtuyqIUHLqcVdMiamje0s5PiCdQA99sWMOUzVOW0UTL0YtcaCJVHdBuNRttc2IHyfQRENBeZF6gaMgtYLYsTxj0Gj7QQCthjneNI9S3GwDOhuu545b9vHA6fpKMez1aOvJl9FTwGugjC9K+lNK7F7kHSLEHxIO2+MO0EbTvBmdRSVPQWHoypGhYjc2e49h772wR2PlpZo82eNI4p8wryrSE7Q06gNe59z/YGKDJs+p8/zvNMtoIkbK4444xIz24VgxA8jwPYnDcU3ZSJj+kU9Ll9TLQoTG8LGVNRZZEtvz6X/TEJmGXf05LSEaio28ifPF5mxloYJ6P6hYjIpC6x3h3Tx6Hj5wmzCh0ZPT5jUKJTKVYG99R3/wCAMUuEiaTKqqOnp6mcaSxJTV5eIxlmFUZaPpqGEUa20A/c4eiVu0FcaeOUQwU6ASuwOy+SgcknHb9n4J8vaWN3DE6Sb7Br7XHkf0wZ8sGStRLJLDBrsVAIPmTYfxg3KoahqyJI2BCkd7wTzNvYY+JT9R5pZEKx3tpTex3IAvv98ZwVM0DjQ3TZgVK7gsP8HEphRSRxqtCaFa0vSJJePuaSjG1+Cdjtsb8DBFdTNRTuqUsZbV3tRJBNtzsL84T00UspNRSK8bDvKNW623tfFZl8qZ6Xi6QFbGAzI77lfE/Bt98ZzcuxQkS9RS1MlZQvEE0zXXpqCAu4AY+fnjTOaCiostap/Fkki0jUG2dh4AeQ5Jx3PWRyVFZJTTBY6eFki0Ws8n/r3tvMjAtRm39QESCJVFOpUrzdmvc/oLe2KtRx+AL6rM5IaGSGlmboVkADi3LBw36i18c9ku0tVkGatU0w6iTjpTxWuWXzHkRe/rx64W1SdCXTGAsZtqHjfAzpZ11Ib3HeGNE0xl92xz+HMaakWniU1EURPVRidY0gD774WZVX1U2WQ5RMoYxOCrEXKLud/O1/2GBMtoXamWrqmKrFGL+QsP3w6ytkgpdZUKKuUMzNzGLd39MJWkxGqn6KWNYF/DNkK/7r23v57Y1epnopJFViaWdWaMSDgbA+3h84EzDMY6bNYJ6HROsdrow1A3BBHvbx8DjPOauGpqWSBm0qgTV5b3Nvstj6H5yUmp14HgmiVJJJLnqBdmIUC48/X5x+kpfqZ1Vw/TjlLw3Nyfnk8Xt746y55Nck0UCuj9yRRc6eCDfwP774Oq41pzBpcktcPGybqbcHyO5GL2w4aUc1XNHNleUukjAO8PU2Ztt7W8bce+Osu7Qy5KV+tWJJ5FOmSQ6XUd0FNe9xsp9fjE2ldNRV0Oa5aXWenkC8EdUHaw/b9cPf/wBJWnzyjoq3JKeolnaQ/UQrCe41ubeAJ+Nzi0NGaPH/AEWMFFQzAMxtuTqv/wADBK5N9GJKlZEk0yC6oQVIFjz8/vgStq0lrEpOlp0EKSDsG2tb0xTZW8D0bUzwi0dt/MeX7Y5Yfq6STVYgqGmqYlW2obWsLDYbfrgHNYJqRkhnjjZbdRHVbEj08sMKmSBsxaCASKhLNpbgDVsPXbA/aGoeoqFiYDTTx6wfGxO//iMaxbsaLXsrl8NRli5hUxK6GUrBqN1jVBdjb/cTcX5AIticqK6mky/MVmALamMSgcqCdNvg2x8yrOHpsn/pUYLddSDIdrC9ybeZG3O2B8+SKihprx3L94kN4fze2HFtyHLtAEUznTKhKFv4tggRxsGWEMBIoEbSOE0nTZiduNVyAfAeeMemGSNSFClt7eHtjRY45KWwSwcFyb2II/xikrQM2yyheGNZRO7nUGUgkDUOD/fr54aukZyuKGWHUZPxopNW4uNgdt+AP8Yyq4xDT/hBVVULhRwD8+pxnSVscWWVEcsbPPGuuF77AcWPsSDfEKTbYhPUsJSNKkArr0p3Tcb7W+cVHYztLRQRNS18L6UQaZ4iQ5tsFYnnb9sTzFUhjqGQAsbHT/puTuPXExXRS0tW6Cd2I2Dkm5H9jFxps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F4AXgMBIgACEQEDEQH/xAAcAAACAwEBAQEAAAAAAAAAAAAFBgMEBwIBAAj/xAA5EAACAQMCAwUIAAQFBQAAAAABAgMEBREAIQYSMRMiQVFxBxQyYYGRobEjwdHwM0JScvEVJGKCs//EABgBAQEBAQEAAAAAAAAAAAAAAAMCAQQA/8QAHhEAAgIDAQEBAQAAAAAAAAAAAAECEQMhMRJBIoH/2gAMAwEAAhEDEQA/AE6pkdLjHI68vMEk8gemvuWNJp0U/wARXYA5+EZO5+Wrd3QVNPQSzEOUhEW3/iSNV5o+WvcKnaIyq6odhkgdfPXJxhyS/X8ZxTRxvJns3l32UsQHPpjYaMw1cUNXSUpk5a3mxDFTo8jBm25T13Pl+tewYt9s9+qoRiSTkghjyocjrkjcjbpriv4kNBdIMW+keSKMLVSBcnmI3VT4Y6f0xrfKT2St7D9VcqqlkkheiMydmR2lNmRe0we7/LPn0yNYqzyRTk5aOVT81ZTra2qaiejjraCWtlR1yiKz8658h5emvFo6S7W6oi4xWTs8AQyz5DRHzV+oPTb5aeCUV01ZN00HPYpcaa4cOG3+59iYYgsp3xLnIznz/rpj4hqrZdq42aonqqWppmWeOeAgNzDwQ75JBO2OmdIPCMdsstpraZK16/vc0IiTmcgDqEG+R8teRxSU3DdLea2nKJUOWhnYjnXqRgeBIG2scdaZsZNnHHtpv13u9FbqesetgnHurVrRmJIiMtyuenMMZ2xvtpA49s7Wi5UwD0rZjVQtPOZeYjPe36Zx00WTiq6c9RE1TUPQzEyvApUh2/YOnngWK31dhutdfaWjYmPlR5fIA7BsbHp031qLaaM9tE8tfJXXLiWKapmKDlaRSFUcvd2HppahucqRlURhliSq+GnaUXSW3NNT0UkluoQzzFFAXJ3GSdz6aV6OjWOmirIq6mZ6nmdouQkxb9DnXty6FF/WawbFQW2xpT18CTFzkJnlbPXIYbj54xqSj4XstdGDUrU0juoCNBITyAbDPNknpovxGjyRwRIueeQDOfE+GjNLZI42BM5wMbcu23hrVG52RJPiMx4vrFivUNro4f4lCSu+yoRjcD08fDUlDaqi4JE0EbGnyVJjVQysd+YkjcD5+Z1autMsnENfcGeCGOomJZp85CjbYeOw8NNlohjioI2hLFZ8TZbqQwGPxjRtLosZN64A66yx08tOs10kWmYLGYeyYtI3nzBgB9sap1Nuo+2NFRdtDyyk95DKjHGO8M5wcDpnw1FUzS1fFFJNUmlGJFRFhYkkA5ySQD/e2rdNKzVpkVwrFsgnw1eOKkDkytFWS3Q07NBU0kaTRvh12yh+X03BHgc6s36qS60VJa4qmVZqcdpDTyHPaDBzhvEgZ1PxksktLb7lyB3IkgmAHxhe8pXzxlunz0MsXFVNCkUNVRyhs4Ro1Dbn5531LXmVCQf0S5OG5KSh96ppf4jyNgk4zvnRuxyV11raS1VbpTUpbd0OEU/6iNaC1ho6ztI44+zb41woILFt9vPRW88I2pbZNUOvu8kcZbmjA640sKa2LkSaErjyw2Sht9LabXdKk1tZKA8a1HdlHm4Gw3xj66ULrQpwxSQvWLFKZDyKjrhVwN8YO/rrySWGC9LQ3Av7xOAyzn4cEZGlviS8yXUpRgtNHTseU4z0221apKwKcvz8P0SkUM1XE0katIm6kjPL6amvtzW10JmZSVYhWI6ID4/356ETXeKndZE7ys4RMb5ycZHn0J+mh1NdoLjTzWyrYtUu7kq5zkhs4z8sY+mjTuLLlSZbqJKSss0s9ZTisjgUPGwwNz16+W3Xz8dS11zo7daEq6t+ziMahQg3JK7BQP7Glu/VRSgp7ScL2SrJPvnvkcxX0GfwPLVL2hx9nDZxJMABTcqx4JyQBk/rXDGSTcV8Ncu0DLBVzVN8immeRjzM4DSFsbEjr5aOUshEpIViRuQozgaW+GwTXAjPdjckj/adNXC9U1NeqZ+2Ma9oAx8CD5jXZiejlkrqwzfZpX4XpnkoHdoJmRYpQYy+cYYZx0z+NJlbR00NdTdtPHBG5XnWVe6yevns2NvDWm8bXB6eOKOCFp5Ch/hADvZOBknoO6dZvxVEaiHt5IxE5gAMWQ3IVOSMjbodHml9OlaVDpY6ivhqyhKSNDKyKZiFEignB5htnbGDjf6a79ot4rH4e7O3+8wV6ycs1NyZLKQfLqNtiP56SrLeYKi6js6p1apw8kMjd3mx3seW+T89tT8bVk05SlZ3Kw05YZPjkn9AffUrKoo1yuIue6VsPDkj3GnkeeWQKgflLKmNtuo0KtNQnDzyt2Y5pdgeTOF8idXbRcI7fPzSU8csLnEgKAtjxx/zrvi7hoyNDXUlW8ltm/wsKSVPkfPpsfXPzTHkirYS33g+8NRNcaK3TxtzVFMyM/NsNyGOfodBuHoXk4krJqpWR45pJFRhg95iQfTc6v8AAFRLHcDTs/JG9KkioR8WAoyD4emlSfiCoraurpIZQEjfkjm6SchJG56f86NSpCRj62PlPR2m+0styYMx7RlkPPsOXb9AH66WPaHCz1tBVhZOWSmVSMHlQjO2emdzt8tX/Z/K8NurqN+Rx2gkYqc8uRgg/Qbeh0V4vs0l3s1KbZiVoXygDbYPxalx22jWtV9EWwb1qrjdlcY+fIdMPDjKLtRrLCJY2mUFMdcn+/tpf4dzFeqdHIBV2DeONjp1pqCMcQQTqv8A2kS+8SnBAQDr+cY9dJjloFxujn2hVNTJe4qeFHaIRNzcozuBnf0J/OglNVyVtuAkC4pjnmA3KtnPTyx+dMFTUvXxVTrvKzMCoPQncA/QjVdbVR0VoqZqZWZ2p2zzvkdP6655Povl+rAsEL0lUgpTySMwGGUEMde8WMy3GGRx3GiT0OCQR+NG7JWvW0BaV0Zo25Mqd8Dz+ehnFsBqLcJF+KAnP+1sZ+xA+51Ffk81rQgTExOVJxynB28taD7P53/6bNDK8j8j5RZEICAjoCRvvnWfXCQduzDxw33Gf56ZOC75HCKinrZOUnDxsQFGOhH608eWTDo226qhslrqJKlFNXSn3CHl27UkKRgePTP00jcO0dtHEvul5q+SFXEkkMIyysDkZ8x5406zUsLNRzVEjS1NPGR/EkGCx/zY8/DSPfrHUzXI1bSUdPK7ZC+8AMf66pKnsVOlo2umpKJaesmoVVYqhjIGQABgAAP1qlbaYx0UpicASSEoRuF+nroZ7PnqouDZ6eqIaelklUHmyCpHMN//AGP217QXFqTnHZl4gOYgdQB1Oul00mc7fmYJrrXSQJT19LTGEmtHvSr1j2KkL4Yzv9dGqu60SzNaKZlLIqNLvnmbGQPsAftoDc6Sqkuc/u07zUNfLDUxxqPg5HAlA8iQxbHyPnpTuVbU2njGqqquEiOSoflUnHOgYhT+NcrXljX9Hylo4KaeeSBeQzsGkXOxYbZ+36GrEgjNLPTvhVdOzA+bbD8nQSx32K8RytHE8UkTcro5B/WpJpDUv7vM7BopkkQjHeAIYfY4Gpkr2UuHXDlLJTUcrPGqiV+ZWzkttg+g21XqeIKCCrlpKhe0ifMMjDdQSNwfoR+fLXPGHEKcO0EVPAY2r3XuK/RB/qP6A8dI10ennnSSnJ92uMKvGGOSjgkcp9DkfXW44UrZErS0e8QW+W33F6dye58Lf6l6qfsRrvh6juNQks1AtHIoPKyVG+D1yB4eui3FNWstrsFcQO3enIfm8QApwfP4jotw1BQmkFdSQJE84xIUBAOCfD6+Gt5o9FWyhd7U1FT1HKYa05HMQCrRsejEb5GgiMiXdWjeOVkgw/jncbadLTRx3e33S8VFVULDbM8wRFEjtjI+WOmdLlzsZt/EtmhEiNLVoJHfGACebb59OuknVpF412xr4VnisTuWlaSlrv8AEhJy432fHluRpqko6RadpKM80Uv+YHm28vTWfPYJVuo56nuNDzxlSeZVz8Ohtde67g1RHRTmXt5XfkkGUx13367+GNWnrYbimN5EosokopERhVgqTvgY3/Q0je0FGqaqC4xZkhKGN3ByFcE7Hy66drc619qkHYrEZ+/JGGLKr+OPloTFYhA7LFMRFKMSwP30YH8j86GTd2uGqOqKfBVHRT0UNc9MPfEyBLk7jcZ9dRVdyhpfaJA0juypAsbRgZGTlhn68uixtr21IPdGWJIeiKSQyncg7aSrVTS1t/eWolJlDM7kHY+evQ2mynpFrjaCa63tpF5D2UahifMkn+Y19crPUGzQOVHbCQMqD41UqcsfIdwam4gkSmaSSFSXQ94vvzN5nQq2cUVkl+7e4kSpVoKaRUUDC9Fx6H9nSpfjRNSb2GL23vtgsbxxvJKIFUpGu7MSQf8A5/kahvwlsdnttIzGKSUvJKImO7DA3PodG7BGbZObU7tM8KGTnJ2GT0A9N/UnSp7RKtqq9pT9FpoQB8y25/l9tHGNsTE/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ficusweb.ru/ficus-benjamina-varieg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657700" cy="2452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огиМ3\AppData\Local\Microsoft\Windows\Temporary Internet Files\Content.IE5\LDSF8WFF\MC90044042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745859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0"/>
          <p:cNvSpPr>
            <a:spLocks noChangeArrowheads="1" noChangeShapeType="1" noTextEdit="1"/>
          </p:cNvSpPr>
          <p:nvPr/>
        </p:nvSpPr>
        <p:spPr bwMode="auto">
          <a:xfrm>
            <a:off x="6948488" y="333375"/>
            <a:ext cx="1504950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азалия</a:t>
            </a: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3839335" y="4365104"/>
            <a:ext cx="4616648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Золотисто –жёлтым заревом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Над мерцанием озёр,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Поднимается азалия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У подножья синих гор.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592138" y="6040438"/>
            <a:ext cx="8466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hlink"/>
                </a:solidFill>
              </a:rPr>
              <a:t>    Родина – тропические области от Японии, Китая до </a:t>
            </a:r>
          </a:p>
          <a:p>
            <a:pPr eaLnBrk="1" hangingPunct="1"/>
            <a:r>
              <a:rPr lang="ru-RU" sz="2400" b="1">
                <a:solidFill>
                  <a:schemeClr val="hlink"/>
                </a:solidFill>
              </a:rPr>
              <a:t>Северной Америки.</a:t>
            </a:r>
          </a:p>
        </p:txBody>
      </p:sp>
      <p:pic>
        <p:nvPicPr>
          <p:cNvPr id="5125" name="Picture 14" descr="click?url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32654"/>
            <a:ext cx="4428058" cy="324021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475656" y="1192213"/>
            <a:ext cx="6067425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бальзамин, Ванька мокрый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0525608"/>
              </p:ext>
            </p:extLst>
          </p:nvPr>
        </p:nvGraphicFramePr>
        <p:xfrm>
          <a:off x="392892" y="5598407"/>
          <a:ext cx="8639416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220072" y="2443900"/>
            <a:ext cx="28419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Ванюша </a:t>
            </a:r>
            <a:r>
              <a:rPr lang="ru-RU" sz="2400" b="1" dirty="0" err="1">
                <a:solidFill>
                  <a:srgbClr val="FF0000"/>
                </a:solidFill>
              </a:rPr>
              <a:t>Ванёк</a:t>
            </a:r>
            <a:r>
              <a:rPr lang="ru-RU" sz="2400" b="1" dirty="0">
                <a:solidFill>
                  <a:srgbClr val="FF0000"/>
                </a:solidFill>
              </a:rPr>
              <a:t> –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Рубашка огонёк,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Рубашка кумач –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Носи, да не плач!</a:t>
            </a:r>
          </a:p>
        </p:txBody>
      </p:sp>
      <p:pic>
        <p:nvPicPr>
          <p:cNvPr id="7174" name="Picture 14" descr="click?url=http%3A%2F%2Flo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84710"/>
            <a:ext cx="2971800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4716463" y="1556544"/>
            <a:ext cx="3312368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пеларгония,  герань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716463" y="6165850"/>
            <a:ext cx="405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hlink"/>
                </a:solidFill>
              </a:rPr>
              <a:t>Родина – Южная Африка.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868069" y="2560126"/>
            <a:ext cx="349082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Куст  - оконный</a:t>
            </a:r>
          </a:p>
          <a:p>
            <a:pPr eaLnBrk="1" hangingPunct="1"/>
            <a:r>
              <a:rPr lang="ru-RU" sz="2400" b="1" dirty="0"/>
              <a:t>И балконный;</a:t>
            </a:r>
          </a:p>
          <a:p>
            <a:pPr eaLnBrk="1" hangingPunct="1"/>
            <a:r>
              <a:rPr lang="ru-RU" sz="2400" b="1" dirty="0"/>
              <a:t>Лист – пушистый</a:t>
            </a:r>
          </a:p>
          <a:p>
            <a:pPr eaLnBrk="1" hangingPunct="1"/>
            <a:r>
              <a:rPr lang="ru-RU" sz="2400" b="1" dirty="0"/>
              <a:t>И душистый,</a:t>
            </a:r>
          </a:p>
          <a:p>
            <a:pPr eaLnBrk="1" hangingPunct="1"/>
            <a:r>
              <a:rPr lang="ru-RU" sz="2400" b="1" dirty="0"/>
              <a:t>Он сборчатый</a:t>
            </a:r>
          </a:p>
          <a:p>
            <a:pPr eaLnBrk="1" hangingPunct="1"/>
            <a:r>
              <a:rPr lang="ru-RU" sz="2400" b="1" dirty="0"/>
              <a:t>И каёмчатый,</a:t>
            </a:r>
          </a:p>
          <a:p>
            <a:pPr eaLnBrk="1" hangingPunct="1"/>
            <a:r>
              <a:rPr lang="ru-RU" sz="2400" b="1" dirty="0"/>
              <a:t>А цветы на окне –</a:t>
            </a:r>
          </a:p>
          <a:p>
            <a:pPr eaLnBrk="1" hangingPunct="1"/>
            <a:r>
              <a:rPr lang="ru-RU" sz="2400" b="1" dirty="0"/>
              <a:t>Словно шапка в огне.</a:t>
            </a:r>
          </a:p>
        </p:txBody>
      </p:sp>
      <p:pic>
        <p:nvPicPr>
          <p:cNvPr id="25605" name="Picture 8" descr="click?url=http%3A%2F%2Fruk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589" y="1412776"/>
            <a:ext cx="3502992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5220072" y="1146236"/>
            <a:ext cx="1609725" cy="509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фуксия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644008" y="1647825"/>
            <a:ext cx="32262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Вышла балерина:</a:t>
            </a:r>
          </a:p>
          <a:p>
            <a:pPr eaLnBrk="1" hangingPunct="1"/>
            <a:r>
              <a:rPr lang="ru-RU" sz="2400" b="1" dirty="0"/>
              <a:t>Блузка- как рябина.</a:t>
            </a:r>
          </a:p>
          <a:p>
            <a:pPr eaLnBrk="1" hangingPunct="1"/>
            <a:r>
              <a:rPr lang="ru-RU" sz="2400" b="1" dirty="0"/>
              <a:t>Юбочка лиловая,</a:t>
            </a:r>
          </a:p>
          <a:p>
            <a:pPr eaLnBrk="1" hangingPunct="1"/>
            <a:r>
              <a:rPr lang="ru-RU" sz="2400" b="1" dirty="0"/>
              <a:t>Лента васильковая.</a:t>
            </a:r>
          </a:p>
          <a:p>
            <a:pPr eaLnBrk="1" hangingPunct="1"/>
            <a:r>
              <a:rPr lang="ru-RU" sz="2400" b="1" dirty="0"/>
              <a:t>Ножки как точёные</a:t>
            </a:r>
          </a:p>
          <a:p>
            <a:pPr eaLnBrk="1" hangingPunct="1"/>
            <a:r>
              <a:rPr lang="ru-RU" sz="2400" b="1" dirty="0"/>
              <a:t>Туфли золочёные.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411413" y="6165850"/>
            <a:ext cx="640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hlink"/>
                </a:solidFill>
              </a:rPr>
              <a:t>Родина – Центральная и Южная Африка.</a:t>
            </a:r>
          </a:p>
        </p:txBody>
      </p:sp>
      <p:pic>
        <p:nvPicPr>
          <p:cNvPr id="30725" name="Picture 8" descr="click?url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46237"/>
            <a:ext cx="3528392" cy="437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646bef21f1ff0f15df50ec56ac39102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675" y="4076700"/>
            <a:ext cx="1638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природы в средней 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средней группе у детей формируют умение видеть разнообразие свойств и качеств предметов и их частей (разнообразие формы, цвета, величины, характера поверхности и т. д.). Дети овладевают более сложными приемами сравнения, учатся устанавливать различия и сходство предметов, обобщать предметы по тем или иным признакам.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Цветение аспарагуса густоцветков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076822" cy="1590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ухода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овладевают несложными умениями</a:t>
            </a:r>
            <a:r>
              <a:rPr lang="ru-RU" dirty="0" smtClean="0"/>
              <a:t>: </a:t>
            </a:r>
            <a:r>
              <a:rPr lang="ru-RU" dirty="0"/>
              <a:t>поддерживать растение в чистоте, правильно поливать </a:t>
            </a:r>
            <a:r>
              <a:rPr lang="ru-RU" dirty="0" smtClean="0"/>
              <a:t>его. </a:t>
            </a:r>
            <a:r>
              <a:rPr lang="ru-RU" dirty="0"/>
              <a:t>Наблюдая за растениями </a:t>
            </a:r>
            <a:r>
              <a:rPr lang="ru-RU" dirty="0" smtClean="0"/>
              <a:t>подмечают </a:t>
            </a:r>
            <a:r>
              <a:rPr lang="ru-RU" dirty="0"/>
              <a:t>яркие проявления в росте, развитии </a:t>
            </a:r>
            <a:r>
              <a:rPr lang="ru-RU" dirty="0" smtClean="0"/>
              <a:t>растений. </a:t>
            </a:r>
            <a:r>
              <a:rPr lang="ru-RU" dirty="0"/>
              <a:t>Свои наблюдения учатся отражать в связной, точной речи.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t2.gstatic.com/images?q=tbn:ANd9GcSX9chpROuKTDZXpJpzTqUne0MNaoqfUtHJCOEl9U9fSTJPDSIh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143125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cap="none" spc="0" dirty="0">
                <a:solidFill>
                  <a:prstClr val="black"/>
                </a:solidFill>
                <a:ea typeface="+mn-ea"/>
                <a:cs typeface="+mn-cs"/>
              </a:rPr>
              <a:t>Ознакомление детей с природой в детском саду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Ознакомление детей с природой в детском саду требует </a:t>
            </a:r>
            <a:r>
              <a:rPr lang="ru-RU" dirty="0"/>
              <a:t>постоянного непосредственного общения с ней. Одним из </a:t>
            </a:r>
            <a:r>
              <a:rPr lang="ru-RU" dirty="0" smtClean="0"/>
              <a:t>условий является </a:t>
            </a:r>
            <a:r>
              <a:rPr lang="ru-RU" dirty="0"/>
              <a:t>организация </a:t>
            </a:r>
            <a:r>
              <a:rPr lang="ru-RU" dirty="0" smtClean="0"/>
              <a:t>уголков </a:t>
            </a:r>
            <a:r>
              <a:rPr lang="ru-RU" dirty="0"/>
              <a:t>природы. Каждая возрастная группа имеет свой уголок природы, однако хорошо иметь и общий уголок природы для всего детского учреждения. Его можно использовать для пополнения обитателей уголков природы возрастных групп.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6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средней группе </a:t>
            </a:r>
            <a:r>
              <a:rPr lang="ru-RU" dirty="0" smtClean="0"/>
              <a:t>требуется пополнение </a:t>
            </a:r>
            <a:r>
              <a:rPr lang="ru-RU" dirty="0"/>
              <a:t>уголка </a:t>
            </a:r>
            <a:r>
              <a:rPr lang="ru-RU" dirty="0" smtClean="0"/>
              <a:t>природы. </a:t>
            </a:r>
            <a:r>
              <a:rPr lang="ru-RU" dirty="0"/>
              <a:t>. Комнатные растения должны иметь разную форму и величину листьев, так как ребята овладевают новыми приемами поддержания растений в чистоте: обливают из мелкосетчатой лейки или опрыскивают из пульверизаторов растения с мелкими листьями, обтирают влажной кисточкой или щеткой листья, имеющие зазубрины, сухой кисточкой — опушенные листья.</a:t>
            </a:r>
          </a:p>
        </p:txBody>
      </p:sp>
      <p:pic>
        <p:nvPicPr>
          <p:cNvPr id="4098" name="Picture 2" descr="http://content.foto.mail.ru/mail/rodniki27/_blogs/i-3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81250" cy="2247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дополнение к растениям, названным для уголка природы младших групп, в средней группе помещают алоэ или агаву (с сочными листьями, имеющими зазубрины по краям), бегонию-</a:t>
            </a:r>
            <a:r>
              <a:rPr lang="ru-RU" dirty="0" err="1"/>
              <a:t>рекс</a:t>
            </a:r>
            <a:r>
              <a:rPr lang="ru-RU" dirty="0"/>
              <a:t>, аспарагус, душистую герань (с узорчатыми, опушенными листьями) и </a:t>
            </a:r>
            <a:r>
              <a:rPr lang="ru-RU" dirty="0" smtClean="0"/>
              <a:t>др</a:t>
            </a:r>
            <a:r>
              <a:rPr lang="ru-RU" dirty="0"/>
              <a:t>. Одновременно в уголке природы может быть до 6—8 видов растений.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3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971550" y="3068638"/>
            <a:ext cx="31237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Зелёное диво:</a:t>
            </a:r>
          </a:p>
          <a:p>
            <a:pPr eaLnBrk="1" hangingPunct="1"/>
            <a:r>
              <a:rPr lang="ru-RU" sz="2400" b="1" dirty="0"/>
              <a:t>Кругом красиво,</a:t>
            </a:r>
          </a:p>
          <a:p>
            <a:pPr eaLnBrk="1" hangingPunct="1"/>
            <a:r>
              <a:rPr lang="ru-RU" sz="2400" b="1" dirty="0"/>
              <a:t>Упруго и туго,</a:t>
            </a:r>
          </a:p>
          <a:p>
            <a:pPr eaLnBrk="1" hangingPunct="1"/>
            <a:r>
              <a:rPr lang="ru-RU" sz="2400" b="1" dirty="0"/>
              <a:t>Жёстко и </a:t>
            </a:r>
            <a:r>
              <a:rPr lang="ru-RU" sz="2400" b="1" dirty="0" err="1"/>
              <a:t>мясисто</a:t>
            </a:r>
            <a:r>
              <a:rPr lang="ru-RU" sz="2400" b="1" dirty="0"/>
              <a:t>,</a:t>
            </a:r>
          </a:p>
          <a:p>
            <a:pPr eaLnBrk="1" hangingPunct="1"/>
            <a:r>
              <a:rPr lang="ru-RU" sz="2400" b="1" dirty="0"/>
              <a:t>И гладко и колко,</a:t>
            </a:r>
          </a:p>
          <a:p>
            <a:pPr eaLnBrk="1" hangingPunct="1"/>
            <a:r>
              <a:rPr lang="ru-RU" sz="2400" b="1" dirty="0"/>
              <a:t>В серёдке метёлка.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95288" y="5445125"/>
            <a:ext cx="8520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accent2"/>
                </a:solidFill>
              </a:rPr>
              <a:t>     </a:t>
            </a:r>
            <a:r>
              <a:rPr lang="ru-RU" sz="2400" b="1" dirty="0">
                <a:solidFill>
                  <a:srgbClr val="FFFF00"/>
                </a:solidFill>
              </a:rPr>
              <a:t>Родина – пустыни центральных районов Америки.</a:t>
            </a:r>
          </a:p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Иногда называют столетником. В комнатах держат</a:t>
            </a:r>
          </a:p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карликовые агавы.</a:t>
            </a: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4860032" y="1286892"/>
            <a:ext cx="1493837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агава</a:t>
            </a:r>
          </a:p>
        </p:txBody>
      </p:sp>
      <p:pic>
        <p:nvPicPr>
          <p:cNvPr id="3077" name="Picture 14" descr="click?url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290" y="2060848"/>
            <a:ext cx="3995737" cy="3044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3563938" y="260350"/>
            <a:ext cx="5383212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сенполия, узамбарская фиалка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971550" y="6165850"/>
            <a:ext cx="782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горные местности тропической Африки.</a:t>
            </a:r>
          </a:p>
        </p:txBody>
      </p:sp>
      <p:pic>
        <p:nvPicPr>
          <p:cNvPr id="28677" name="Picture 11" descr="click?url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368675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 descr="click?url=http%3A%2F%2F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311525" cy="248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природы в старшей 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В старшей группе продолжается формирование умений наблюдать, сравнивать предметы, обобщать и классифицировать их по различным признакам. Основным содержанием наблюдений становятся рост и развитие растений изменения их по сезонам. Дети должны знать, что растения для своего роста нуждаются в свете, влаге, тепле, почвенном питании; разные растения нуждаются в разном количестве света, влаги.</a:t>
            </a:r>
            <a:br>
              <a:rPr lang="ru-RU" sz="1600" dirty="0" smtClean="0"/>
            </a:br>
            <a:r>
              <a:rPr lang="ru-RU" sz="1600" dirty="0" smtClean="0"/>
              <a:t>Продолжается ознакомление детей с растениями, с особенностями их внешнего строения: не только с разнообразием листьев, но и стеблей, цветков. Закрепляются умения определять способ ухода за растениями в зависимости от характера листьев и стебля (способ поддержания растения в чистоте).</a:t>
            </a:r>
            <a:endParaRPr lang="ru-RU" sz="1600" dirty="0"/>
          </a:p>
        </p:txBody>
      </p:sp>
      <p:pic>
        <p:nvPicPr>
          <p:cNvPr id="5122" name="Picture 2" descr="C:\Users\ГогиМ3\AppData\Local\Microsoft\Windows\Temporary Internet Files\Content.IE5\LDSF8WFF\MC900116568[2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730959" cy="15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огиМ3\AppData\Local\Microsoft\Windows\Temporary Internet Files\Content.IE5\LDSF8WFF\MC900116568[2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30959" cy="1590142"/>
          </a:xfrm>
          <a:prstGeom prst="rect">
            <a:avLst/>
          </a:prstGeom>
          <a:noFill/>
          <a:scene3d>
            <a:camera prst="orthographicFront">
              <a:rot lat="0" lon="105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содержание познавательных задач о растениях включают знания о некоторых способах их вегетативного размножения, в частности стеблевыми черенками. Все это требует пополнения уголка природы новыми растениями: с разнообразными стеблями (вьющимися, стелющимися или видоизменениями прямостоячих стеблей), имеющими луковицы, клубнелуковицы и т. д. Это могут быть 2—3 вида традесканций, комнатный виноград, вьющийся плющ, фикус, алоэ, </a:t>
            </a:r>
            <a:r>
              <a:rPr lang="ru-RU" dirty="0" err="1"/>
              <a:t>зигокактус</a:t>
            </a:r>
            <a:r>
              <a:rPr lang="ru-RU" dirty="0"/>
              <a:t>, </a:t>
            </a:r>
            <a:r>
              <a:rPr lang="ru-RU" dirty="0" err="1"/>
              <a:t>эпифиллюм</a:t>
            </a:r>
            <a:r>
              <a:rPr lang="ru-RU" dirty="0"/>
              <a:t>, цикламен, примула, амариллис, </a:t>
            </a:r>
            <a:r>
              <a:rPr lang="ru-RU" dirty="0" err="1"/>
              <a:t>кливия</a:t>
            </a:r>
            <a:r>
              <a:rPr lang="ru-RU" dirty="0"/>
              <a:t> и др. Они имеют разнообразные по форме и характеру листья, стебли, цветы, у них разные потребности в свете и влаге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ГогиМ3\AppData\Local\Microsoft\Windows\Temporary Internet Files\Content.IE5\4C42C3T1\MC90012356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34560">
            <a:off x="2583936" y="576618"/>
            <a:ext cx="3653219" cy="32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огиМ3\AppData\Local\Microsoft\Windows\Temporary Internet Files\Content.IE5\MO0ALIZ4\MC90042981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1008112" cy="9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6659563" y="333375"/>
            <a:ext cx="132397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плющ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067944" y="2636912"/>
            <a:ext cx="42484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/>
              <a:t>Листок в орнаментах найдёшь,</a:t>
            </a:r>
          </a:p>
          <a:p>
            <a:pPr eaLnBrk="1" hangingPunct="1"/>
            <a:r>
              <a:rPr lang="ru-RU" sz="2000" b="1" dirty="0"/>
              <a:t>Он чёток и пригож,</a:t>
            </a:r>
          </a:p>
          <a:p>
            <a:pPr eaLnBrk="1" hangingPunct="1"/>
            <a:r>
              <a:rPr lang="ru-RU" sz="2000" b="1" dirty="0"/>
              <a:t>Стеной венок не оторвёшь,</a:t>
            </a:r>
          </a:p>
          <a:p>
            <a:pPr eaLnBrk="1" hangingPunct="1"/>
            <a:r>
              <a:rPr lang="ru-RU" sz="2000" b="1" dirty="0"/>
              <a:t>Ладонью не смахнёшь</a:t>
            </a:r>
            <a:r>
              <a:rPr lang="ru-RU" sz="2400" b="1" dirty="0"/>
              <a:t>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835150" y="6165850"/>
            <a:ext cx="687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Южная Европа, Северная Африка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6629" name="Picture 8" descr="click?url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830910" cy="401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5940425" y="333375"/>
            <a:ext cx="25527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kern="10" cap="all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зигокактус</a:t>
            </a:r>
            <a:endParaRPr lang="ru-RU" sz="4000" b="1" i="1" kern="10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476375" y="6237288"/>
            <a:ext cx="738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–влажные тропические леса Бразилии.</a:t>
            </a:r>
          </a:p>
        </p:txBody>
      </p:sp>
      <p:pic>
        <p:nvPicPr>
          <p:cNvPr id="13316" name="Picture 7" descr="click?url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004" y="188640"/>
            <a:ext cx="3787775" cy="554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0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5364163" y="260350"/>
            <a:ext cx="3267075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традесканция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5435600" y="6021388"/>
            <a:ext cx="320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hlink"/>
                </a:solidFill>
              </a:rPr>
              <a:t>Родина – Бразилия.</a:t>
            </a:r>
          </a:p>
        </p:txBody>
      </p:sp>
      <p:pic>
        <p:nvPicPr>
          <p:cNvPr id="29701" name="Picture 11" descr="click?url=http%3A%2F%2Fsvet-vi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3979862" cy="2984500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6372225" y="476250"/>
            <a:ext cx="2171700" cy="509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цикломен</a:t>
            </a:r>
            <a:endParaRPr lang="ru-RU" sz="4000" b="1" i="1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924300" y="609282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Малая Азия и Греция.</a:t>
            </a:r>
          </a:p>
        </p:txBody>
      </p:sp>
      <p:pic>
        <p:nvPicPr>
          <p:cNvPr id="32773" name="Picture 9" descr="click?url=http%3A%2F%2Fpho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527425" cy="2646363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 descr="click?url=http%3A%2F%2Fthach-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527425" cy="2646362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381" y="2168859"/>
            <a:ext cx="6400800" cy="3300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Труд и наблюдения детей за </a:t>
            </a:r>
            <a:r>
              <a:rPr lang="ru-RU" sz="2000" dirty="0" smtClean="0"/>
              <a:t>растениями организуют в </a:t>
            </a:r>
            <a:r>
              <a:rPr lang="ru-RU" sz="2000" dirty="0"/>
              <a:t>течение всего года (зимой, поздней осенью и ранней </a:t>
            </a:r>
            <a:r>
              <a:rPr lang="ru-RU" sz="2000" dirty="0" smtClean="0"/>
              <a:t>весной). </a:t>
            </a:r>
            <a:r>
              <a:rPr lang="ru-RU" sz="2000" dirty="0"/>
              <a:t>У</a:t>
            </a:r>
            <a:r>
              <a:rPr lang="ru-RU" sz="2000" dirty="0" smtClean="0"/>
              <a:t>голок </a:t>
            </a:r>
            <a:r>
              <a:rPr lang="ru-RU" sz="2000" dirty="0"/>
              <a:t>природы обеспечивает возможность для непрерывной систематической работы по ознакомлению детей с природой.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6" name="Picture 4" descr="C:\Users\ГогиМ3\AppData\Local\Microsoft\Windows\Temporary Internet Files\Content.IE5\DZSXTZM2\MM9002839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437112"/>
            <a:ext cx="86409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огиМ3\AppData\Local\Microsoft\Windows\Temporary Internet Files\Content.IE5\LDSF8WFF\MC90012307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-99392"/>
            <a:ext cx="349188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огиМ3\AppData\Local\Microsoft\Windows\Temporary Internet Files\Content.IE5\DZSXTZM2\MM9002839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65" y="4653136"/>
            <a:ext cx="720080" cy="1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71913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6588125" y="260350"/>
            <a:ext cx="1552575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кливия</a:t>
            </a:r>
            <a:endParaRPr lang="ru-RU" sz="4000" b="1" i="1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427538" y="6092825"/>
            <a:ext cx="418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Южная Америка.</a:t>
            </a:r>
          </a:p>
        </p:txBody>
      </p:sp>
      <p:pic>
        <p:nvPicPr>
          <p:cNvPr id="17412" name="Picture 7" descr="click?url=http%3A%2F%2Fphotoreg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5744740" cy="342779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Уголок природы в подготовительной группе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340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Задача: </a:t>
            </a:r>
            <a:r>
              <a:rPr lang="ru-RU" dirty="0"/>
              <a:t>формирование </a:t>
            </a:r>
            <a:r>
              <a:rPr lang="ru-RU" dirty="0" smtClean="0"/>
              <a:t>знаний </a:t>
            </a:r>
            <a:r>
              <a:rPr lang="ru-RU" dirty="0"/>
              <a:t>о </a:t>
            </a:r>
            <a:r>
              <a:rPr lang="ru-RU" dirty="0" smtClean="0"/>
              <a:t>зависимостях </a:t>
            </a:r>
            <a:r>
              <a:rPr lang="ru-RU" dirty="0"/>
              <a:t>в мире </a:t>
            </a:r>
            <a:r>
              <a:rPr lang="ru-RU" dirty="0" smtClean="0"/>
              <a:t>природы: от </a:t>
            </a:r>
            <a:r>
              <a:rPr lang="ru-RU" dirty="0"/>
              <a:t>комплекса условий (влаги, тепла, света и т. </a:t>
            </a:r>
            <a:r>
              <a:rPr lang="ru-RU" dirty="0" smtClean="0"/>
              <a:t>д.).</a:t>
            </a:r>
          </a:p>
          <a:p>
            <a:pPr marL="0" indent="0">
              <a:buNone/>
            </a:pPr>
            <a:r>
              <a:rPr lang="ru-RU" dirty="0"/>
              <a:t>В содержание знаний о растительном мире включаются знания о некоторых способах вегетативного размножения растений. Дети должны уметь видеть существенные признаки предметов, общие и индивидуальные, их вариативность. </a:t>
            </a:r>
          </a:p>
        </p:txBody>
      </p:sp>
      <p:pic>
        <p:nvPicPr>
          <p:cNvPr id="5122" name="Picture 2" descr="http://t1.gstatic.com/images?q=tbn:ANd9GcQU7GoS588HxKB24w2fv1sBhk-aN65vjOqPABX-r5x3st0eTc8J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528392" cy="1855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808" cy="3353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Чтобы дети усвоили, как поливать различные </a:t>
            </a:r>
            <a:r>
              <a:rPr lang="ru-RU" dirty="0" smtClean="0"/>
              <a:t>растения, </a:t>
            </a:r>
            <a:r>
              <a:rPr lang="ru-RU" dirty="0"/>
              <a:t>в уголок природы следует поместить растения, резко отличающиеся по своим потребностям во влаге: циперус, который в течение 10 месяцев в году растет в очень влажной почве (вазон помещают в воду); кактусы </a:t>
            </a:r>
            <a:r>
              <a:rPr lang="ru-RU" dirty="0" smtClean="0"/>
              <a:t>требуют </a:t>
            </a:r>
            <a:r>
              <a:rPr lang="ru-RU" dirty="0"/>
              <a:t>очень небольшой и редкой </a:t>
            </a:r>
            <a:r>
              <a:rPr lang="ru-RU" dirty="0" smtClean="0"/>
              <a:t>поливки</a:t>
            </a:r>
            <a:r>
              <a:rPr lang="ru-RU" dirty="0"/>
              <a:t>, традесканции — с большой потребностью во влаге; </a:t>
            </a:r>
            <a:r>
              <a:rPr lang="ru-RU" dirty="0" err="1"/>
              <a:t>узамбарские</a:t>
            </a:r>
            <a:r>
              <a:rPr lang="ru-RU" dirty="0"/>
              <a:t> фиалки, поливать которые следует весьма умеренно, и др. В умеренной поливке зимой </a:t>
            </a:r>
            <a:r>
              <a:rPr lang="ru-RU" dirty="0" smtClean="0"/>
              <a:t>нуждаются — </a:t>
            </a:r>
            <a:r>
              <a:rPr lang="ru-RU" dirty="0"/>
              <a:t>герани, фуксии и др.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429000" cy="2073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5688632" cy="33535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Вегетативное размножение комнатных растений весьма разнообразно: побегами (герани, фуксия, розы, бегонии и др.); листовыми черенками (</a:t>
            </a:r>
            <a:r>
              <a:rPr lang="ru-RU" dirty="0" err="1"/>
              <a:t>узамбарская</a:t>
            </a:r>
            <a:r>
              <a:rPr lang="ru-RU" dirty="0"/>
              <a:t> фиалка, бегония-реке, </a:t>
            </a:r>
            <a:r>
              <a:rPr lang="ru-RU" dirty="0" err="1"/>
              <a:t>сансевьера</a:t>
            </a:r>
            <a:r>
              <a:rPr lang="ru-RU" dirty="0"/>
              <a:t> и др.); </a:t>
            </a:r>
            <a:r>
              <a:rPr lang="ru-RU" dirty="0" err="1"/>
              <a:t>аспидистра</a:t>
            </a:r>
            <a:r>
              <a:rPr lang="ru-RU" dirty="0"/>
              <a:t>, аспарагусы и др. размножаются делением куста. </a:t>
            </a:r>
          </a:p>
        </p:txBody>
      </p:sp>
      <p:pic>
        <p:nvPicPr>
          <p:cNvPr id="7170" name="Picture 2" descr="http://t3.gstatic.com/images?q=tbn:ANd9GcStNt9xEPaUilOv3dYh69X4oSfkctclTrekdJeqqMC-IZDz8v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191452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5724128" y="261908"/>
            <a:ext cx="24479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аспидистра</a:t>
            </a:r>
            <a:endParaRPr lang="ru-RU" sz="4000" b="1" i="1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427984" y="1340768"/>
            <a:ext cx="3317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В банке трава</a:t>
            </a:r>
          </a:p>
          <a:p>
            <a:pPr eaLnBrk="1" hangingPunct="1"/>
            <a:r>
              <a:rPr lang="ru-RU" sz="2400" b="1" dirty="0"/>
              <a:t>В одном не права:</a:t>
            </a:r>
          </a:p>
          <a:p>
            <a:pPr eaLnBrk="1" hangingPunct="1"/>
            <a:r>
              <a:rPr lang="ru-RU" sz="2400" b="1" dirty="0"/>
              <a:t>В тени зеленеет,</a:t>
            </a:r>
          </a:p>
          <a:p>
            <a:pPr eaLnBrk="1" hangingPunct="1"/>
            <a:r>
              <a:rPr lang="ru-RU" sz="2400" b="1" dirty="0"/>
              <a:t>На солнце бледнеет</a:t>
            </a:r>
            <a:r>
              <a:rPr lang="ru-RU" sz="2400" b="1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827088" y="6237288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Япония.</a:t>
            </a:r>
          </a:p>
        </p:txBody>
      </p:sp>
      <p:pic>
        <p:nvPicPr>
          <p:cNvPr id="6149" name="Picture 8" descr="click?url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420888"/>
            <a:ext cx="3725862" cy="3322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6443663" y="260350"/>
            <a:ext cx="248602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кактусы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779912" y="5061698"/>
            <a:ext cx="4460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Не страшны нам жар и зной</a:t>
            </a:r>
          </a:p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Запасаемся водой.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23850" y="6237288"/>
            <a:ext cx="839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пустыни и полупустыни Африки и Америки.</a:t>
            </a:r>
          </a:p>
        </p:txBody>
      </p:sp>
      <p:pic>
        <p:nvPicPr>
          <p:cNvPr id="14341" name="Picture 8" descr="click?url=http%3A%2F%2Fw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472112" cy="4205137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03fe4782275c10fe42fe4943ddf72d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4508500"/>
            <a:ext cx="942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71247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бриофиллюм</a:t>
            </a:r>
            <a:r>
              <a:rPr lang="ru-RU" sz="4000" b="1" i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4000" b="1" i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каланхое</a:t>
            </a:r>
            <a:r>
              <a:rPr lang="ru-RU" sz="4000" b="1" i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доктор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995738" y="6165850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Мадагаскар</a:t>
            </a:r>
            <a:r>
              <a:rPr lang="ru-RU" sz="2400" b="1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8196" name="Picture 7" descr="Фотография Каланхое микс Открыть в полный эк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68413"/>
            <a:ext cx="5976664" cy="427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5700317" y="260350"/>
            <a:ext cx="28956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хлорофитум</a:t>
            </a:r>
            <a:endParaRPr lang="ru-RU" sz="4000" b="1" i="1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405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Южная Африка.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67175" y="4221163"/>
            <a:ext cx="47561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err="1"/>
              <a:t>Розеточки</a:t>
            </a:r>
            <a:r>
              <a:rPr lang="ru-RU" sz="2400" b="1" dirty="0"/>
              <a:t> – на веточках,</a:t>
            </a:r>
          </a:p>
          <a:p>
            <a:pPr eaLnBrk="1" hangingPunct="1"/>
            <a:r>
              <a:rPr lang="ru-RU" sz="2400" b="1" dirty="0"/>
              <a:t>Цветочки – белый цвет.</a:t>
            </a:r>
          </a:p>
          <a:p>
            <a:pPr eaLnBrk="1" hangingPunct="1"/>
            <a:r>
              <a:rPr lang="ru-RU" sz="2400" b="1" dirty="0" err="1"/>
              <a:t>Хохлатенький</a:t>
            </a:r>
            <a:r>
              <a:rPr lang="ru-RU" sz="2400" b="1" dirty="0"/>
              <a:t>, </a:t>
            </a:r>
            <a:r>
              <a:rPr lang="ru-RU" sz="2400" b="1" dirty="0" err="1"/>
              <a:t>лохматенький</a:t>
            </a:r>
            <a:r>
              <a:rPr lang="ru-RU" sz="2400" b="1" dirty="0"/>
              <a:t>,</a:t>
            </a:r>
          </a:p>
          <a:p>
            <a:pPr eaLnBrk="1" hangingPunct="1"/>
            <a:r>
              <a:rPr lang="ru-RU" sz="2400" b="1" dirty="0"/>
              <a:t>Зелёный этот цвет.</a:t>
            </a:r>
          </a:p>
        </p:txBody>
      </p:sp>
      <p:pic>
        <p:nvPicPr>
          <p:cNvPr id="31750" name="Picture 10" descr="click?url=http%3A%2F%2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27" y="584866"/>
            <a:ext cx="3606800" cy="4821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5148064" y="1197442"/>
            <a:ext cx="2733675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камнеломка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795963" y="3500438"/>
            <a:ext cx="31659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/>
              <a:t>С горы на паутинке</a:t>
            </a:r>
          </a:p>
          <a:p>
            <a:pPr eaLnBrk="1" hangingPunct="1"/>
            <a:r>
              <a:rPr lang="ru-RU" sz="2400" b="1" dirty="0"/>
              <a:t>Свисают паучки</a:t>
            </a:r>
          </a:p>
          <a:p>
            <a:pPr eaLnBrk="1" hangingPunct="1"/>
            <a:r>
              <a:rPr lang="ru-RU" sz="2400" b="1" dirty="0"/>
              <a:t>Зелёные пучки.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499992" y="5864225"/>
            <a:ext cx="417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Родина – Восточная Азия.</a:t>
            </a:r>
          </a:p>
        </p:txBody>
      </p:sp>
      <p:pic>
        <p:nvPicPr>
          <p:cNvPr id="15365" name="Picture 8" descr="Дерновинка цветущей камнеломки супротивнолистной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73500"/>
            <a:ext cx="5540375" cy="377507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ГогиМ3\AppData\Local\Microsoft\Windows\Temporary Internet Files\Content.IE5\LDSF8WFF\MC90023206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865014" cy="16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004" y="2106750"/>
            <a:ext cx="5238750" cy="3514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76070"/>
              </p:ext>
            </p:extLst>
          </p:nvPr>
        </p:nvGraphicFramePr>
        <p:xfrm>
          <a:off x="2843808" y="1196752"/>
          <a:ext cx="5112568" cy="11895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112568"/>
              </a:tblGrid>
              <a:tr h="11895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Спасибо за внимание!</a:t>
                      </a:r>
                    </a:p>
                    <a:p>
                      <a:pPr algn="ctr"/>
                      <a:r>
                        <a:rPr lang="ru-RU" sz="180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 Уважением Ваша Елена Владимировна!</a:t>
                      </a:r>
                      <a:r>
                        <a:rPr lang="ru-RU" sz="2400" baseline="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endParaRPr lang="ru-RU" sz="24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получают возможность хорошо рассмотреть растения и </a:t>
            </a:r>
            <a:r>
              <a:rPr lang="ru-RU" dirty="0" smtClean="0"/>
              <a:t>наблюдать </a:t>
            </a:r>
            <a:r>
              <a:rPr lang="ru-RU" dirty="0"/>
              <a:t>за ними длительное время. При отборе растений </a:t>
            </a:r>
            <a:r>
              <a:rPr lang="ru-RU" dirty="0" smtClean="0"/>
              <a:t>для </a:t>
            </a:r>
            <a:r>
              <a:rPr lang="ru-RU" dirty="0"/>
              <a:t>уголка природы следует учитывать требования, предъявляемые «Программой воспитания в детском саду». Только при этом условии можно обеспечить воспитательное и образовательное воздействие на детей труда и наблюдений.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ГогиМ3\AppData\Local\Microsoft\Windows\Temporary Internet Files\Content.IE5\LDSF8WFF\MC90012404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9361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060848"/>
            <a:ext cx="933450" cy="29644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5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1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Требования к отбору обитателей уголка природы: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6944816" cy="364157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1200" dirty="0" smtClean="0"/>
              <a:t>Растение должно </a:t>
            </a:r>
            <a:r>
              <a:rPr lang="ru-RU" sz="1200" dirty="0"/>
              <a:t>быть типичным для той или иной систематической или экологической </a:t>
            </a:r>
            <a:r>
              <a:rPr lang="ru-RU" sz="1200" dirty="0" smtClean="0"/>
              <a:t>группы</a:t>
            </a:r>
            <a:r>
              <a:rPr lang="ru-RU" sz="1200" dirty="0"/>
              <a:t>. </a:t>
            </a:r>
            <a:endParaRPr lang="ru-RU" sz="1200" dirty="0" smtClean="0"/>
          </a:p>
          <a:p>
            <a:pPr marL="514350" indent="-514350">
              <a:buAutoNum type="arabicPeriod"/>
            </a:pPr>
            <a:r>
              <a:rPr lang="ru-RU" sz="1200" dirty="0"/>
              <a:t>Уход за обитателями </a:t>
            </a:r>
            <a:r>
              <a:rPr lang="ru-RU" sz="1200" dirty="0" smtClean="0"/>
              <a:t>уголка должен </a:t>
            </a:r>
            <a:r>
              <a:rPr lang="ru-RU" sz="1200" dirty="0"/>
              <a:t>быть доступен детям дошкольного возраста (при участии и руководстве со стороны воспитателя). </a:t>
            </a:r>
            <a:endParaRPr lang="ru-RU" sz="1200" dirty="0" smtClean="0"/>
          </a:p>
          <a:p>
            <a:pPr marL="514350" indent="-514350">
              <a:buAutoNum type="arabicPeriod"/>
            </a:pPr>
            <a:r>
              <a:rPr lang="ru-RU" sz="1200" dirty="0" smtClean="0"/>
              <a:t>Растения  </a:t>
            </a:r>
            <a:r>
              <a:rPr lang="ru-RU" sz="1200" dirty="0"/>
              <a:t>в уголке природы должны быть внешне </a:t>
            </a:r>
            <a:r>
              <a:rPr lang="ru-RU" sz="1200" dirty="0" smtClean="0"/>
              <a:t>привлекательными.</a:t>
            </a:r>
          </a:p>
          <a:p>
            <a:pPr marL="514350" indent="-514350">
              <a:buAutoNum type="arabicPeriod"/>
            </a:pPr>
            <a:r>
              <a:rPr lang="ru-RU" sz="1200" dirty="0"/>
              <a:t>Необходимо иметь несколько экземпляров одного вида </a:t>
            </a:r>
            <a:r>
              <a:rPr lang="ru-RU" sz="1200" dirty="0" smtClean="0"/>
              <a:t>растений; </a:t>
            </a:r>
            <a:r>
              <a:rPr lang="ru-RU" sz="1200" dirty="0"/>
              <a:t>дети увидят в объектах наблюдения не только общие, но и индивидуальные </a:t>
            </a:r>
            <a:r>
              <a:rPr lang="ru-RU" sz="1200" dirty="0" smtClean="0"/>
              <a:t>признаки.</a:t>
            </a:r>
          </a:p>
          <a:p>
            <a:pPr marL="514350" indent="-514350">
              <a:buAutoNum type="arabicPeriod"/>
            </a:pPr>
            <a:r>
              <a:rPr lang="ru-RU" sz="1200" dirty="0"/>
              <a:t>Растения </a:t>
            </a:r>
            <a:r>
              <a:rPr lang="ru-RU" sz="1200" dirty="0" smtClean="0"/>
              <a:t>должны </a:t>
            </a:r>
            <a:r>
              <a:rPr lang="ru-RU" sz="1200" dirty="0"/>
              <a:t>быть абсолютно безопасны, не приносить ни малейшего вреда здоровью детей</a:t>
            </a:r>
            <a:r>
              <a:rPr lang="ru-RU" sz="12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1200" dirty="0"/>
              <a:t>Необходимо учитывать возможность нормальной жизнедеятельности, роста и развития </a:t>
            </a:r>
            <a:r>
              <a:rPr lang="ru-RU" sz="1200" dirty="0" smtClean="0"/>
              <a:t>растений </a:t>
            </a:r>
            <a:r>
              <a:rPr lang="ru-RU" sz="1200" dirty="0"/>
              <a:t>в условиях помещения детского учреждения.</a:t>
            </a:r>
            <a:br>
              <a:rPr lang="ru-RU" sz="1200" dirty="0"/>
            </a:br>
            <a:endParaRPr lang="ru-RU" sz="1200" dirty="0" smtClean="0"/>
          </a:p>
        </p:txBody>
      </p:sp>
      <p:pic>
        <p:nvPicPr>
          <p:cNvPr id="5123" name="Picture 3" descr="C:\Users\ГогиМ3\AppData\Local\Microsoft\Windows\Temporary Internet Files\Content.IE5\LDSF8WFF\MC90043042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178117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17795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ГогиМ3\AppData\Local\Microsoft\Windows\Temporary Internet Files\Content.IE5\DZSXTZM2\MC90012314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56" y="9303"/>
            <a:ext cx="2774064" cy="46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ледует позаботиться </a:t>
            </a:r>
            <a:r>
              <a:rPr lang="ru-RU" dirty="0"/>
              <a:t>о том, чтобы были учтены </a:t>
            </a:r>
            <a:r>
              <a:rPr lang="ru-RU" dirty="0" smtClean="0"/>
              <a:t> </a:t>
            </a:r>
            <a:r>
              <a:rPr lang="ru-RU" dirty="0"/>
              <a:t>биологические особенности и </a:t>
            </a:r>
            <a:r>
              <a:rPr lang="ru-RU" dirty="0" smtClean="0"/>
              <a:t>потребности растений. </a:t>
            </a:r>
          </a:p>
          <a:p>
            <a:pPr marL="0" indent="0">
              <a:buNone/>
            </a:pPr>
            <a:r>
              <a:rPr lang="ru-RU" dirty="0" smtClean="0"/>
              <a:t>Так</a:t>
            </a:r>
            <a:r>
              <a:rPr lang="ru-RU" dirty="0"/>
              <a:t>, одни комнатные растения (герань, кактусы и др.) нуждаются в большом количестве солнечного света, их следует поставить на самое светлое место, другие (например, </a:t>
            </a:r>
            <a:r>
              <a:rPr lang="ru-RU" dirty="0" err="1"/>
              <a:t>узамбарская</a:t>
            </a:r>
            <a:r>
              <a:rPr lang="ru-RU" dirty="0"/>
              <a:t> фиалка) плохо переносят прямые солнечные </a:t>
            </a:r>
            <a:r>
              <a:rPr lang="ru-RU" dirty="0" smtClean="0"/>
              <a:t>лучи. </a:t>
            </a:r>
            <a:endParaRPr lang="ru-RU" dirty="0"/>
          </a:p>
        </p:txBody>
      </p:sp>
      <p:pic>
        <p:nvPicPr>
          <p:cNvPr id="6146" name="Picture 2" descr="C:\Users\ГогиМ3\AppData\Local\Microsoft\Windows\Temporary Internet Files\Content.IE5\4C42C3T1\MC90042350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81267"/>
            <a:ext cx="1684325" cy="182697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огиМ3\AppData\Local\Microsoft\Windows\Temporary Internet Files\Content.IE5\LDSF8WFF\MC90043042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230581"/>
            <a:ext cx="178117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ГогиМ3\AppData\Local\Microsoft\Windows\Temporary Internet Files\Content.IE5\LDSF8WFF\MC90043042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178117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ГогиМ3\AppData\Local\Microsoft\Windows\Temporary Internet Files\Content.IE5\MO0ALIZ4\MC90043580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72" y="3933056"/>
            <a:ext cx="1653382" cy="20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Уголок </a:t>
            </a:r>
            <a:r>
              <a:rPr lang="ru-RU" dirty="0"/>
              <a:t>природы должен радовать глаз, украшать интерьер. И наконец, следует размещать объекты таким образом, чтобы дети могли свободно подходить к ним, наблюдать и трудиться в уголке природы.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ГогиМ3\AppData\Local\Microsoft\Windows\Temporary Internet Files\Content.IE5\4C42C3T1\MC90012308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496" y="0"/>
            <a:ext cx="2325095" cy="60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огиМ3\AppData\Local\Microsoft\Windows\Temporary Internet Files\Content.IE5\MO0ALIZ4\MC90012355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032" y="1295229"/>
            <a:ext cx="164488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ГогиМ3\AppData\Local\Microsoft\Windows\Temporary Internet Files\Content.IE5\MO0ALIZ4\MC90023206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52880"/>
            <a:ext cx="1728192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/>
              <a:t>Комнатные растения – ценный дидактический материал, они являются обязательными обитателями уголка природы.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92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природы в младших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Малыши должны научиться узнавать и называть 2—3 растения, их основные части (лист, стебель, цветок).</a:t>
            </a:r>
            <a:br>
              <a:rPr lang="ru-RU" b="1" dirty="0"/>
            </a:br>
            <a:endParaRPr lang="ru-RU" b="1" dirty="0" smtClean="0"/>
          </a:p>
        </p:txBody>
      </p:sp>
      <p:pic>
        <p:nvPicPr>
          <p:cNvPr id="9221" name="Picture 5" descr="C:\Users\ГогиМ3\AppData\Local\Microsoft\Windows\Temporary Internet Files\Content.IE5\DZSXTZM2\MC900123149[2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3048">
            <a:off x="3187437" y="751651"/>
            <a:ext cx="4507849" cy="57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626</TotalTime>
  <Words>1450</Words>
  <Application>Microsoft Office PowerPoint</Application>
  <PresentationFormat>Экран (4:3)</PresentationFormat>
  <Paragraphs>121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Кутюр</vt:lpstr>
      <vt:lpstr>      Презентация  на тему: «Комнатные растения»</vt:lpstr>
      <vt:lpstr>Ознакомление детей с природой в детском саду</vt:lpstr>
      <vt:lpstr>Презентация PowerPoint</vt:lpstr>
      <vt:lpstr>Презентация PowerPoint</vt:lpstr>
      <vt:lpstr>Требования к отбору обитателей уголка природы:</vt:lpstr>
      <vt:lpstr>Презентация PowerPoint</vt:lpstr>
      <vt:lpstr>Презентация PowerPoint</vt:lpstr>
      <vt:lpstr>Презентация PowerPoint</vt:lpstr>
      <vt:lpstr>Уголок природы в младших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природы в средней группе</vt:lpstr>
      <vt:lpstr>Процесс ухода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природы в старшей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природы в подготовительной группе</vt:lpstr>
      <vt:lpstr>Полив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«Комнатные растения»</dc:title>
  <dc:creator>ГогиМ3</dc:creator>
  <cp:lastModifiedBy>kosaohrana@mail.ru</cp:lastModifiedBy>
  <cp:revision>66</cp:revision>
  <dcterms:created xsi:type="dcterms:W3CDTF">2013-01-25T15:00:21Z</dcterms:created>
  <dcterms:modified xsi:type="dcterms:W3CDTF">2013-12-11T09:17:27Z</dcterms:modified>
</cp:coreProperties>
</file>