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6" r:id="rId3"/>
    <p:sldId id="260" r:id="rId4"/>
    <p:sldId id="257" r:id="rId5"/>
    <p:sldId id="265" r:id="rId6"/>
    <p:sldId id="268" r:id="rId7"/>
    <p:sldId id="269" r:id="rId8"/>
    <p:sldId id="282" r:id="rId9"/>
    <p:sldId id="284" r:id="rId10"/>
    <p:sldId id="281" r:id="rId11"/>
    <p:sldId id="270" r:id="rId12"/>
    <p:sldId id="273" r:id="rId13"/>
    <p:sldId id="279" r:id="rId14"/>
    <p:sldId id="280" r:id="rId15"/>
    <p:sldId id="275" r:id="rId16"/>
    <p:sldId id="276" r:id="rId17"/>
    <p:sldId id="271" r:id="rId18"/>
    <p:sldId id="272" r:id="rId19"/>
    <p:sldId id="277" r:id="rId20"/>
    <p:sldId id="278" r:id="rId21"/>
    <p:sldId id="264" r:id="rId22"/>
    <p:sldId id="266" r:id="rId23"/>
    <p:sldId id="267" r:id="rId24"/>
    <p:sldId id="261" r:id="rId25"/>
    <p:sldId id="262" r:id="rId26"/>
    <p:sldId id="263" r:id="rId27"/>
    <p:sldId id="258" r:id="rId28"/>
    <p:sldId id="25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6165-6FD2-47C2-9BC5-2664C9937343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4DC2-90C4-4048-98B9-1B511B48C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6165-6FD2-47C2-9BC5-2664C9937343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4DC2-90C4-4048-98B9-1B511B48C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6165-6FD2-47C2-9BC5-2664C9937343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4DC2-90C4-4048-98B9-1B511B48C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6165-6FD2-47C2-9BC5-2664C9937343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4DC2-90C4-4048-98B9-1B511B48C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6165-6FD2-47C2-9BC5-2664C9937343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4DC2-90C4-4048-98B9-1B511B48C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6165-6FD2-47C2-9BC5-2664C9937343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4DC2-90C4-4048-98B9-1B511B48C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6165-6FD2-47C2-9BC5-2664C9937343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4DC2-90C4-4048-98B9-1B511B48C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6165-6FD2-47C2-9BC5-2664C9937343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4DC2-90C4-4048-98B9-1B511B48C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6165-6FD2-47C2-9BC5-2664C9937343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4DC2-90C4-4048-98B9-1B511B48C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6165-6FD2-47C2-9BC5-2664C9937343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4DC2-90C4-4048-98B9-1B511B48C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6165-6FD2-47C2-9BC5-2664C9937343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4DC2-90C4-4048-98B9-1B511B48C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D6165-6FD2-47C2-9BC5-2664C9937343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A4DC2-90C4-4048-98B9-1B511B48C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" Target="slide4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wmf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wmf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10" Type="http://schemas.openxmlformats.org/officeDocument/2006/relationships/image" Target="../media/image28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357188" y="642938"/>
            <a:ext cx="4929187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Палочка и палочка,</a:t>
            </a:r>
          </a:p>
          <a:p>
            <a:pPr eaLnBrk="0" hangingPunct="0"/>
            <a:r>
              <a:rPr lang="ru-RU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Между ними галочка.</a:t>
            </a:r>
          </a:p>
          <a:p>
            <a:pPr eaLnBrk="0" hangingPunct="0"/>
            <a:r>
              <a:rPr lang="ru-RU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понятно сразу всем:</a:t>
            </a:r>
          </a:p>
          <a:p>
            <a:pPr eaLnBrk="0" hangingPunct="0"/>
            <a:r>
              <a:rPr lang="ru-RU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Получилась буква </a:t>
            </a:r>
            <a:r>
              <a:rPr lang="ru-RU" sz="4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/>
          </a:p>
        </p:txBody>
      </p:sp>
      <p:sp>
        <p:nvSpPr>
          <p:cNvPr id="12291" name="Прямоугольник 2"/>
          <p:cNvSpPr>
            <a:spLocks noChangeArrowheads="1"/>
          </p:cNvSpPr>
          <p:nvPr/>
        </p:nvSpPr>
        <p:spPr bwMode="auto">
          <a:xfrm>
            <a:off x="4857750" y="3786188"/>
            <a:ext cx="37147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Вот качели-</a:t>
            </a:r>
            <a:br>
              <a:rPr lang="ru-RU" sz="3600">
                <a:latin typeface="Times New Roman" pitchFamily="18" charset="0"/>
                <a:cs typeface="Times New Roman" pitchFamily="18" charset="0"/>
              </a:rPr>
            </a:br>
            <a:r>
              <a:rPr lang="ru-RU" sz="3600">
                <a:latin typeface="Times New Roman" pitchFamily="18" charset="0"/>
                <a:cs typeface="Times New Roman" pitchFamily="18" charset="0"/>
              </a:rPr>
              <a:t>Буква  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3600">
                <a:latin typeface="Times New Roman" pitchFamily="18" charset="0"/>
                <a:cs typeface="Times New Roman" pitchFamily="18" charset="0"/>
              </a:rPr>
            </a:br>
            <a:r>
              <a:rPr lang="ru-RU" sz="3600">
                <a:latin typeface="Times New Roman" pitchFamily="18" charset="0"/>
                <a:cs typeface="Times New Roman" pitchFamily="18" charset="0"/>
              </a:rPr>
              <a:t>Здесь качаться</a:t>
            </a:r>
            <a:br>
              <a:rPr lang="ru-RU" sz="3600">
                <a:latin typeface="Times New Roman" pitchFamily="18" charset="0"/>
                <a:cs typeface="Times New Roman" pitchFamily="18" charset="0"/>
              </a:rPr>
            </a:br>
            <a:r>
              <a:rPr lang="ru-RU" sz="3600">
                <a:latin typeface="Times New Roman" pitchFamily="18" charset="0"/>
                <a:cs typeface="Times New Roman" pitchFamily="18" charset="0"/>
              </a:rPr>
              <a:t>Можно всем! </a:t>
            </a: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5857875" y="928688"/>
            <a:ext cx="1685925" cy="1643062"/>
            <a:chOff x="5429256" y="928670"/>
            <a:chExt cx="1685256" cy="1643074"/>
          </a:xfrm>
        </p:grpSpPr>
        <p:sp>
          <p:nvSpPr>
            <p:cNvPr id="4" name="Диагональная полоса 3"/>
            <p:cNvSpPr/>
            <p:nvPr/>
          </p:nvSpPr>
          <p:spPr>
            <a:xfrm>
              <a:off x="6286166" y="928670"/>
              <a:ext cx="828346" cy="1643074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Диагональная полоса 4"/>
            <p:cNvSpPr/>
            <p:nvPr/>
          </p:nvSpPr>
          <p:spPr>
            <a:xfrm flipH="1">
              <a:off x="5429256" y="928670"/>
              <a:ext cx="828346" cy="1643074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5715000" y="928688"/>
            <a:ext cx="360363" cy="1619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358063" y="928688"/>
            <a:ext cx="360362" cy="1619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295" name="Рисунок 14" descr="ячрп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3286125"/>
            <a:ext cx="2571750" cy="33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4BEA28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76250"/>
            <a:ext cx="8424863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24075" y="5445125"/>
            <a:ext cx="504825" cy="504825"/>
          </a:xfrm>
          <a:prstGeom prst="actionButtonBlank">
            <a:avLst/>
          </a:prstGeom>
          <a:solidFill>
            <a:srgbClr val="4A4AD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11863" y="5445125"/>
            <a:ext cx="504825" cy="504825"/>
          </a:xfrm>
          <a:prstGeom prst="actionButtonBlank">
            <a:avLst/>
          </a:prstGeom>
          <a:solidFill>
            <a:srgbClr val="4A4AD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 descr="4BEA2825"/>
          <p:cNvPicPr>
            <a:picLocks noChangeAspect="1" noChangeArrowheads="1"/>
          </p:cNvPicPr>
          <p:nvPr/>
        </p:nvPicPr>
        <p:blipFill>
          <a:blip r:embed="rId2" cstate="print"/>
          <a:srcRect t="9103" r="42627" b="1402"/>
          <a:stretch>
            <a:fillRect/>
          </a:stretch>
        </p:blipFill>
        <p:spPr bwMode="auto">
          <a:xfrm>
            <a:off x="755650" y="404813"/>
            <a:ext cx="6481763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468313" y="3333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539750" y="22764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468313" y="436562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395288" y="6381750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4" name="AutoShape 10"/>
          <p:cNvSpPr>
            <a:spLocks noChangeArrowheads="1"/>
          </p:cNvSpPr>
          <p:nvPr/>
        </p:nvSpPr>
        <p:spPr bwMode="auto">
          <a:xfrm>
            <a:off x="684213" y="5805488"/>
            <a:ext cx="357187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1988" name="Picture 4" descr="karanda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620855" flipV="1">
            <a:off x="6443663" y="5013325"/>
            <a:ext cx="1944687" cy="511175"/>
          </a:xfrm>
          <a:prstGeom prst="rect">
            <a:avLst/>
          </a:prstGeom>
          <a:noFill/>
        </p:spPr>
      </p:pic>
      <p:sp>
        <p:nvSpPr>
          <p:cNvPr id="41995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9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503238"/>
          </a:xfrm>
          <a:prstGeom prst="actionButtonReturn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9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8178E-6 L -0.61806 0.141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06 0.14107 C -0.61181 0.15125 -0.60556 0.16142 -0.59878 0.17044 C -0.59201 0.17946 -0.58628 0.19172 -0.57691 0.19588 C -0.56753 0.20004 -0.5566 0.20189 -0.54271 0.19588 C -0.52882 0.18987 -0.51389 0.17877 -0.4934 0.15934 C -0.47292 0.13991 -0.44792 0.11818 -0.41944 0.07909 C -0.39097 0.04001 -0.36111 -0.00116 -0.32222 -0.07586 C -0.28333 -0.15056 -0.21788 -0.29579 -0.18646 -0.3698 C -0.15503 -0.4438 -0.14167 -0.49792 -0.13316 -0.51943 C -0.12465 -0.54094 -0.13194 -0.51365 -0.13576 -0.49931 C -0.13976 -0.48497 -0.14462 -0.46855 -0.15642 -0.43363 C -0.16823 -0.39871 -0.19045 -0.33997 -0.20712 -0.28955 C -0.22378 -0.23913 -0.24028 -0.1827 -0.25642 -0.13067 C -0.27257 -0.07863 -0.29201 -0.01665 -0.30434 0.02266 C -0.31667 0.06198 -0.32517 0.08534 -0.33038 0.10476 C -0.33559 0.12419 -0.33507 0.12997 -0.33576 0.13945 C -0.33646 0.14893 -0.33611 0.1531 -0.33455 0.16119 C -0.33299 0.16929 -0.33142 0.18224 -0.32622 0.18871 C -0.32101 0.19519 -0.31441 0.20166 -0.30295 0.19958 C -0.29149 0.1975 -0.27517 0.18987 -0.25781 0.17576 C -0.24045 0.16165 -0.21823 0.14153 -0.19878 0.11563 C -0.17934 0.08973 -0.16042 0.0555 -0.14132 0.02081 C -0.12222 -0.01388 -0.1066 -0.03701 -0.08385 -0.09228 C -0.06111 -0.14755 -0.02708 -0.24676 -0.00434 -0.31129 C 0.0184 -0.37581 0.04201 -0.44519 0.05313 -0.47919 C 0.06424 -0.51318 0.06406 -0.51897 0.06285 -0.51573 C 0.06163 -0.51249 0.05625 -0.49098 0.04635 -0.45907 C 0.03646 -0.42715 0.02344 -0.38298 0.00382 -0.32424 C -0.0158 -0.2655 -0.05052 -0.1716 -0.07153 -0.10708 C -0.09253 -0.04256 -0.11024 0.0222 -0.12222 0.06267 C -0.13437 0.10314 -0.14045 0.11725 -0.1441 0.13575 C -0.14774 0.15425 -0.14566 0.1642 -0.1441 0.17414 C -0.14253 0.18409 -0.13976 0.19311 -0.13455 0.19588 C -0.12934 0.19866 -0.12205 0.19611 -0.1125 0.19056 C -0.10295 0.18501 -0.08785 0.17275 -0.07691 0.16304 C -0.06597 0.15333 -0.05347 0.13853 -0.04687 0.13205 C -0.04028 0.12558 -0.03872 0.12581 -0.03715 0.12465 " pathEditMode="relative" rAng="0" ptsTypes="aaaaaaaaaaaaaaaaaaaaaaaaaaaaaaaaaaaaA">
                                      <p:cBhvr>
                                        <p:cTn id="10" dur="1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" y="-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8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 descr="4BEA2825"/>
          <p:cNvPicPr>
            <a:picLocks noChangeAspect="1" noChangeArrowheads="1"/>
          </p:cNvPicPr>
          <p:nvPr/>
        </p:nvPicPr>
        <p:blipFill>
          <a:blip r:embed="rId2" cstate="print"/>
          <a:srcRect t="9103" r="42627" b="1402"/>
          <a:stretch>
            <a:fillRect/>
          </a:stretch>
        </p:blipFill>
        <p:spPr bwMode="auto">
          <a:xfrm>
            <a:off x="755650" y="404813"/>
            <a:ext cx="6481763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468313" y="3333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539750" y="22764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468313" y="436562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395288" y="6381750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4" name="AutoShape 10"/>
          <p:cNvSpPr>
            <a:spLocks noChangeArrowheads="1"/>
          </p:cNvSpPr>
          <p:nvPr/>
        </p:nvSpPr>
        <p:spPr bwMode="auto">
          <a:xfrm>
            <a:off x="714348" y="5715016"/>
            <a:ext cx="357187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1988" name="Picture 4" descr="karanda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620855" flipV="1">
            <a:off x="6443663" y="5013325"/>
            <a:ext cx="1944687" cy="511175"/>
          </a:xfrm>
          <a:prstGeom prst="rect">
            <a:avLst/>
          </a:prstGeom>
          <a:noFill/>
        </p:spPr>
      </p:pic>
      <p:sp>
        <p:nvSpPr>
          <p:cNvPr id="41995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9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503238"/>
          </a:xfrm>
          <a:prstGeom prst="actionButtonReturn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9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8178E-6 L -0.61806 0.141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06 0.14107 C -0.61181 0.15125 -0.60556 0.16142 -0.59878 0.17044 C -0.59201 0.17946 -0.58628 0.19172 -0.57691 0.19588 C -0.56753 0.20004 -0.5566 0.20189 -0.54271 0.19588 C -0.52882 0.18987 -0.51389 0.17877 -0.4934 0.15934 C -0.47292 0.13991 -0.44792 0.11818 -0.41944 0.07909 C -0.39097 0.04001 -0.36111 -0.00116 -0.32222 -0.07586 C -0.28333 -0.15056 -0.21788 -0.29579 -0.18646 -0.3698 C -0.15503 -0.4438 -0.14167 -0.49792 -0.13316 -0.51943 C -0.12465 -0.54094 -0.13194 -0.51365 -0.13576 -0.49931 C -0.13976 -0.48497 -0.14462 -0.46855 -0.15642 -0.43363 C -0.16823 -0.39871 -0.19045 -0.33997 -0.20712 -0.28955 C -0.22378 -0.23913 -0.24028 -0.1827 -0.25642 -0.13067 C -0.27257 -0.07863 -0.29201 -0.01665 -0.30434 0.02266 C -0.31667 0.06198 -0.32517 0.08534 -0.33038 0.10476 C -0.33559 0.12419 -0.33507 0.12997 -0.33576 0.13945 C -0.33646 0.14893 -0.33611 0.1531 -0.33455 0.16119 C -0.33299 0.16929 -0.33142 0.18224 -0.32622 0.18871 C -0.32101 0.19519 -0.31441 0.20166 -0.30295 0.19958 C -0.29149 0.1975 -0.27517 0.18987 -0.25781 0.17576 C -0.24045 0.16165 -0.21823 0.14153 -0.19878 0.11563 C -0.17934 0.08973 -0.16042 0.0555 -0.14132 0.02081 C -0.12222 -0.01388 -0.1066 -0.03701 -0.08385 -0.09228 C -0.06111 -0.14755 -0.02708 -0.24676 -0.00434 -0.31129 C 0.0184 -0.37581 0.04201 -0.44519 0.05313 -0.47919 C 0.06424 -0.51318 0.06406 -0.51897 0.06285 -0.51573 C 0.06163 -0.51249 0.05625 -0.49098 0.04635 -0.45907 C 0.03646 -0.42715 0.02344 -0.38298 0.00382 -0.32424 C -0.0158 -0.2655 -0.05052 -0.1716 -0.07153 -0.10708 C -0.09253 -0.04256 -0.11024 0.0222 -0.12222 0.06267 C -0.13437 0.10314 -0.14045 0.11725 -0.1441 0.13575 C -0.14774 0.15425 -0.14566 0.1642 -0.1441 0.17414 C -0.14253 0.18409 -0.13976 0.19311 -0.13455 0.19588 C -0.12934 0.19866 -0.12205 0.19611 -0.1125 0.19056 C -0.10295 0.18501 -0.08785 0.17275 -0.07691 0.16304 C -0.06597 0.15333 -0.05347 0.13853 -0.04687 0.13205 C -0.04028 0.12558 -0.03872 0.12581 -0.03715 0.12465 " pathEditMode="relative" rAng="0" ptsTypes="aaaaaaaaaaaaaaaaaaaaaaaaaaaaaaaaaaaaA">
                                      <p:cBhvr>
                                        <p:cTn id="10" dur="1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" y="-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8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5" name="Picture 5" descr="4BEA2825"/>
          <p:cNvPicPr>
            <a:picLocks noChangeAspect="1" noChangeArrowheads="1"/>
          </p:cNvPicPr>
          <p:nvPr/>
        </p:nvPicPr>
        <p:blipFill>
          <a:blip r:embed="rId2"/>
          <a:srcRect l="56560" t="68839" r="14763" b="1877"/>
          <a:stretch>
            <a:fillRect/>
          </a:stretch>
        </p:blipFill>
        <p:spPr bwMode="auto">
          <a:xfrm>
            <a:off x="2268538" y="4221163"/>
            <a:ext cx="381635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395288" y="4221163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468313" y="3333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395288" y="22764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539750" y="652462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2339975" y="6021388"/>
            <a:ext cx="357188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0964" name="Picture 4" descr="karanda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620855" flipV="1">
            <a:off x="6443663" y="5013325"/>
            <a:ext cx="1944687" cy="511175"/>
          </a:xfrm>
          <a:prstGeom prst="rect">
            <a:avLst/>
          </a:prstGeom>
          <a:noFill/>
        </p:spPr>
      </p:pic>
      <p:sp>
        <p:nvSpPr>
          <p:cNvPr id="40971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503238"/>
          </a:xfrm>
          <a:prstGeom prst="actionButtonReturn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8178E-6 L -0.44479 0.172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479 0.17252 C -0.4434 0.17853 -0.44184 0.18455 -0.43941 0.19056 C -0.43698 0.19657 -0.43507 0.20397 -0.42986 0.20883 C -0.42465 0.21369 -0.41562 0.21993 -0.40781 0.21993 C -0.4 0.21993 -0.39358 0.21762 -0.38316 0.20883 C -0.37274 0.20004 -0.35868 0.18547 -0.34479 0.16697 C -0.3309 0.14847 -0.31753 0.12858 -0.29965 0.09759 C -0.28177 0.0666 -0.25399 0.01364 -0.23802 -0.0192 C -0.22205 -0.05204 -0.20885 -0.08858 -0.20382 -0.09945 C -0.19878 -0.11032 -0.20243 -0.10199 -0.20781 -0.08488 C -0.21319 -0.06776 -0.22708 -0.02683 -0.23663 0.00277 C -0.24618 0.03237 -0.25764 0.06614 -0.26545 0.09204 C -0.27326 0.11794 -0.28229 0.13806 -0.28316 0.15772 C -0.28403 0.17738 -0.27882 0.2012 -0.27083 0.21068 C -0.26285 0.22016 -0.24826 0.22109 -0.23524 0.21438 C -0.22222 0.20767 -0.20694 0.1894 -0.19288 0.17067 C -0.17882 0.15194 -0.16424 0.12812 -0.15035 0.10129 C -0.13646 0.07446 -0.12292 0.04371 -0.1092 0.00994 C -0.09549 -0.02382 -0.07396 -0.08557 -0.06823 -0.1013 C -0.0625 -0.11702 -0.06979 -0.10014 -0.075 -0.08488 C -0.08021 -0.06961 -0.08924 -0.03955 -0.09965 -0.01018 C -0.11007 0.01919 -0.12726 0.06221 -0.13802 0.09204 C -0.14878 0.12187 -0.16111 0.14824 -0.16406 0.16882 C -0.16701 0.1894 -0.16424 0.21207 -0.15573 0.21623 C -0.14722 0.22039 -0.12743 0.20559 -0.11337 0.19426 C -0.09931 0.18293 -0.08507 0.16582 -0.07083 0.1487 " pathEditMode="relative" rAng="0" ptsTypes="aaaaaaaaaaaaaaaaaaaaaaaaaA">
                                      <p:cBhvr>
                                        <p:cTn id="10" dur="8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5" name="Picture 5" descr="4BEA2825"/>
          <p:cNvPicPr>
            <a:picLocks noChangeAspect="1" noChangeArrowheads="1"/>
          </p:cNvPicPr>
          <p:nvPr/>
        </p:nvPicPr>
        <p:blipFill>
          <a:blip r:embed="rId2"/>
          <a:srcRect l="56560" t="68839" r="14763" b="1877"/>
          <a:stretch>
            <a:fillRect/>
          </a:stretch>
        </p:blipFill>
        <p:spPr bwMode="auto">
          <a:xfrm>
            <a:off x="2268538" y="4221163"/>
            <a:ext cx="381635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395288" y="4221163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468313" y="3333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395288" y="22764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539750" y="652462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2339975" y="6021388"/>
            <a:ext cx="357188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0964" name="Picture 4" descr="karanda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620855" flipV="1">
            <a:off x="6443663" y="5013325"/>
            <a:ext cx="1944687" cy="511175"/>
          </a:xfrm>
          <a:prstGeom prst="rect">
            <a:avLst/>
          </a:prstGeom>
          <a:noFill/>
        </p:spPr>
      </p:pic>
      <p:sp>
        <p:nvSpPr>
          <p:cNvPr id="40971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503238"/>
          </a:xfrm>
          <a:prstGeom prst="actionButtonReturn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8178E-6 L -0.44479 0.172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479 0.17252 C -0.4434 0.17853 -0.44184 0.18455 -0.43941 0.19056 C -0.43698 0.19657 -0.43507 0.20397 -0.42986 0.20883 C -0.42465 0.21369 -0.41562 0.21993 -0.40781 0.21993 C -0.4 0.21993 -0.39358 0.21762 -0.38316 0.20883 C -0.37274 0.20004 -0.35868 0.18547 -0.34479 0.16697 C -0.3309 0.14847 -0.31753 0.12858 -0.29965 0.09759 C -0.28177 0.0666 -0.25399 0.01364 -0.23802 -0.0192 C -0.22205 -0.05204 -0.20885 -0.08858 -0.20382 -0.09945 C -0.19878 -0.11032 -0.20243 -0.10199 -0.20781 -0.08488 C -0.21319 -0.06776 -0.22708 -0.02683 -0.23663 0.00277 C -0.24618 0.03237 -0.25764 0.06614 -0.26545 0.09204 C -0.27326 0.11794 -0.28229 0.13806 -0.28316 0.15772 C -0.28403 0.17738 -0.27882 0.2012 -0.27083 0.21068 C -0.26285 0.22016 -0.24826 0.22109 -0.23524 0.21438 C -0.22222 0.20767 -0.20694 0.1894 -0.19288 0.17067 C -0.17882 0.15194 -0.16424 0.12812 -0.15035 0.10129 C -0.13646 0.07446 -0.12292 0.04371 -0.1092 0.00994 C -0.09549 -0.02382 -0.07396 -0.08557 -0.06823 -0.1013 C -0.0625 -0.11702 -0.06979 -0.10014 -0.075 -0.08488 C -0.08021 -0.06961 -0.08924 -0.03955 -0.09965 -0.01018 C -0.11007 0.01919 -0.12726 0.06221 -0.13802 0.09204 C -0.14878 0.12187 -0.16111 0.14824 -0.16406 0.16882 C -0.16701 0.1894 -0.16424 0.21207 -0.15573 0.21623 C -0.14722 0.22039 -0.12743 0.20559 -0.11337 0.19426 C -0.09931 0.18293 -0.08507 0.16582 -0.07083 0.1487 " pathEditMode="relative" rAng="0" ptsTypes="aaaaaaaaaaaaaaaaaaaaaaaaaA">
                                      <p:cBhvr>
                                        <p:cTn id="10" dur="8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1"/>
          <p:cNvGrpSpPr>
            <a:grpSpLocks/>
          </p:cNvGrpSpPr>
          <p:nvPr/>
        </p:nvGrpSpPr>
        <p:grpSpPr bwMode="auto">
          <a:xfrm>
            <a:off x="214313" y="500063"/>
            <a:ext cx="3257550" cy="5543550"/>
            <a:chOff x="214282" y="500042"/>
            <a:chExt cx="3257454" cy="554347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214282" y="2357390"/>
              <a:ext cx="1571579" cy="15001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200" b="1" dirty="0"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2571650" y="500042"/>
              <a:ext cx="900086" cy="900099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571650" y="1571589"/>
              <a:ext cx="900086" cy="9001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571650" y="2786009"/>
              <a:ext cx="900086" cy="900099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571650" y="4000428"/>
              <a:ext cx="900086" cy="9001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 err="1">
                  <a:latin typeface="Times New Roman" pitchFamily="18" charset="0"/>
                  <a:cs typeface="Times New Roman" pitchFamily="18" charset="0"/>
                </a:rPr>
                <a:t>ы</a:t>
              </a:r>
              <a:endParaRPr lang="ru-RU" sz="6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571650" y="5143412"/>
              <a:ext cx="900086" cy="9001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>
                  <a:latin typeface="Times New Roman" pitchFamily="18" charset="0"/>
                  <a:cs typeface="Times New Roman" pitchFamily="18" charset="0"/>
                </a:rPr>
                <a:t>э</a:t>
              </a:r>
            </a:p>
          </p:txBody>
        </p:sp>
        <p:cxnSp>
          <p:nvCxnSpPr>
            <p:cNvPr id="10" name="Прямая со стрелкой 9"/>
            <p:cNvCxnSpPr>
              <a:stCxn id="2" idx="3"/>
              <a:endCxn id="6" idx="1"/>
            </p:cNvCxnSpPr>
            <p:nvPr/>
          </p:nvCxnSpPr>
          <p:spPr>
            <a:xfrm>
              <a:off x="1785861" y="3108266"/>
              <a:ext cx="785789" cy="12699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>
              <a:stCxn id="2" idx="3"/>
              <a:endCxn id="5" idx="1"/>
            </p:cNvCxnSpPr>
            <p:nvPr/>
          </p:nvCxnSpPr>
          <p:spPr>
            <a:xfrm flipV="1">
              <a:off x="1785861" y="2020845"/>
              <a:ext cx="785789" cy="108742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>
              <a:stCxn id="2" idx="3"/>
              <a:endCxn id="3" idx="1"/>
            </p:cNvCxnSpPr>
            <p:nvPr/>
          </p:nvCxnSpPr>
          <p:spPr>
            <a:xfrm flipV="1">
              <a:off x="1785861" y="949298"/>
              <a:ext cx="785789" cy="215896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stCxn id="2" idx="3"/>
              <a:endCxn id="7" idx="1"/>
            </p:cNvCxnSpPr>
            <p:nvPr/>
          </p:nvCxnSpPr>
          <p:spPr>
            <a:xfrm>
              <a:off x="1785861" y="3108266"/>
              <a:ext cx="785789" cy="134300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stCxn id="2" idx="3"/>
              <a:endCxn id="8" idx="1"/>
            </p:cNvCxnSpPr>
            <p:nvPr/>
          </p:nvCxnSpPr>
          <p:spPr>
            <a:xfrm>
              <a:off x="1785861" y="3108266"/>
              <a:ext cx="785789" cy="248598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34"/>
          <p:cNvGrpSpPr>
            <a:grpSpLocks/>
          </p:cNvGrpSpPr>
          <p:nvPr/>
        </p:nvGrpSpPr>
        <p:grpSpPr bwMode="auto">
          <a:xfrm>
            <a:off x="5214938" y="571500"/>
            <a:ext cx="3257550" cy="5543550"/>
            <a:chOff x="5000628" y="571480"/>
            <a:chExt cx="3257454" cy="5543470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5000628" y="2428828"/>
              <a:ext cx="1571579" cy="150016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200" b="1" dirty="0"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7357996" y="571480"/>
              <a:ext cx="900086" cy="9001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7357996" y="1643028"/>
              <a:ext cx="900086" cy="900099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>
                  <a:latin typeface="Times New Roman" pitchFamily="18" charset="0"/>
                  <a:cs typeface="Times New Roman" pitchFamily="18" charset="0"/>
                </a:rPr>
                <a:t>ё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7357996" y="2857447"/>
              <a:ext cx="900086" cy="9001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>
                  <a:latin typeface="Times New Roman" pitchFamily="18" charset="0"/>
                  <a:cs typeface="Times New Roman" pitchFamily="18" charset="0"/>
                </a:rPr>
                <a:t>ю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7357996" y="4071867"/>
              <a:ext cx="900086" cy="900099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 err="1"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6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357996" y="5214851"/>
              <a:ext cx="900086" cy="900099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cxnSp>
          <p:nvCxnSpPr>
            <p:cNvPr id="30" name="Прямая со стрелкой 29"/>
            <p:cNvCxnSpPr>
              <a:stCxn id="24" idx="3"/>
              <a:endCxn id="27" idx="1"/>
            </p:cNvCxnSpPr>
            <p:nvPr/>
          </p:nvCxnSpPr>
          <p:spPr>
            <a:xfrm>
              <a:off x="6572207" y="3179705"/>
              <a:ext cx="785789" cy="126998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>
              <a:stCxn id="24" idx="3"/>
              <a:endCxn id="26" idx="1"/>
            </p:cNvCxnSpPr>
            <p:nvPr/>
          </p:nvCxnSpPr>
          <p:spPr>
            <a:xfrm flipV="1">
              <a:off x="6572207" y="2092283"/>
              <a:ext cx="785789" cy="1087422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>
              <a:stCxn id="24" idx="3"/>
              <a:endCxn id="25" idx="1"/>
            </p:cNvCxnSpPr>
            <p:nvPr/>
          </p:nvCxnSpPr>
          <p:spPr>
            <a:xfrm flipV="1">
              <a:off x="6572207" y="1020737"/>
              <a:ext cx="785789" cy="2158969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>
              <a:stCxn id="24" idx="3"/>
              <a:endCxn id="28" idx="1"/>
            </p:cNvCxnSpPr>
            <p:nvPr/>
          </p:nvCxnSpPr>
          <p:spPr>
            <a:xfrm>
              <a:off x="6572207" y="3179705"/>
              <a:ext cx="785789" cy="1343006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>
              <a:stCxn id="24" idx="3"/>
              <a:endCxn id="29" idx="1"/>
            </p:cNvCxnSpPr>
            <p:nvPr/>
          </p:nvCxnSpPr>
          <p:spPr>
            <a:xfrm>
              <a:off x="6572207" y="3179705"/>
              <a:ext cx="785789" cy="2485989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0" y="357188"/>
            <a:ext cx="31432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Прочитай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7250" y="1571625"/>
            <a:ext cx="1143000" cy="7143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мо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215188" y="2928938"/>
            <a:ext cx="1143000" cy="7143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мя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43313" y="3071813"/>
            <a:ext cx="1143000" cy="7143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ма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7813" y="4643438"/>
            <a:ext cx="1493837" cy="7858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мю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63" y="2857500"/>
            <a:ext cx="1143000" cy="7143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мё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13" y="4572000"/>
            <a:ext cx="1143000" cy="7143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ме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57813" y="3357563"/>
            <a:ext cx="1143000" cy="7143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ми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00500" y="1357313"/>
            <a:ext cx="1143000" cy="92868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му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72188" y="1643063"/>
            <a:ext cx="1357312" cy="7143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мы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72375" y="4143375"/>
            <a:ext cx="1257300" cy="7858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мо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215188" y="357188"/>
            <a:ext cx="1257300" cy="7858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мя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14438" y="428625"/>
            <a:ext cx="1257300" cy="78581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 err="1">
                <a:latin typeface="Times New Roman" pitchFamily="18" charset="0"/>
                <a:cs typeface="Times New Roman" pitchFamily="18" charset="0"/>
              </a:rPr>
              <a:t>ма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14813" y="5786438"/>
            <a:ext cx="1257300" cy="7858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 err="1">
                <a:latin typeface="Times New Roman" pitchFamily="18" charset="0"/>
                <a:cs typeface="Times New Roman" pitchFamily="18" charset="0"/>
              </a:rPr>
              <a:t>мё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429500" y="5643563"/>
            <a:ext cx="1257300" cy="7858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 err="1">
                <a:latin typeface="Times New Roman" pitchFamily="18" charset="0"/>
                <a:cs typeface="Times New Roman" pitchFamily="18" charset="0"/>
              </a:rPr>
              <a:t>ме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71688" y="3786188"/>
            <a:ext cx="1257300" cy="7858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ми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85813" y="5000625"/>
            <a:ext cx="1257300" cy="10223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 err="1">
                <a:latin typeface="Times New Roman" pitchFamily="18" charset="0"/>
                <a:cs typeface="Times New Roman" pitchFamily="18" charset="0"/>
              </a:rPr>
              <a:t>му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286000" y="2143125"/>
            <a:ext cx="1492250" cy="7858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мы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214563" y="5857875"/>
            <a:ext cx="1492250" cy="7858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мю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6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8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2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4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6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8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071563" y="0"/>
            <a:ext cx="70723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Доскажи словечко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285750" y="1285875"/>
            <a:ext cx="3571875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Times New Roman" pitchFamily="18" charset="0"/>
                <a:cs typeface="Times New Roman" pitchFamily="18" charset="0"/>
              </a:rPr>
              <a:t>му . . .</a:t>
            </a:r>
            <a:endParaRPr lang="ru-RU" sz="8000" b="1" i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b="1">
                <a:latin typeface="Times New Roman" pitchFamily="18" charset="0"/>
                <a:cs typeface="Times New Roman" pitchFamily="18" charset="0"/>
              </a:rPr>
              <a:t>мы</a:t>
            </a:r>
            <a:r>
              <a:rPr lang="ru-RU" sz="8000" b="1" i="1">
                <a:latin typeface="Times New Roman" pitchFamily="18" charset="0"/>
                <a:cs typeface="Times New Roman" pitchFamily="18" charset="0"/>
              </a:rPr>
              <a:t> . . .</a:t>
            </a:r>
          </a:p>
          <a:p>
            <a:r>
              <a:rPr lang="ru-RU" sz="8000" b="1">
                <a:latin typeface="Times New Roman" pitchFamily="18" charset="0"/>
                <a:cs typeface="Times New Roman" pitchFamily="18" charset="0"/>
              </a:rPr>
              <a:t>ма . . .</a:t>
            </a:r>
          </a:p>
          <a:p>
            <a:r>
              <a:rPr lang="ru-RU" sz="8000" b="1">
                <a:latin typeface="Times New Roman" pitchFamily="18" charset="0"/>
                <a:cs typeface="Times New Roman" pitchFamily="18" charset="0"/>
              </a:rPr>
              <a:t>мо . . .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  <a:p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4786313" y="785813"/>
            <a:ext cx="414337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Times New Roman" pitchFamily="18" charset="0"/>
                <a:cs typeface="Times New Roman" pitchFamily="18" charset="0"/>
              </a:rPr>
              <a:t>мя . . .</a:t>
            </a:r>
          </a:p>
          <a:p>
            <a:r>
              <a:rPr lang="ru-RU" sz="8000" b="1">
                <a:latin typeface="Times New Roman" pitchFamily="18" charset="0"/>
                <a:cs typeface="Times New Roman" pitchFamily="18" charset="0"/>
              </a:rPr>
              <a:t>мё . . .</a:t>
            </a:r>
          </a:p>
          <a:p>
            <a:r>
              <a:rPr lang="ru-RU" sz="8000" b="1">
                <a:latin typeface="Times New Roman" pitchFamily="18" charset="0"/>
                <a:cs typeface="Times New Roman" pitchFamily="18" charset="0"/>
              </a:rPr>
              <a:t>мю . . .</a:t>
            </a:r>
          </a:p>
          <a:p>
            <a:r>
              <a:rPr lang="ru-RU" sz="8000" b="1">
                <a:latin typeface="Times New Roman" pitchFamily="18" charset="0"/>
                <a:cs typeface="Times New Roman" pitchFamily="18" charset="0"/>
              </a:rPr>
              <a:t>ми . . .</a:t>
            </a:r>
          </a:p>
          <a:p>
            <a:r>
              <a:rPr lang="ru-RU" sz="8000" b="1">
                <a:latin typeface="Times New Roman" pitchFamily="18" charset="0"/>
                <a:cs typeface="Times New Roman" pitchFamily="18" charset="0"/>
              </a:rPr>
              <a:t>ме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2220231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714356"/>
            <a:ext cx="294681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643314"/>
            <a:ext cx="2982721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2143116"/>
            <a:ext cx="8229600" cy="2143132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3"/>
          <p:cNvGrpSpPr>
            <a:grpSpLocks/>
          </p:cNvGrpSpPr>
          <p:nvPr/>
        </p:nvGrpSpPr>
        <p:grpSpPr bwMode="auto">
          <a:xfrm>
            <a:off x="3857625" y="2071688"/>
            <a:ext cx="5006975" cy="2863850"/>
            <a:chOff x="3571868" y="1071546"/>
            <a:chExt cx="5006280" cy="286314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5714696" y="1071546"/>
              <a:ext cx="720625" cy="720546"/>
            </a:xfrm>
            <a:prstGeom prst="rect">
              <a:avLst/>
            </a:prstGeom>
            <a:solidFill>
              <a:srgbClr val="33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286144" y="1071546"/>
              <a:ext cx="720625" cy="72054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1</a:t>
              </a:r>
              <a:r>
                <a:rPr lang="ru-RU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000420" y="1071546"/>
              <a:ext cx="714276" cy="72054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714696" y="1785744"/>
              <a:ext cx="720625" cy="720546"/>
            </a:xfrm>
            <a:prstGeom prst="rect">
              <a:avLst/>
            </a:prstGeom>
            <a:solidFill>
              <a:srgbClr val="33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714696" y="3214140"/>
              <a:ext cx="720625" cy="720546"/>
            </a:xfrm>
            <a:prstGeom prst="rect">
              <a:avLst/>
            </a:prstGeom>
            <a:solidFill>
              <a:srgbClr val="33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14696" y="2499942"/>
              <a:ext cx="720625" cy="714198"/>
            </a:xfrm>
            <a:prstGeom prst="rect">
              <a:avLst/>
            </a:prstGeom>
            <a:solidFill>
              <a:srgbClr val="33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00420" y="2499942"/>
              <a:ext cx="720625" cy="72054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2</a:t>
              </a:r>
              <a:r>
                <a:rPr lang="ru-RU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</a:t>
              </a:r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143247" y="2499942"/>
              <a:ext cx="720625" cy="72054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286144" y="3214140"/>
              <a:ext cx="720625" cy="72054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000420" y="3214140"/>
              <a:ext cx="720625" cy="72054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143247" y="3214140"/>
              <a:ext cx="720625" cy="72054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428971" y="3214140"/>
              <a:ext cx="720625" cy="72054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571868" y="3214140"/>
              <a:ext cx="720625" cy="72054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4.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428971" y="2499942"/>
              <a:ext cx="720625" cy="71419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286144" y="1785744"/>
              <a:ext cx="720625" cy="72054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000420" y="1785744"/>
              <a:ext cx="720625" cy="72054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571868" y="1785744"/>
              <a:ext cx="720625" cy="72054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7857523" y="2499942"/>
              <a:ext cx="720625" cy="72054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1507" name="TextBox 24"/>
          <p:cNvSpPr txBox="1">
            <a:spLocks noChangeArrowheads="1"/>
          </p:cNvSpPr>
          <p:nvPr/>
        </p:nvSpPr>
        <p:spPr bwMode="auto">
          <a:xfrm>
            <a:off x="0" y="0"/>
            <a:ext cx="9144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 i="1">
                <a:latin typeface="Times New Roman" pitchFamily="18" charset="0"/>
                <a:cs typeface="Times New Roman" pitchFamily="18" charset="0"/>
              </a:rPr>
              <a:t>Разгадай кроссворд  и прочитай самое дорогое для всех слово</a:t>
            </a:r>
          </a:p>
        </p:txBody>
      </p:sp>
      <p:sp>
        <p:nvSpPr>
          <p:cNvPr id="21508" name="TextBox 25"/>
          <p:cNvSpPr txBox="1">
            <a:spLocks noChangeArrowheads="1"/>
          </p:cNvSpPr>
          <p:nvPr/>
        </p:nvSpPr>
        <p:spPr bwMode="auto">
          <a:xfrm>
            <a:off x="285750" y="785813"/>
            <a:ext cx="3786188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Есть у каждого человека .В нём </a:t>
            </a:r>
          </a:p>
          <a:p>
            <a:pPr marL="342900" indent="-342900"/>
            <a:r>
              <a:rPr lang="ru-RU" sz="2800">
                <a:latin typeface="Times New Roman" pitchFamily="18" charset="0"/>
                <a:cs typeface="Times New Roman" pitchFamily="18" charset="0"/>
              </a:rPr>
              <a:t>     всем уютно и тепло.</a:t>
            </a:r>
          </a:p>
          <a:p>
            <a:pPr marL="342900" indent="-342900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>
                <a:latin typeface="Times New Roman" pitchFamily="18" charset="0"/>
                <a:cs typeface="Times New Roman" pitchFamily="18" charset="0"/>
              </a:rPr>
              <a:t> 2. Время года, наступающее </a:t>
            </a:r>
          </a:p>
          <a:p>
            <a:pPr marL="342900" indent="-342900"/>
            <a:r>
              <a:rPr lang="ru-RU" sz="2800">
                <a:latin typeface="Times New Roman" pitchFamily="18" charset="0"/>
                <a:cs typeface="Times New Roman" pitchFamily="18" charset="0"/>
              </a:rPr>
              <a:t>    после осени.</a:t>
            </a:r>
          </a:p>
          <a:p>
            <a:pPr marL="342900" indent="-342900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>
                <a:latin typeface="Times New Roman" pitchFamily="18" charset="0"/>
                <a:cs typeface="Times New Roman" pitchFamily="18" charset="0"/>
              </a:rPr>
              <a:t> 3.  Завтрак из </a:t>
            </a:r>
          </a:p>
          <a:p>
            <a:pPr marL="342900" indent="-342900"/>
            <a:r>
              <a:rPr lang="ru-RU" sz="2800">
                <a:latin typeface="Times New Roman" pitchFamily="18" charset="0"/>
                <a:cs typeface="Times New Roman" pitchFamily="18" charset="0"/>
              </a:rPr>
              <a:t>     взбитых яиц и молока.</a:t>
            </a:r>
          </a:p>
          <a:p>
            <a:pPr marL="342900" indent="-342900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>
                <a:latin typeface="Times New Roman" pitchFamily="18" charset="0"/>
                <a:cs typeface="Times New Roman" pitchFamily="18" charset="0"/>
              </a:rPr>
              <a:t>4.  То, из чего делают книги и тетради.</a:t>
            </a:r>
          </a:p>
        </p:txBody>
      </p:sp>
      <p:grpSp>
        <p:nvGrpSpPr>
          <p:cNvPr id="21" name="Группа 49"/>
          <p:cNvGrpSpPr>
            <a:grpSpLocks/>
          </p:cNvGrpSpPr>
          <p:nvPr/>
        </p:nvGrpSpPr>
        <p:grpSpPr bwMode="auto">
          <a:xfrm>
            <a:off x="4572000" y="1928813"/>
            <a:ext cx="2149475" cy="923925"/>
            <a:chOff x="4572000" y="1928802"/>
            <a:chExt cx="2148760" cy="923330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4572000" y="1928802"/>
              <a:ext cx="720000" cy="9233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cap="all" dirty="0" err="1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</a:rPr>
                <a:t>д</a:t>
              </a:r>
              <a:endPara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214942" y="1928802"/>
              <a:ext cx="720000" cy="9233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</a:rPr>
                <a:t>о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6000760" y="1928802"/>
              <a:ext cx="720000" cy="9233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</a:rPr>
                <a:t>м</a:t>
              </a:r>
            </a:p>
          </p:txBody>
        </p:sp>
      </p:grpSp>
      <p:grpSp>
        <p:nvGrpSpPr>
          <p:cNvPr id="22" name="Группа 38"/>
          <p:cNvGrpSpPr>
            <a:grpSpLocks/>
          </p:cNvGrpSpPr>
          <p:nvPr/>
        </p:nvGrpSpPr>
        <p:grpSpPr bwMode="auto">
          <a:xfrm>
            <a:off x="5214938" y="3357563"/>
            <a:ext cx="3578225" cy="923925"/>
            <a:chOff x="4357686" y="5357826"/>
            <a:chExt cx="3577520" cy="923330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4357686" y="5357826"/>
              <a:ext cx="720000" cy="9233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</a:rPr>
                <a:t>о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786446" y="5357826"/>
              <a:ext cx="720000" cy="9233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</a:rPr>
                <a:t>л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072066" y="5357826"/>
              <a:ext cx="720000" cy="9233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</a:rPr>
                <a:t>м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6500826" y="5357826"/>
              <a:ext cx="720000" cy="9233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</a:rPr>
                <a:t>е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7215206" y="5357826"/>
              <a:ext cx="720000" cy="9233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</a:rPr>
                <a:t>т</a:t>
              </a:r>
            </a:p>
          </p:txBody>
        </p:sp>
      </p:grpSp>
      <p:grpSp>
        <p:nvGrpSpPr>
          <p:cNvPr id="23" name="Группа 39"/>
          <p:cNvGrpSpPr>
            <a:grpSpLocks/>
          </p:cNvGrpSpPr>
          <p:nvPr/>
        </p:nvGrpSpPr>
        <p:grpSpPr bwMode="auto">
          <a:xfrm>
            <a:off x="3786188" y="2643188"/>
            <a:ext cx="2863850" cy="923925"/>
            <a:chOff x="4500562" y="3286124"/>
            <a:chExt cx="2863140" cy="923330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5214942" y="3286124"/>
              <a:ext cx="720000" cy="9233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</a:rPr>
                <a:t>и</a:t>
              </a: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500562" y="3286124"/>
              <a:ext cx="720000" cy="9233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cap="all" dirty="0" err="1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</a:rPr>
                <a:t>з</a:t>
              </a:r>
              <a:endPara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29322" y="3286124"/>
              <a:ext cx="720000" cy="9233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</a:rPr>
                <a:t>м</a:t>
              </a: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6643702" y="3286124"/>
              <a:ext cx="720000" cy="9233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</a:rPr>
                <a:t>а</a:t>
              </a: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3857620" y="4143380"/>
            <a:ext cx="720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б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572000" y="4143380"/>
            <a:ext cx="720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5286380" y="4143380"/>
            <a:ext cx="720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м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000760" y="4143380"/>
            <a:ext cx="720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а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715140" y="4143380"/>
            <a:ext cx="720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г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7429520" y="4143380"/>
            <a:ext cx="720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4BEA28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76250"/>
            <a:ext cx="8424863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24075" y="5445125"/>
            <a:ext cx="504825" cy="504825"/>
          </a:xfrm>
          <a:prstGeom prst="actionButtonBlank">
            <a:avLst/>
          </a:prstGeom>
          <a:solidFill>
            <a:srgbClr val="4A4AD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11863" y="5445125"/>
            <a:ext cx="504825" cy="504825"/>
          </a:xfrm>
          <a:prstGeom prst="actionButtonBlank">
            <a:avLst/>
          </a:prstGeom>
          <a:solidFill>
            <a:srgbClr val="4A4AD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 descr="4BEA2825"/>
          <p:cNvPicPr>
            <a:picLocks noChangeAspect="1" noChangeArrowheads="1"/>
          </p:cNvPicPr>
          <p:nvPr/>
        </p:nvPicPr>
        <p:blipFill>
          <a:blip r:embed="rId2" cstate="print"/>
          <a:srcRect t="9103" r="42627" b="1402"/>
          <a:stretch>
            <a:fillRect/>
          </a:stretch>
        </p:blipFill>
        <p:spPr bwMode="auto">
          <a:xfrm>
            <a:off x="755650" y="404813"/>
            <a:ext cx="6481763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468313" y="3333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539750" y="22764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468313" y="436562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395288" y="6381750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4" name="AutoShape 10"/>
          <p:cNvSpPr>
            <a:spLocks noChangeArrowheads="1"/>
          </p:cNvSpPr>
          <p:nvPr/>
        </p:nvSpPr>
        <p:spPr bwMode="auto">
          <a:xfrm>
            <a:off x="684213" y="5805488"/>
            <a:ext cx="357187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1988" name="Picture 4" descr="karanda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620855" flipV="1">
            <a:off x="6443663" y="5013325"/>
            <a:ext cx="1944687" cy="511175"/>
          </a:xfrm>
          <a:prstGeom prst="rect">
            <a:avLst/>
          </a:prstGeom>
          <a:noFill/>
        </p:spPr>
      </p:pic>
      <p:sp>
        <p:nvSpPr>
          <p:cNvPr id="41995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9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503238"/>
          </a:xfrm>
          <a:prstGeom prst="actionButtonReturn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9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8178E-6 L -0.61806 0.141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06 0.14107 C -0.61181 0.15125 -0.60556 0.16142 -0.59878 0.17044 C -0.59201 0.17946 -0.58628 0.19172 -0.57691 0.19588 C -0.56753 0.20004 -0.5566 0.20189 -0.54271 0.19588 C -0.52882 0.18987 -0.51389 0.17877 -0.4934 0.15934 C -0.47292 0.13991 -0.44792 0.11818 -0.41944 0.07909 C -0.39097 0.04001 -0.36111 -0.00116 -0.32222 -0.07586 C -0.28333 -0.15056 -0.21788 -0.29579 -0.18646 -0.3698 C -0.15503 -0.4438 -0.14167 -0.49792 -0.13316 -0.51943 C -0.12465 -0.54094 -0.13194 -0.51365 -0.13576 -0.49931 C -0.13976 -0.48497 -0.14462 -0.46855 -0.15642 -0.43363 C -0.16823 -0.39871 -0.19045 -0.33997 -0.20712 -0.28955 C -0.22378 -0.23913 -0.24028 -0.1827 -0.25642 -0.13067 C -0.27257 -0.07863 -0.29201 -0.01665 -0.30434 0.02266 C -0.31667 0.06198 -0.32517 0.08534 -0.33038 0.10476 C -0.33559 0.12419 -0.33507 0.12997 -0.33576 0.13945 C -0.33646 0.14893 -0.33611 0.1531 -0.33455 0.16119 C -0.33299 0.16929 -0.33142 0.18224 -0.32622 0.18871 C -0.32101 0.19519 -0.31441 0.20166 -0.30295 0.19958 C -0.29149 0.1975 -0.27517 0.18987 -0.25781 0.17576 C -0.24045 0.16165 -0.21823 0.14153 -0.19878 0.11563 C -0.17934 0.08973 -0.16042 0.0555 -0.14132 0.02081 C -0.12222 -0.01388 -0.1066 -0.03701 -0.08385 -0.09228 C -0.06111 -0.14755 -0.02708 -0.24676 -0.00434 -0.31129 C 0.0184 -0.37581 0.04201 -0.44519 0.05313 -0.47919 C 0.06424 -0.51318 0.06406 -0.51897 0.06285 -0.51573 C 0.06163 -0.51249 0.05625 -0.49098 0.04635 -0.45907 C 0.03646 -0.42715 0.02344 -0.38298 0.00382 -0.32424 C -0.0158 -0.2655 -0.05052 -0.1716 -0.07153 -0.10708 C -0.09253 -0.04256 -0.11024 0.0222 -0.12222 0.06267 C -0.13437 0.10314 -0.14045 0.11725 -0.1441 0.13575 C -0.14774 0.15425 -0.14566 0.1642 -0.1441 0.17414 C -0.14253 0.18409 -0.13976 0.19311 -0.13455 0.19588 C -0.12934 0.19866 -0.12205 0.19611 -0.1125 0.19056 C -0.10295 0.18501 -0.08785 0.17275 -0.07691 0.16304 C -0.06597 0.15333 -0.05347 0.13853 -0.04687 0.13205 C -0.04028 0.12558 -0.03872 0.12581 -0.03715 0.12465 " pathEditMode="relative" rAng="0" ptsTypes="aaaaaaaaaaaaaaaaaaaaaaaaaaaaaaaaaaaaA">
                                      <p:cBhvr>
                                        <p:cTn id="10" dur="1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" y="-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8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5" name="Picture 5" descr="4BEA2825"/>
          <p:cNvPicPr>
            <a:picLocks noChangeAspect="1" noChangeArrowheads="1"/>
          </p:cNvPicPr>
          <p:nvPr/>
        </p:nvPicPr>
        <p:blipFill>
          <a:blip r:embed="rId2"/>
          <a:srcRect l="56560" t="68839" r="14763" b="1877"/>
          <a:stretch>
            <a:fillRect/>
          </a:stretch>
        </p:blipFill>
        <p:spPr bwMode="auto">
          <a:xfrm>
            <a:off x="2268538" y="4221163"/>
            <a:ext cx="381635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395288" y="4221163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468313" y="3333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395288" y="22764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539750" y="652462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2339975" y="6021388"/>
            <a:ext cx="357188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0964" name="Picture 4" descr="karanda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620855" flipV="1">
            <a:off x="6443663" y="5013325"/>
            <a:ext cx="1944687" cy="511175"/>
          </a:xfrm>
          <a:prstGeom prst="rect">
            <a:avLst/>
          </a:prstGeom>
          <a:noFill/>
        </p:spPr>
      </p:pic>
      <p:sp>
        <p:nvSpPr>
          <p:cNvPr id="40971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503238"/>
          </a:xfrm>
          <a:prstGeom prst="actionButtonReturn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8178E-6 L -0.44479 0.172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479 0.17252 C -0.4434 0.17853 -0.44184 0.18455 -0.43941 0.19056 C -0.43698 0.19657 -0.43507 0.20397 -0.42986 0.20883 C -0.42465 0.21369 -0.41562 0.21993 -0.40781 0.21993 C -0.4 0.21993 -0.39358 0.21762 -0.38316 0.20883 C -0.37274 0.20004 -0.35868 0.18547 -0.34479 0.16697 C -0.3309 0.14847 -0.31753 0.12858 -0.29965 0.09759 C -0.28177 0.0666 -0.25399 0.01364 -0.23802 -0.0192 C -0.22205 -0.05204 -0.20885 -0.08858 -0.20382 -0.09945 C -0.19878 -0.11032 -0.20243 -0.10199 -0.20781 -0.08488 C -0.21319 -0.06776 -0.22708 -0.02683 -0.23663 0.00277 C -0.24618 0.03237 -0.25764 0.06614 -0.26545 0.09204 C -0.27326 0.11794 -0.28229 0.13806 -0.28316 0.15772 C -0.28403 0.17738 -0.27882 0.2012 -0.27083 0.21068 C -0.26285 0.22016 -0.24826 0.22109 -0.23524 0.21438 C -0.22222 0.20767 -0.20694 0.1894 -0.19288 0.17067 C -0.17882 0.15194 -0.16424 0.12812 -0.15035 0.10129 C -0.13646 0.07446 -0.12292 0.04371 -0.1092 0.00994 C -0.09549 -0.02382 -0.07396 -0.08557 -0.06823 -0.1013 C -0.0625 -0.11702 -0.06979 -0.10014 -0.075 -0.08488 C -0.08021 -0.06961 -0.08924 -0.03955 -0.09965 -0.01018 C -0.11007 0.01919 -0.12726 0.06221 -0.13802 0.09204 C -0.14878 0.12187 -0.16111 0.14824 -0.16406 0.16882 C -0.16701 0.1894 -0.16424 0.21207 -0.15573 0.21623 C -0.14722 0.22039 -0.12743 0.20559 -0.11337 0.19426 C -0.09931 0.18293 -0.08507 0.16582 -0.07083 0.1487 " pathEditMode="relative" rAng="0" ptsTypes="aaaaaaaaaaaaaaaaaaaaaaaaaA">
                                      <p:cBhvr>
                                        <p:cTn id="10" dur="8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4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ButtonCrysDB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3900" y="5857892"/>
            <a:ext cx="714380" cy="714380"/>
          </a:xfrm>
          <a:prstGeom prst="rect">
            <a:avLst/>
          </a:prstGeom>
        </p:spPr>
      </p:pic>
      <p:pic>
        <p:nvPicPr>
          <p:cNvPr id="4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/>
          <a:stretch>
            <a:fillRect/>
          </a:stretch>
        </p:blipFill>
        <p:spPr>
          <a:xfrm>
            <a:off x="7358082" y="1928802"/>
            <a:ext cx="276225" cy="276225"/>
          </a:xfrm>
          <a:prstGeom prst="rect">
            <a:avLst/>
          </a:prstGeom>
        </p:spPr>
      </p:pic>
      <p:pic>
        <p:nvPicPr>
          <p:cNvPr id="5" name="Рисунок 4" descr="alphabet-1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500042"/>
            <a:ext cx="4071966" cy="54473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29190" y="714356"/>
            <a:ext cx="112723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5400" b="1" dirty="0" smtClean="0"/>
              <a:t>[</a:t>
            </a:r>
            <a:r>
              <a:rPr lang="ru-RU" sz="5400" b="1" dirty="0" smtClean="0"/>
              <a:t>м</a:t>
            </a:r>
            <a:r>
              <a:rPr lang="en-US" sz="5400" b="1" dirty="0" smtClean="0"/>
              <a:t>]</a:t>
            </a:r>
            <a:endParaRPr lang="ru-RU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15140" y="714356"/>
            <a:ext cx="130516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5400" b="1" dirty="0" smtClean="0"/>
              <a:t>[</a:t>
            </a:r>
            <a:r>
              <a:rPr lang="ru-RU" sz="5400" b="1" dirty="0" smtClean="0"/>
              <a:t>м</a:t>
            </a:r>
            <a:r>
              <a:rPr lang="en-US" sz="5400" b="1" dirty="0" smtClean="0"/>
              <a:t>’]</a:t>
            </a:r>
            <a:endParaRPr lang="ru-RU" sz="5400" b="1" dirty="0"/>
          </a:p>
        </p:txBody>
      </p:sp>
      <p:pic>
        <p:nvPicPr>
          <p:cNvPr id="8" name="Рисунок 7" descr="Рисунок1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4643438" y="3357562"/>
            <a:ext cx="3371848" cy="2528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9" name="Рисунок 8" descr="4f8880777b9f.pn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4714876" y="2000240"/>
            <a:ext cx="1750230" cy="100013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2587961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500042"/>
            <a:ext cx="2643206" cy="29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 descr="059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4286256"/>
            <a:ext cx="78581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059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4286256"/>
            <a:ext cx="78581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28662" y="5072074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5072074"/>
            <a:ext cx="714380" cy="7143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5072074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5072074"/>
            <a:ext cx="714380" cy="7143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358082" y="5072074"/>
            <a:ext cx="714380" cy="7143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643702" y="5072074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929322" y="5072074"/>
            <a:ext cx="714380" cy="7143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214942" y="5072074"/>
            <a:ext cx="714380" cy="714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38" y="1428750"/>
            <a:ext cx="1439862" cy="1439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929188" y="1428750"/>
            <a:ext cx="1439862" cy="14398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220" name="Рисунок 3" descr="059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357188"/>
            <a:ext cx="11684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4" descr="059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285750"/>
            <a:ext cx="1214438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Левая фигурная скобка 5"/>
          <p:cNvSpPr/>
          <p:nvPr/>
        </p:nvSpPr>
        <p:spPr>
          <a:xfrm rot="16200000">
            <a:off x="4000500" y="1928813"/>
            <a:ext cx="785813" cy="2928937"/>
          </a:xfrm>
          <a:prstGeom prst="leftBrace">
            <a:avLst>
              <a:gd name="adj1" fmla="val 30268"/>
              <a:gd name="adj2" fmla="val 5100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3703290"/>
            <a:ext cx="5715040" cy="31547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  </a:t>
            </a:r>
            <a:r>
              <a:rPr lang="ru-RU" sz="19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16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28" y="1357298"/>
            <a:ext cx="1566397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1214422"/>
            <a:ext cx="171279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2" descr="monito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3" y="285750"/>
            <a:ext cx="171926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Рисунок 4" descr="J0286888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14313"/>
            <a:ext cx="2579687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Рисунок 6" descr="J0311922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001273">
            <a:off x="-103188" y="2274888"/>
            <a:ext cx="3000376" cy="234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Рисунок 8" descr="grib31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88" y="4429125"/>
            <a:ext cx="1903412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Рисунок 11" descr="gnom30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63" y="4214813"/>
            <a:ext cx="249555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5" descr="J0236987.WM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03888" y="2571750"/>
            <a:ext cx="344011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Рисунок 10" descr="Рисунок2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43250" y="2143125"/>
            <a:ext cx="1993900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Рисунок 12" descr="17.bmp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15125" y="214313"/>
            <a:ext cx="2000250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item_240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0"/>
            <a:ext cx="1516062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Рисунок 2" descr="J0215145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285750"/>
            <a:ext cx="21209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Рисунок 3" descr="медведь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25" y="3214688"/>
            <a:ext cx="1714500" cy="302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Рисунок 5" descr="42345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8" y="4572000"/>
            <a:ext cx="19526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Рисунок 6" descr="images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63" y="2143125"/>
            <a:ext cx="27051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Рисунок 7" descr="чсмии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75" y="2643188"/>
            <a:ext cx="1865313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Рисунок 8" descr="images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43625" y="4786313"/>
            <a:ext cx="2071688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Рисунок 9" descr="смии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71938" y="0"/>
            <a:ext cx="2071687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Рисунок 10" descr="images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85813" y="428625"/>
            <a:ext cx="2714625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Милованова Ольга Михайловна, учитель информатики</a:t>
            </a:r>
          </a:p>
        </p:txBody>
      </p:sp>
      <p:pic>
        <p:nvPicPr>
          <p:cNvPr id="2055" name="Picture 7" descr="007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33375"/>
            <a:ext cx="2349500" cy="224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24 -0.04785 L -0.6875 -0.04785 L -0.6875 0.63315 L -0.01024 0.63315 L -0.01024 -0.04785 Z " pathEditMode="relative" rAng="0" ptsTypes="FFFFF">
                                      <p:cBhvr>
                                        <p:cTn id="6" dur="1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" y="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24 -0.04785 L -0.67969 0.6232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" y="3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75 -0.04785 L -0.01823 0.6232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3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" presetID="26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5052 0.27139 C -0.75052 0.43574 -0.66215 0.57074 -0.55434 0.57074 C -0.42708 0.57074 -0.38073 0.42071 -0.36163 0.33102 L -0.34184 0.21175 C -0.32153 0.12206 -0.27257 -0.02704 -0.12882 -0.02704 C -0.03663 -0.02704 0.0684 0.10703 0.0684 0.27139 C 0.0684 0.43574 -0.03663 0.57074 -0.12882 0.57074 C -0.27257 0.57074 -0.32153 0.42071 -0.34184 0.33102 L -0.36163 0.21175 C -0.38073 0.12206 -0.42708 -0.02704 -0.55434 -0.02704 C -0.66215 -0.02704 -0.75052 0.10703 -0.75052 0.27139 Z " pathEditMode="relative" rAng="0" ptsTypes="ffFffffFfff">
                                      <p:cBhvr>
                                        <p:cTn id="15" dur="1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Милованова Ольга Михайловна, учитель информатики</a:t>
            </a:r>
          </a:p>
        </p:txBody>
      </p:sp>
      <p:pic>
        <p:nvPicPr>
          <p:cNvPr id="3076" name="Picture 4" descr="Солнышко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04813"/>
            <a:ext cx="1644650" cy="1655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0.31369 L 0.35469 -0.11188 L 0.7684 0.31369 L 0.35469 0.73902 L -0.05833 0.31369 Z " pathEditMode="relative" rAng="0" ptsTypes="FFFFF">
                                      <p:cBhvr>
                                        <p:cTn id="6" dur="1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repeatCount="3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069 -0.02612 C 0.49844 -0.02612 0.61892 0.12436 0.61892 0.30906 C 0.61892 0.49422 0.49844 0.64494 0.35069 0.64494 C 0.20312 0.64494 0.08333 0.49422 0.08333 0.30906 C 0.08333 0.12436 0.20312 -0.02612 0.35069 -0.02612 Z " pathEditMode="relative" rAng="0" ptsTypes="fffff">
                                      <p:cBhvr>
                                        <p:cTn id="10" dur="7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190</Words>
  <Application>Microsoft Office PowerPoint</Application>
  <PresentationFormat>Экран (4:3)</PresentationFormat>
  <Paragraphs>85</Paragraphs>
  <Slides>28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Vladimir</dc:creator>
  <cp:lastModifiedBy>Admin</cp:lastModifiedBy>
  <cp:revision>19</cp:revision>
  <dcterms:created xsi:type="dcterms:W3CDTF">2010-10-21T08:32:47Z</dcterms:created>
  <dcterms:modified xsi:type="dcterms:W3CDTF">2010-10-22T03:12:58Z</dcterms:modified>
</cp:coreProperties>
</file>