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38" r:id="rId2"/>
    <p:sldId id="300" r:id="rId3"/>
    <p:sldId id="301" r:id="rId4"/>
    <p:sldId id="256" r:id="rId5"/>
    <p:sldId id="264" r:id="rId6"/>
    <p:sldId id="269" r:id="rId7"/>
    <p:sldId id="263" r:id="rId8"/>
    <p:sldId id="275" r:id="rId9"/>
    <p:sldId id="310" r:id="rId10"/>
    <p:sldId id="276" r:id="rId11"/>
    <p:sldId id="268" r:id="rId12"/>
    <p:sldId id="274" r:id="rId13"/>
    <p:sldId id="312" r:id="rId14"/>
    <p:sldId id="277" r:id="rId15"/>
    <p:sldId id="259" r:id="rId16"/>
    <p:sldId id="273" r:id="rId17"/>
    <p:sldId id="315" r:id="rId18"/>
    <p:sldId id="280" r:id="rId19"/>
    <p:sldId id="266" r:id="rId20"/>
    <p:sldId id="278" r:id="rId21"/>
    <p:sldId id="311" r:id="rId22"/>
    <p:sldId id="281" r:id="rId23"/>
    <p:sldId id="267" r:id="rId24"/>
    <p:sldId id="279" r:id="rId25"/>
    <p:sldId id="314" r:id="rId26"/>
    <p:sldId id="272" r:id="rId27"/>
    <p:sldId id="304" r:id="rId28"/>
    <p:sldId id="295" r:id="rId29"/>
    <p:sldId id="308" r:id="rId30"/>
    <p:sldId id="327" r:id="rId31"/>
    <p:sldId id="294" r:id="rId32"/>
    <p:sldId id="316" r:id="rId33"/>
    <p:sldId id="329" r:id="rId34"/>
    <p:sldId id="330" r:id="rId35"/>
    <p:sldId id="271" r:id="rId36"/>
    <p:sldId id="283" r:id="rId37"/>
    <p:sldId id="331" r:id="rId38"/>
    <p:sldId id="334" r:id="rId39"/>
    <p:sldId id="290" r:id="rId40"/>
    <p:sldId id="332" r:id="rId41"/>
    <p:sldId id="335" r:id="rId42"/>
    <p:sldId id="336" r:id="rId43"/>
    <p:sldId id="337" r:id="rId44"/>
    <p:sldId id="285" r:id="rId45"/>
    <p:sldId id="289" r:id="rId46"/>
    <p:sldId id="306" r:id="rId47"/>
    <p:sldId id="297" r:id="rId48"/>
    <p:sldId id="258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CFF"/>
    <a:srgbClr val="FFCCCC"/>
    <a:srgbClr val="6F6867"/>
    <a:srgbClr val="0000CC"/>
    <a:srgbClr val="99FF66"/>
    <a:srgbClr val="FFFFCC"/>
    <a:srgbClr val="6633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586" autoAdjust="0"/>
    <p:restoredTop sz="94660"/>
  </p:normalViewPr>
  <p:slideViewPr>
    <p:cSldViewPr>
      <p:cViewPr varScale="1">
        <p:scale>
          <a:sx n="74" d="100"/>
          <a:sy n="74" d="100"/>
        </p:scale>
        <p:origin x="-2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2F630B-594E-4031-B230-8D96841D8ABD}" type="presOf" srcId="{8FDD254B-A7A3-4B97-9FBB-6289B1A1C2D8}" destId="{F714F26A-66E6-47A5-BA72-4D05BE71D5ED}" srcOrd="0" destOrd="0" presId="urn:microsoft.com/office/officeart/2005/8/layout/venn3"/>
    <dgm:cxn modelId="{68E19F69-0767-4F44-9685-7224C21C6EBE}" type="presOf" srcId="{9E53B189-0707-4064-9012-2711E3FFAF51}" destId="{5E98A81F-6172-48FF-A315-DC20E1D6D860}" srcOrd="0" destOrd="0" presId="urn:microsoft.com/office/officeart/2005/8/layout/venn3"/>
    <dgm:cxn modelId="{4B3C1747-9E24-425C-90F3-B4A33E89A4B9}" type="presOf" srcId="{66612BEF-459C-4E4F-BD0C-352D325DEF40}" destId="{446CA65D-CB69-46F3-B3D9-11BB3C3F4571}" srcOrd="0" destOrd="0" presId="urn:microsoft.com/office/officeart/2005/8/layout/venn3"/>
    <dgm:cxn modelId="{3C130EFB-8EDF-4001-8A58-6506A3F5846E}" type="presOf" srcId="{EF3DA76C-D868-4446-A08E-A80CAB3A147C}" destId="{71C6594F-E037-4259-BCD1-AAD3B842C68C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42794D45-643C-4476-89FD-DFA0B0F3DEDB}" type="presOf" srcId="{D831D0E8-FC2F-417C-8A50-B7132907CF42}" destId="{7639CDC6-C8AB-48DF-84F2-A06C8023F0E7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8BE83B67-71BC-4E22-9A03-48C89840D27A}" type="presParOf" srcId="{446CA65D-CB69-46F3-B3D9-11BB3C3F4571}" destId="{5E98A81F-6172-48FF-A315-DC20E1D6D860}" srcOrd="0" destOrd="0" presId="urn:microsoft.com/office/officeart/2005/8/layout/venn3"/>
    <dgm:cxn modelId="{69DB3563-E028-4CC8-B272-7638ED884A3A}" type="presParOf" srcId="{446CA65D-CB69-46F3-B3D9-11BB3C3F4571}" destId="{233A0F06-B176-4222-B794-F8A2ACEF7896}" srcOrd="1" destOrd="0" presId="urn:microsoft.com/office/officeart/2005/8/layout/venn3"/>
    <dgm:cxn modelId="{970B8C57-9728-4D3E-988A-86A7916A2FF2}" type="presParOf" srcId="{446CA65D-CB69-46F3-B3D9-11BB3C3F4571}" destId="{F714F26A-66E6-47A5-BA72-4D05BE71D5ED}" srcOrd="2" destOrd="0" presId="urn:microsoft.com/office/officeart/2005/8/layout/venn3"/>
    <dgm:cxn modelId="{AD6AF40B-BF56-4D3C-AC2B-41E2C2B85E32}" type="presParOf" srcId="{446CA65D-CB69-46F3-B3D9-11BB3C3F4571}" destId="{C1BB16E1-7DA5-48EB-B3D7-8BC424EC9F8B}" srcOrd="3" destOrd="0" presId="urn:microsoft.com/office/officeart/2005/8/layout/venn3"/>
    <dgm:cxn modelId="{64447D70-3D58-4916-A5CF-D89067470B17}" type="presParOf" srcId="{446CA65D-CB69-46F3-B3D9-11BB3C3F4571}" destId="{71C6594F-E037-4259-BCD1-AAD3B842C68C}" srcOrd="4" destOrd="0" presId="urn:microsoft.com/office/officeart/2005/8/layout/venn3"/>
    <dgm:cxn modelId="{BB6A6ADD-68FC-49AB-8B54-033A435AC646}" type="presParOf" srcId="{446CA65D-CB69-46F3-B3D9-11BB3C3F4571}" destId="{DEE0814D-27E9-4EA5-92C4-69241B91B41B}" srcOrd="5" destOrd="0" presId="urn:microsoft.com/office/officeart/2005/8/layout/venn3"/>
    <dgm:cxn modelId="{E1108B7E-1E7B-4F79-9D1D-2DF2192FF173}" type="presParOf" srcId="{446CA65D-CB69-46F3-B3D9-11BB3C3F4571}" destId="{7639CDC6-C8AB-48DF-84F2-A06C8023F0E7}" srcOrd="6" destOrd="0" presId="urn:microsoft.com/office/officeart/2005/8/layout/venn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EE03C4-407F-49DD-9DD6-3A6502AFC9C8}" type="presOf" srcId="{CD68ACB4-957B-40B2-9AB7-BA3A4F59C6F2}" destId="{6EF1AF08-9334-480F-9092-2F9E329DD69C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0BB5287D-DF5B-4D09-97F3-4BD5D509FFDE}" type="presOf" srcId="{EAE1088C-D00C-4178-B118-09F4A6B86C1F}" destId="{F0D1C6A0-6AE3-4478-BCA0-1963AF8130D5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D7C5E029-1DE2-4377-B4A5-22A86EF20D68}" type="presOf" srcId="{3C3D1718-21F3-40E3-8073-40B31DB53FAD}" destId="{F9C5F6B0-4D31-493A-9460-1EC566C3BB84}" srcOrd="0" destOrd="0" presId="urn:microsoft.com/office/officeart/2005/8/layout/venn3"/>
    <dgm:cxn modelId="{A86D07FB-4686-4BE2-8406-D5F24670559C}" type="presOf" srcId="{9B28D258-7D84-4D3E-A4D6-4DC2CAD20B9A}" destId="{218F0263-153A-4B8C-B3FB-8AB83B00CF86}" srcOrd="0" destOrd="0" presId="urn:microsoft.com/office/officeart/2005/8/layout/venn3"/>
    <dgm:cxn modelId="{A3EAD09D-CE0C-47CF-97B9-3E1D8D734C68}" type="presOf" srcId="{55503469-2CDB-46B9-B6CD-6814AE157330}" destId="{6FC185DC-2AFF-4C48-ABA6-A267AA6D91B6}" srcOrd="0" destOrd="0" presId="urn:microsoft.com/office/officeart/2005/8/layout/venn3"/>
    <dgm:cxn modelId="{EFA304F4-D2B2-4119-BE35-5DB00E078961}" type="presParOf" srcId="{F0D1C6A0-6AE3-4478-BCA0-1963AF8130D5}" destId="{F9C5F6B0-4D31-493A-9460-1EC566C3BB84}" srcOrd="0" destOrd="0" presId="urn:microsoft.com/office/officeart/2005/8/layout/venn3"/>
    <dgm:cxn modelId="{4DE58469-B2BF-4098-8590-D1B9B0EA4BF9}" type="presParOf" srcId="{F0D1C6A0-6AE3-4478-BCA0-1963AF8130D5}" destId="{B842DF3E-E78D-462F-A5CC-E16C67B01821}" srcOrd="1" destOrd="0" presId="urn:microsoft.com/office/officeart/2005/8/layout/venn3"/>
    <dgm:cxn modelId="{8E1AE81A-D653-40AA-BDDC-24A927487D5D}" type="presParOf" srcId="{F0D1C6A0-6AE3-4478-BCA0-1963AF8130D5}" destId="{6EF1AF08-9334-480F-9092-2F9E329DD69C}" srcOrd="2" destOrd="0" presId="urn:microsoft.com/office/officeart/2005/8/layout/venn3"/>
    <dgm:cxn modelId="{2B4AA82A-D55B-4D6B-94DE-FE103F214AFC}" type="presParOf" srcId="{F0D1C6A0-6AE3-4478-BCA0-1963AF8130D5}" destId="{B4C4B1EE-0694-4A8B-ADE2-6079FF95B405}" srcOrd="3" destOrd="0" presId="urn:microsoft.com/office/officeart/2005/8/layout/venn3"/>
    <dgm:cxn modelId="{6EDA01C2-C1FE-484F-88A2-DED5C7E3722E}" type="presParOf" srcId="{F0D1C6A0-6AE3-4478-BCA0-1963AF8130D5}" destId="{6FC185DC-2AFF-4C48-ABA6-A267AA6D91B6}" srcOrd="4" destOrd="0" presId="urn:microsoft.com/office/officeart/2005/8/layout/venn3"/>
    <dgm:cxn modelId="{C5FD2DD5-8796-45EC-BA7A-FCF06181A44F}" type="presParOf" srcId="{F0D1C6A0-6AE3-4478-BCA0-1963AF8130D5}" destId="{8F737D8B-7FC9-4805-BF3E-0815E46E311C}" srcOrd="5" destOrd="0" presId="urn:microsoft.com/office/officeart/2005/8/layout/venn3"/>
    <dgm:cxn modelId="{5CB69319-EC83-4710-96B6-5B1C9B083745}" type="presParOf" srcId="{F0D1C6A0-6AE3-4478-BCA0-1963AF8130D5}" destId="{218F0263-153A-4B8C-B3FB-8AB83B00CF86}" srcOrd="6" destOrd="0" presId="urn:microsoft.com/office/officeart/2005/8/layout/venn3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4;&#1073;&#1097;&#1080;&#1077;%20&#1076;&#1086;&#1082;&#1091;&#1084;&#1077;&#1085;&#1090;&#1099;\&#1057;&#1044;&#1045;&#1051;&#1040;&#1058;&#1068;\&#1055;&#1056;&#1045;&#1047;&#1045;&#1053;&#1058;&#1040;&#1062;&#1048;&#1048;\26.&#1050;&#1040;&#1050;%20&#1047;&#1048;&#1052;&#1054;&#1049;%20&#1055;&#1054;&#1052;&#1054;&#1063;&#1068;%20&#1055;&#1058;&#1048;&#1062;&#1040;&#1052;\&#1089;&#1085;&#1077;&#1075;&#1080;&#1088;&#1100;.mp3" TargetMode="Externa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4;&#1073;&#1097;&#1080;&#1077;%20&#1076;&#1086;&#1082;&#1091;&#1084;&#1077;&#1085;&#1090;&#1099;\&#1057;&#1044;&#1045;&#1051;&#1040;&#1058;&#1068;\&#1055;&#1056;&#1045;&#1047;&#1045;&#1053;&#1058;&#1040;&#1062;&#1048;&#1048;\26.&#1050;&#1040;&#1050;%20&#1047;&#1048;&#1052;&#1054;&#1049;%20&#1055;&#1054;&#1052;&#1054;&#1063;&#1068;%20&#1055;&#1058;&#1048;&#1062;&#1040;&#1052;\&#1074;&#1086;&#1088;&#1086;&#1073;&#1077;&#1081;.wav" TargetMode="Externa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22.gif"/><Relationship Id="rId4" Type="http://schemas.openxmlformats.org/officeDocument/2006/relationships/image" Target="../media/image1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22.gif"/><Relationship Id="rId4" Type="http://schemas.openxmlformats.org/officeDocument/2006/relationships/image" Target="../media/image1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17.jpeg"/><Relationship Id="rId4" Type="http://schemas.openxmlformats.org/officeDocument/2006/relationships/image" Target="../media/image2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17.jpeg"/><Relationship Id="rId4" Type="http://schemas.openxmlformats.org/officeDocument/2006/relationships/image" Target="../media/image22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4;&#1073;&#1097;&#1080;&#1077;%20&#1076;&#1086;&#1082;&#1091;&#1084;&#1077;&#1085;&#1090;&#1099;\&#1057;&#1044;&#1045;&#1051;&#1040;&#1058;&#1068;\&#1055;&#1056;&#1045;&#1047;&#1045;&#1053;&#1058;&#1040;&#1062;&#1048;&#1048;\26.&#1050;&#1040;&#1050;%20&#1047;&#1048;&#1052;&#1054;&#1049;%20&#1055;&#1054;&#1052;&#1054;&#1063;&#1068;%20&#1055;&#1058;&#1048;&#1062;&#1040;&#1052;\&#1076;&#1088;&#1086;&#1079;&#1076;.wav" TargetMode="Externa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1.jpeg"/><Relationship Id="rId7" Type="http://schemas.openxmlformats.org/officeDocument/2006/relationships/image" Target="../media/image17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17.jpeg"/><Relationship Id="rId4" Type="http://schemas.openxmlformats.org/officeDocument/2006/relationships/image" Target="../media/image22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71.gif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ynokio.narod.ru/vopros.gif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4;&#1073;&#1097;&#1080;&#1077;%20&#1076;&#1086;&#1082;&#1091;&#1084;&#1077;&#1085;&#1090;&#1099;\&#1057;&#1044;&#1045;&#1051;&#1040;&#1058;&#1068;\&#1055;&#1056;&#1045;&#1047;&#1045;&#1053;&#1058;&#1040;&#1062;&#1048;&#1048;\26.&#1050;&#1040;&#1050;%20&#1047;&#1048;&#1052;&#1054;&#1049;%20&#1055;&#1054;&#1052;&#1054;&#1063;&#1068;%20&#1055;&#1058;&#1048;&#1062;&#1040;&#1052;\&#1089;&#1080;&#1085;&#1080;&#1094;&#1072;.wav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Прямоугольник 1"/>
          <p:cNvSpPr/>
          <p:nvPr/>
        </p:nvSpPr>
        <p:spPr>
          <a:xfrm>
            <a:off x="4572000" y="928670"/>
            <a:ext cx="3986234" cy="14144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«Окружающий мир» 2 класс </a:t>
            </a:r>
            <a:endParaRPr lang="ru-RU" dirty="0"/>
          </a:p>
        </p:txBody>
      </p:sp>
      <p:sp useBgFill="1">
        <p:nvSpPr>
          <p:cNvPr id="3" name="Прямоугольник 2"/>
          <p:cNvSpPr/>
          <p:nvPr/>
        </p:nvSpPr>
        <p:spPr>
          <a:xfrm>
            <a:off x="1857356" y="4429132"/>
            <a:ext cx="6072230" cy="14144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Автор:  учитель высшей квалификационной категории МОУ СОШ № 2 Карасукского района НСО 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Гвоздеева</a:t>
            </a:r>
            <a:r>
              <a:rPr lang="ru-RU" b="1" dirty="0" smtClean="0">
                <a:solidFill>
                  <a:schemeClr val="tx1"/>
                </a:solidFill>
              </a:rPr>
              <a:t>  Елена Анатольевна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4282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57158" y="1071546"/>
            <a:ext cx="5500726" cy="1071570"/>
          </a:xfrm>
          <a:prstGeom prst="cloudCallout">
            <a:avLst>
              <a:gd name="adj1" fmla="val -24417"/>
              <a:gd name="adj2" fmla="val 32098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 дереву — вниз головой! —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Бежит в одежде голубой…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5602" name="Picture 2" descr="Картинка 5 из 48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0" y="2714620"/>
            <a:ext cx="535785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Картинка 70 из 4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Облако 4"/>
          <p:cNvSpPr/>
          <p:nvPr/>
        </p:nvSpPr>
        <p:spPr>
          <a:xfrm>
            <a:off x="142844" y="5857892"/>
            <a:ext cx="2571768" cy="857256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поползень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поползень.wav">
            <a:hlinkClick r:id="" action="ppaction://media"/>
          </p:cNvPr>
          <p:cNvPicPr>
            <a:picLocks noRot="1" noChangeAspect="1"/>
          </p:cNvPicPr>
          <p:nvPr>
            <a:wavAudioFile r:embed="rId1" name="поползень.wav"/>
          </p:nvPr>
        </p:nvPicPr>
        <p:blipFill>
          <a:blip r:embed="rId4" cstate="email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0" name="Picture 16" descr="Картинка 57 из 12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6152" name="Picture 8" descr="Картинка 298 из 393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3643306" y="4232590"/>
            <a:ext cx="2644230" cy="2625410"/>
          </a:xfrm>
          <a:prstGeom prst="rect">
            <a:avLst/>
          </a:prstGeom>
          <a:noFill/>
        </p:spPr>
      </p:pic>
      <p:pic>
        <p:nvPicPr>
          <p:cNvPr id="6158" name="Picture 14" descr="Картинка 65 из 48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5786446" y="571480"/>
            <a:ext cx="3000396" cy="240031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1726977" y="4395019"/>
            <a:ext cx="2002397" cy="845575"/>
          </a:xfrm>
          <a:custGeom>
            <a:avLst/>
            <a:gdLst>
              <a:gd name="connsiteX0" fmla="*/ 160817 w 2002397"/>
              <a:gd name="connsiteY0" fmla="*/ 196646 h 845575"/>
              <a:gd name="connsiteX1" fmla="*/ 141152 w 2002397"/>
              <a:gd name="connsiteY1" fmla="*/ 226142 h 845575"/>
              <a:gd name="connsiteX2" fmla="*/ 121488 w 2002397"/>
              <a:gd name="connsiteY2" fmla="*/ 265471 h 845575"/>
              <a:gd name="connsiteX3" fmla="*/ 91991 w 2002397"/>
              <a:gd name="connsiteY3" fmla="*/ 294968 h 845575"/>
              <a:gd name="connsiteX4" fmla="*/ 72326 w 2002397"/>
              <a:gd name="connsiteY4" fmla="*/ 324465 h 845575"/>
              <a:gd name="connsiteX5" fmla="*/ 52662 w 2002397"/>
              <a:gd name="connsiteY5" fmla="*/ 383458 h 845575"/>
              <a:gd name="connsiteX6" fmla="*/ 42829 w 2002397"/>
              <a:gd name="connsiteY6" fmla="*/ 412955 h 845575"/>
              <a:gd name="connsiteX7" fmla="*/ 62494 w 2002397"/>
              <a:gd name="connsiteY7" fmla="*/ 609600 h 845575"/>
              <a:gd name="connsiteX8" fmla="*/ 91991 w 2002397"/>
              <a:gd name="connsiteY8" fmla="*/ 619433 h 845575"/>
              <a:gd name="connsiteX9" fmla="*/ 121488 w 2002397"/>
              <a:gd name="connsiteY9" fmla="*/ 639097 h 845575"/>
              <a:gd name="connsiteX10" fmla="*/ 229642 w 2002397"/>
              <a:gd name="connsiteY10" fmla="*/ 668594 h 845575"/>
              <a:gd name="connsiteX11" fmla="*/ 259139 w 2002397"/>
              <a:gd name="connsiteY11" fmla="*/ 688258 h 845575"/>
              <a:gd name="connsiteX12" fmla="*/ 298468 w 2002397"/>
              <a:gd name="connsiteY12" fmla="*/ 698091 h 845575"/>
              <a:gd name="connsiteX13" fmla="*/ 357462 w 2002397"/>
              <a:gd name="connsiteY13" fmla="*/ 717755 h 845575"/>
              <a:gd name="connsiteX14" fmla="*/ 386958 w 2002397"/>
              <a:gd name="connsiteY14" fmla="*/ 727587 h 845575"/>
              <a:gd name="connsiteX15" fmla="*/ 436120 w 2002397"/>
              <a:gd name="connsiteY15" fmla="*/ 786581 h 845575"/>
              <a:gd name="connsiteX16" fmla="*/ 731088 w 2002397"/>
              <a:gd name="connsiteY16" fmla="*/ 816078 h 845575"/>
              <a:gd name="connsiteX17" fmla="*/ 760584 w 2002397"/>
              <a:gd name="connsiteY17" fmla="*/ 835742 h 845575"/>
              <a:gd name="connsiteX18" fmla="*/ 790081 w 2002397"/>
              <a:gd name="connsiteY18" fmla="*/ 845575 h 845575"/>
              <a:gd name="connsiteX19" fmla="*/ 1144042 w 2002397"/>
              <a:gd name="connsiteY19" fmla="*/ 835742 h 845575"/>
              <a:gd name="connsiteX20" fmla="*/ 1212868 w 2002397"/>
              <a:gd name="connsiteY20" fmla="*/ 796413 h 845575"/>
              <a:gd name="connsiteX21" fmla="*/ 1232533 w 2002397"/>
              <a:gd name="connsiteY21" fmla="*/ 737420 h 845575"/>
              <a:gd name="connsiteX22" fmla="*/ 1291526 w 2002397"/>
              <a:gd name="connsiteY22" fmla="*/ 698091 h 845575"/>
              <a:gd name="connsiteX23" fmla="*/ 1321023 w 2002397"/>
              <a:gd name="connsiteY23" fmla="*/ 678426 h 845575"/>
              <a:gd name="connsiteX24" fmla="*/ 1350520 w 2002397"/>
              <a:gd name="connsiteY24" fmla="*/ 619433 h 845575"/>
              <a:gd name="connsiteX25" fmla="*/ 1370184 w 2002397"/>
              <a:gd name="connsiteY25" fmla="*/ 589936 h 845575"/>
              <a:gd name="connsiteX26" fmla="*/ 1380017 w 2002397"/>
              <a:gd name="connsiteY26" fmla="*/ 560439 h 845575"/>
              <a:gd name="connsiteX27" fmla="*/ 1468507 w 2002397"/>
              <a:gd name="connsiteY27" fmla="*/ 530942 h 845575"/>
              <a:gd name="connsiteX28" fmla="*/ 1498004 w 2002397"/>
              <a:gd name="connsiteY28" fmla="*/ 521110 h 845575"/>
              <a:gd name="connsiteX29" fmla="*/ 1547165 w 2002397"/>
              <a:gd name="connsiteY29" fmla="*/ 511278 h 845575"/>
              <a:gd name="connsiteX30" fmla="*/ 1566829 w 2002397"/>
              <a:gd name="connsiteY30" fmla="*/ 481781 h 845575"/>
              <a:gd name="connsiteX31" fmla="*/ 1596326 w 2002397"/>
              <a:gd name="connsiteY31" fmla="*/ 471949 h 845575"/>
              <a:gd name="connsiteX32" fmla="*/ 1625823 w 2002397"/>
              <a:gd name="connsiteY32" fmla="*/ 452284 h 845575"/>
              <a:gd name="connsiteX33" fmla="*/ 1674984 w 2002397"/>
              <a:gd name="connsiteY33" fmla="*/ 412955 h 845575"/>
              <a:gd name="connsiteX34" fmla="*/ 1724146 w 2002397"/>
              <a:gd name="connsiteY34" fmla="*/ 373626 h 845575"/>
              <a:gd name="connsiteX35" fmla="*/ 1783139 w 2002397"/>
              <a:gd name="connsiteY35" fmla="*/ 334297 h 845575"/>
              <a:gd name="connsiteX36" fmla="*/ 1812636 w 2002397"/>
              <a:gd name="connsiteY36" fmla="*/ 314633 h 845575"/>
              <a:gd name="connsiteX37" fmla="*/ 1832300 w 2002397"/>
              <a:gd name="connsiteY37" fmla="*/ 285136 h 845575"/>
              <a:gd name="connsiteX38" fmla="*/ 1861797 w 2002397"/>
              <a:gd name="connsiteY38" fmla="*/ 275304 h 845575"/>
              <a:gd name="connsiteX39" fmla="*/ 1901126 w 2002397"/>
              <a:gd name="connsiteY39" fmla="*/ 255639 h 845575"/>
              <a:gd name="connsiteX40" fmla="*/ 1969952 w 2002397"/>
              <a:gd name="connsiteY40" fmla="*/ 226142 h 845575"/>
              <a:gd name="connsiteX41" fmla="*/ 1979784 w 2002397"/>
              <a:gd name="connsiteY41" fmla="*/ 196646 h 845575"/>
              <a:gd name="connsiteX42" fmla="*/ 1930623 w 2002397"/>
              <a:gd name="connsiteY42" fmla="*/ 157316 h 845575"/>
              <a:gd name="connsiteX43" fmla="*/ 1910958 w 2002397"/>
              <a:gd name="connsiteY43" fmla="*/ 127820 h 845575"/>
              <a:gd name="connsiteX44" fmla="*/ 1822468 w 2002397"/>
              <a:gd name="connsiteY44" fmla="*/ 117987 h 845575"/>
              <a:gd name="connsiteX45" fmla="*/ 1743810 w 2002397"/>
              <a:gd name="connsiteY45" fmla="*/ 98323 h 845575"/>
              <a:gd name="connsiteX46" fmla="*/ 1674984 w 2002397"/>
              <a:gd name="connsiteY46" fmla="*/ 9833 h 845575"/>
              <a:gd name="connsiteX47" fmla="*/ 1645488 w 2002397"/>
              <a:gd name="connsiteY47" fmla="*/ 0 h 845575"/>
              <a:gd name="connsiteX48" fmla="*/ 1527500 w 2002397"/>
              <a:gd name="connsiteY48" fmla="*/ 49162 h 845575"/>
              <a:gd name="connsiteX49" fmla="*/ 1498004 w 2002397"/>
              <a:gd name="connsiteY49" fmla="*/ 68826 h 845575"/>
              <a:gd name="connsiteX50" fmla="*/ 1419346 w 2002397"/>
              <a:gd name="connsiteY50" fmla="*/ 88491 h 845575"/>
              <a:gd name="connsiteX51" fmla="*/ 1193204 w 2002397"/>
              <a:gd name="connsiteY51" fmla="*/ 117987 h 845575"/>
              <a:gd name="connsiteX52" fmla="*/ 1134210 w 2002397"/>
              <a:gd name="connsiteY52" fmla="*/ 147484 h 845575"/>
              <a:gd name="connsiteX53" fmla="*/ 1045720 w 2002397"/>
              <a:gd name="connsiteY53" fmla="*/ 226142 h 845575"/>
              <a:gd name="connsiteX54" fmla="*/ 986726 w 2002397"/>
              <a:gd name="connsiteY54" fmla="*/ 245807 h 845575"/>
              <a:gd name="connsiteX55" fmla="*/ 957229 w 2002397"/>
              <a:gd name="connsiteY55" fmla="*/ 255639 h 845575"/>
              <a:gd name="connsiteX56" fmla="*/ 927733 w 2002397"/>
              <a:gd name="connsiteY56" fmla="*/ 285136 h 845575"/>
              <a:gd name="connsiteX57" fmla="*/ 868739 w 2002397"/>
              <a:gd name="connsiteY57" fmla="*/ 324465 h 845575"/>
              <a:gd name="connsiteX58" fmla="*/ 809746 w 2002397"/>
              <a:gd name="connsiteY58" fmla="*/ 383458 h 845575"/>
              <a:gd name="connsiteX59" fmla="*/ 740920 w 2002397"/>
              <a:gd name="connsiteY59" fmla="*/ 353962 h 845575"/>
              <a:gd name="connsiteX60" fmla="*/ 711423 w 2002397"/>
              <a:gd name="connsiteY60" fmla="*/ 314633 h 845575"/>
              <a:gd name="connsiteX61" fmla="*/ 672094 w 2002397"/>
              <a:gd name="connsiteY61" fmla="*/ 294968 h 845575"/>
              <a:gd name="connsiteX62" fmla="*/ 642597 w 2002397"/>
              <a:gd name="connsiteY62" fmla="*/ 265471 h 845575"/>
              <a:gd name="connsiteX63" fmla="*/ 583604 w 2002397"/>
              <a:gd name="connsiteY63" fmla="*/ 245807 h 845575"/>
              <a:gd name="connsiteX64" fmla="*/ 485281 w 2002397"/>
              <a:gd name="connsiteY64" fmla="*/ 235975 h 845575"/>
              <a:gd name="connsiteX65" fmla="*/ 426288 w 2002397"/>
              <a:gd name="connsiteY65" fmla="*/ 226142 h 845575"/>
              <a:gd name="connsiteX66" fmla="*/ 396791 w 2002397"/>
              <a:gd name="connsiteY66" fmla="*/ 206478 h 845575"/>
              <a:gd name="connsiteX67" fmla="*/ 337797 w 2002397"/>
              <a:gd name="connsiteY67" fmla="*/ 186813 h 845575"/>
              <a:gd name="connsiteX68" fmla="*/ 150984 w 2002397"/>
              <a:gd name="connsiteY68" fmla="*/ 206478 h 845575"/>
              <a:gd name="connsiteX69" fmla="*/ 160817 w 2002397"/>
              <a:gd name="connsiteY69" fmla="*/ 196646 h 84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002397" h="845575">
                <a:moveTo>
                  <a:pt x="160817" y="196646"/>
                </a:moveTo>
                <a:cubicBezTo>
                  <a:pt x="159178" y="199923"/>
                  <a:pt x="147015" y="215882"/>
                  <a:pt x="141152" y="226142"/>
                </a:cubicBezTo>
                <a:cubicBezTo>
                  <a:pt x="133880" y="238868"/>
                  <a:pt x="130007" y="253544"/>
                  <a:pt x="121488" y="265471"/>
                </a:cubicBezTo>
                <a:cubicBezTo>
                  <a:pt x="113406" y="276786"/>
                  <a:pt x="100893" y="284286"/>
                  <a:pt x="91991" y="294968"/>
                </a:cubicBezTo>
                <a:cubicBezTo>
                  <a:pt x="84426" y="304046"/>
                  <a:pt x="78881" y="314633"/>
                  <a:pt x="72326" y="324465"/>
                </a:cubicBezTo>
                <a:lnTo>
                  <a:pt x="52662" y="383458"/>
                </a:lnTo>
                <a:lnTo>
                  <a:pt x="42829" y="412955"/>
                </a:lnTo>
                <a:cubicBezTo>
                  <a:pt x="49384" y="478503"/>
                  <a:pt x="0" y="588767"/>
                  <a:pt x="62494" y="609600"/>
                </a:cubicBezTo>
                <a:cubicBezTo>
                  <a:pt x="72326" y="612878"/>
                  <a:pt x="82721" y="614798"/>
                  <a:pt x="91991" y="619433"/>
                </a:cubicBezTo>
                <a:cubicBezTo>
                  <a:pt x="102560" y="624718"/>
                  <a:pt x="110423" y="634948"/>
                  <a:pt x="121488" y="639097"/>
                </a:cubicBezTo>
                <a:cubicBezTo>
                  <a:pt x="163707" y="654929"/>
                  <a:pt x="188616" y="641244"/>
                  <a:pt x="229642" y="668594"/>
                </a:cubicBezTo>
                <a:cubicBezTo>
                  <a:pt x="239474" y="675149"/>
                  <a:pt x="248278" y="683603"/>
                  <a:pt x="259139" y="688258"/>
                </a:cubicBezTo>
                <a:cubicBezTo>
                  <a:pt x="271560" y="693581"/>
                  <a:pt x="285525" y="694208"/>
                  <a:pt x="298468" y="698091"/>
                </a:cubicBezTo>
                <a:cubicBezTo>
                  <a:pt x="318322" y="704047"/>
                  <a:pt x="337797" y="711200"/>
                  <a:pt x="357462" y="717755"/>
                </a:cubicBezTo>
                <a:lnTo>
                  <a:pt x="386958" y="727587"/>
                </a:lnTo>
                <a:cubicBezTo>
                  <a:pt x="399198" y="745946"/>
                  <a:pt x="416080" y="775448"/>
                  <a:pt x="436120" y="786581"/>
                </a:cubicBezTo>
                <a:cubicBezTo>
                  <a:pt x="511994" y="828734"/>
                  <a:pt x="693952" y="814531"/>
                  <a:pt x="731088" y="816078"/>
                </a:cubicBezTo>
                <a:cubicBezTo>
                  <a:pt x="740920" y="822633"/>
                  <a:pt x="750015" y="830457"/>
                  <a:pt x="760584" y="835742"/>
                </a:cubicBezTo>
                <a:cubicBezTo>
                  <a:pt x="769854" y="840377"/>
                  <a:pt x="779717" y="845575"/>
                  <a:pt x="790081" y="845575"/>
                </a:cubicBezTo>
                <a:cubicBezTo>
                  <a:pt x="908114" y="845575"/>
                  <a:pt x="1026055" y="839020"/>
                  <a:pt x="1144042" y="835742"/>
                </a:cubicBezTo>
                <a:cubicBezTo>
                  <a:pt x="1150065" y="832731"/>
                  <a:pt x="1206550" y="806522"/>
                  <a:pt x="1212868" y="796413"/>
                </a:cubicBezTo>
                <a:cubicBezTo>
                  <a:pt x="1223854" y="778836"/>
                  <a:pt x="1215286" y="748918"/>
                  <a:pt x="1232533" y="737420"/>
                </a:cubicBezTo>
                <a:lnTo>
                  <a:pt x="1291526" y="698091"/>
                </a:lnTo>
                <a:lnTo>
                  <a:pt x="1321023" y="678426"/>
                </a:lnTo>
                <a:cubicBezTo>
                  <a:pt x="1377375" y="593899"/>
                  <a:pt x="1309817" y="700839"/>
                  <a:pt x="1350520" y="619433"/>
                </a:cubicBezTo>
                <a:cubicBezTo>
                  <a:pt x="1355805" y="608864"/>
                  <a:pt x="1364899" y="600505"/>
                  <a:pt x="1370184" y="589936"/>
                </a:cubicBezTo>
                <a:cubicBezTo>
                  <a:pt x="1374819" y="580666"/>
                  <a:pt x="1372688" y="567768"/>
                  <a:pt x="1380017" y="560439"/>
                </a:cubicBezTo>
                <a:cubicBezTo>
                  <a:pt x="1401823" y="538634"/>
                  <a:pt x="1441996" y="537570"/>
                  <a:pt x="1468507" y="530942"/>
                </a:cubicBezTo>
                <a:cubicBezTo>
                  <a:pt x="1478562" y="528428"/>
                  <a:pt x="1487949" y="523624"/>
                  <a:pt x="1498004" y="521110"/>
                </a:cubicBezTo>
                <a:cubicBezTo>
                  <a:pt x="1514217" y="517057"/>
                  <a:pt x="1530778" y="514555"/>
                  <a:pt x="1547165" y="511278"/>
                </a:cubicBezTo>
                <a:cubicBezTo>
                  <a:pt x="1553720" y="501446"/>
                  <a:pt x="1557602" y="489163"/>
                  <a:pt x="1566829" y="481781"/>
                </a:cubicBezTo>
                <a:cubicBezTo>
                  <a:pt x="1574922" y="475307"/>
                  <a:pt x="1587056" y="476584"/>
                  <a:pt x="1596326" y="471949"/>
                </a:cubicBezTo>
                <a:cubicBezTo>
                  <a:pt x="1606895" y="466664"/>
                  <a:pt x="1615991" y="458839"/>
                  <a:pt x="1625823" y="452284"/>
                </a:cubicBezTo>
                <a:cubicBezTo>
                  <a:pt x="1682181" y="367748"/>
                  <a:pt x="1607138" y="467232"/>
                  <a:pt x="1674984" y="412955"/>
                </a:cubicBezTo>
                <a:cubicBezTo>
                  <a:pt x="1738516" y="362129"/>
                  <a:pt x="1650007" y="398338"/>
                  <a:pt x="1724146" y="373626"/>
                </a:cubicBezTo>
                <a:lnTo>
                  <a:pt x="1783139" y="334297"/>
                </a:lnTo>
                <a:lnTo>
                  <a:pt x="1812636" y="314633"/>
                </a:lnTo>
                <a:cubicBezTo>
                  <a:pt x="1819191" y="304801"/>
                  <a:pt x="1823073" y="292518"/>
                  <a:pt x="1832300" y="285136"/>
                </a:cubicBezTo>
                <a:cubicBezTo>
                  <a:pt x="1840393" y="278662"/>
                  <a:pt x="1852271" y="279387"/>
                  <a:pt x="1861797" y="275304"/>
                </a:cubicBezTo>
                <a:cubicBezTo>
                  <a:pt x="1875269" y="269530"/>
                  <a:pt x="1887654" y="261413"/>
                  <a:pt x="1901126" y="255639"/>
                </a:cubicBezTo>
                <a:cubicBezTo>
                  <a:pt x="2002397" y="212237"/>
                  <a:pt x="1839514" y="291363"/>
                  <a:pt x="1969952" y="226142"/>
                </a:cubicBezTo>
                <a:cubicBezTo>
                  <a:pt x="1973229" y="216310"/>
                  <a:pt x="1981488" y="206869"/>
                  <a:pt x="1979784" y="196646"/>
                </a:cubicBezTo>
                <a:cubicBezTo>
                  <a:pt x="1974552" y="165253"/>
                  <a:pt x="1953630" y="164986"/>
                  <a:pt x="1930623" y="157316"/>
                </a:cubicBezTo>
                <a:cubicBezTo>
                  <a:pt x="1924068" y="147484"/>
                  <a:pt x="1922063" y="131858"/>
                  <a:pt x="1910958" y="127820"/>
                </a:cubicBezTo>
                <a:cubicBezTo>
                  <a:pt x="1883067" y="117678"/>
                  <a:pt x="1851848" y="122184"/>
                  <a:pt x="1822468" y="117987"/>
                </a:cubicBezTo>
                <a:cubicBezTo>
                  <a:pt x="1780940" y="112054"/>
                  <a:pt x="1778124" y="109761"/>
                  <a:pt x="1743810" y="98323"/>
                </a:cubicBezTo>
                <a:cubicBezTo>
                  <a:pt x="1728181" y="74879"/>
                  <a:pt x="1702712" y="28318"/>
                  <a:pt x="1674984" y="9833"/>
                </a:cubicBezTo>
                <a:cubicBezTo>
                  <a:pt x="1666361" y="4084"/>
                  <a:pt x="1655320" y="3278"/>
                  <a:pt x="1645488" y="0"/>
                </a:cubicBezTo>
                <a:cubicBezTo>
                  <a:pt x="1554742" y="45372"/>
                  <a:pt x="1595268" y="32219"/>
                  <a:pt x="1527500" y="49162"/>
                </a:cubicBezTo>
                <a:cubicBezTo>
                  <a:pt x="1517668" y="55717"/>
                  <a:pt x="1508573" y="63542"/>
                  <a:pt x="1498004" y="68826"/>
                </a:cubicBezTo>
                <a:cubicBezTo>
                  <a:pt x="1474141" y="80757"/>
                  <a:pt x="1444022" y="81761"/>
                  <a:pt x="1419346" y="88491"/>
                </a:cubicBezTo>
                <a:cubicBezTo>
                  <a:pt x="1275694" y="127669"/>
                  <a:pt x="1466425" y="101916"/>
                  <a:pt x="1193204" y="117987"/>
                </a:cubicBezTo>
                <a:cubicBezTo>
                  <a:pt x="1165872" y="127098"/>
                  <a:pt x="1157080" y="127155"/>
                  <a:pt x="1134210" y="147484"/>
                </a:cubicBezTo>
                <a:cubicBezTo>
                  <a:pt x="1111953" y="167268"/>
                  <a:pt x="1079196" y="211264"/>
                  <a:pt x="1045720" y="226142"/>
                </a:cubicBezTo>
                <a:cubicBezTo>
                  <a:pt x="1026778" y="234561"/>
                  <a:pt x="1006391" y="239252"/>
                  <a:pt x="986726" y="245807"/>
                </a:cubicBezTo>
                <a:lnTo>
                  <a:pt x="957229" y="255639"/>
                </a:lnTo>
                <a:cubicBezTo>
                  <a:pt x="947397" y="265471"/>
                  <a:pt x="938709" y="276599"/>
                  <a:pt x="927733" y="285136"/>
                </a:cubicBezTo>
                <a:cubicBezTo>
                  <a:pt x="909078" y="299646"/>
                  <a:pt x="885451" y="307753"/>
                  <a:pt x="868739" y="324465"/>
                </a:cubicBezTo>
                <a:lnTo>
                  <a:pt x="809746" y="383458"/>
                </a:lnTo>
                <a:cubicBezTo>
                  <a:pt x="779660" y="375937"/>
                  <a:pt x="763553" y="376595"/>
                  <a:pt x="740920" y="353962"/>
                </a:cubicBezTo>
                <a:cubicBezTo>
                  <a:pt x="729332" y="342375"/>
                  <a:pt x="723865" y="325298"/>
                  <a:pt x="711423" y="314633"/>
                </a:cubicBezTo>
                <a:cubicBezTo>
                  <a:pt x="700295" y="305094"/>
                  <a:pt x="684021" y="303487"/>
                  <a:pt x="672094" y="294968"/>
                </a:cubicBezTo>
                <a:cubicBezTo>
                  <a:pt x="660779" y="286886"/>
                  <a:pt x="654752" y="272224"/>
                  <a:pt x="642597" y="265471"/>
                </a:cubicBezTo>
                <a:cubicBezTo>
                  <a:pt x="624477" y="255405"/>
                  <a:pt x="583604" y="245807"/>
                  <a:pt x="583604" y="245807"/>
                </a:cubicBezTo>
                <a:cubicBezTo>
                  <a:pt x="526025" y="207421"/>
                  <a:pt x="583061" y="235975"/>
                  <a:pt x="485281" y="235975"/>
                </a:cubicBezTo>
                <a:cubicBezTo>
                  <a:pt x="465345" y="235975"/>
                  <a:pt x="445952" y="229420"/>
                  <a:pt x="426288" y="226142"/>
                </a:cubicBezTo>
                <a:cubicBezTo>
                  <a:pt x="416456" y="219587"/>
                  <a:pt x="407589" y="211277"/>
                  <a:pt x="396791" y="206478"/>
                </a:cubicBezTo>
                <a:cubicBezTo>
                  <a:pt x="377849" y="198059"/>
                  <a:pt x="337797" y="186813"/>
                  <a:pt x="337797" y="186813"/>
                </a:cubicBezTo>
                <a:cubicBezTo>
                  <a:pt x="323370" y="187715"/>
                  <a:pt x="200099" y="181921"/>
                  <a:pt x="150984" y="206478"/>
                </a:cubicBezTo>
                <a:cubicBezTo>
                  <a:pt x="146838" y="208551"/>
                  <a:pt x="162456" y="193369"/>
                  <a:pt x="160817" y="19664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3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8858312" cy="2286016"/>
          </a:xfrm>
          <a:prstGeom prst="cloudCallout">
            <a:avLst>
              <a:gd name="adj1" fmla="val 32987"/>
              <a:gd name="adj2" fmla="val 134288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Поползня вы могли и не видеть, но эта птичка живёт у нас круглый год. Своё имя эта птица получила от слова «ползать». Она действительно ползает по стволам деревьев, но ползает акробатически: и вверх головой, и вниз, и поворачивается на ходу и подпрыгивает. В это время птица работает – ищет насекомых в щелях дерева.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9394" name="Picture 2" descr="Картинка 24 из 57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04667" flipH="1">
            <a:off x="521768" y="2149284"/>
            <a:ext cx="3956864" cy="423194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286116" y="857232"/>
            <a:ext cx="5572164" cy="1714512"/>
          </a:xfrm>
          <a:prstGeom prst="cloudCallout">
            <a:avLst>
              <a:gd name="adj1" fmla="val 25838"/>
              <a:gd name="adj2" fmla="val 181681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Чернокрылый, красногрудый,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 боится он простуды —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 первым снегом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Тут как тут!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9700" name="Picture 4" descr="Картинка 11 из 46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786058"/>
            <a:ext cx="5286412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а 314 из 48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Облако 3"/>
          <p:cNvSpPr/>
          <p:nvPr/>
        </p:nvSpPr>
        <p:spPr>
          <a:xfrm>
            <a:off x="142844" y="142852"/>
            <a:ext cx="2571768" cy="857256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снегирь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снегир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50109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0" name="Picture 16" descr="Картинка 57 из 12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6152" name="Picture 8" descr="Картинка 298 из 393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3643306" y="4232590"/>
            <a:ext cx="2644230" cy="2625410"/>
          </a:xfrm>
          <a:prstGeom prst="rect">
            <a:avLst/>
          </a:prstGeom>
          <a:noFill/>
        </p:spPr>
      </p:pic>
      <p:pic>
        <p:nvPicPr>
          <p:cNvPr id="6156" name="Picture 12" descr="Картинка 620 из 4818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5429256" y="2928934"/>
            <a:ext cx="3075786" cy="2214567"/>
          </a:xfrm>
          <a:prstGeom prst="rect">
            <a:avLst/>
          </a:prstGeom>
          <a:noFill/>
        </p:spPr>
      </p:pic>
      <p:pic>
        <p:nvPicPr>
          <p:cNvPr id="6158" name="Picture 14" descr="Картинка 65 из 48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5786446" y="571480"/>
            <a:ext cx="3000396" cy="240031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857232"/>
            <a:ext cx="8715436" cy="2357454"/>
          </a:xfrm>
          <a:prstGeom prst="cloudCallout">
            <a:avLst>
              <a:gd name="adj1" fmla="val 32677"/>
              <a:gd name="adj2" fmla="val 12550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Зимой в наших краях появляется много снегирей. Сюда они прилетают из северных лесов. Появление снегиря всегда связано с первым снегом, отсюда и название этой птицы. Особенно заметны на снегу красногрудые самцы. Усядутся они на дерево – будто яблоки красные. Как только подтает птицы улетают.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2472" name="Picture 8" descr="Картинка 674 из 53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85720" y="3214686"/>
            <a:ext cx="4857784" cy="349760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4282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57158" y="785794"/>
            <a:ext cx="4929222" cy="1714512"/>
          </a:xfrm>
          <a:prstGeom prst="cloudCallout">
            <a:avLst>
              <a:gd name="adj1" fmla="val -21044"/>
              <a:gd name="adj2" fmla="val 204624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Мне едою служат крошки.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 хитер и шаловлив,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Суетлив,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Чив-чив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2770" name="Picture 2" descr="Картинка 154 из 2202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3643306" y="2786058"/>
            <a:ext cx="5214974" cy="3781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Картинка 82 из 219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блако 3"/>
          <p:cNvSpPr/>
          <p:nvPr/>
        </p:nvSpPr>
        <p:spPr>
          <a:xfrm>
            <a:off x="6357950" y="142852"/>
            <a:ext cx="2571768" cy="857256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воробей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воробей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142844" y="714356"/>
            <a:ext cx="6072230" cy="2857520"/>
          </a:xfrm>
          <a:prstGeom prst="cloudCallout">
            <a:avLst>
              <a:gd name="adj1" fmla="val -25313"/>
              <a:gd name="adj2" fmla="val 105072"/>
            </a:avLst>
          </a:prstGeom>
          <a:solidFill>
            <a:schemeClr val="bg2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Снится ночью пауку</a:t>
            </a: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Чудо – юдо на суку.</a:t>
            </a: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Длинный клюв и два крыла…</a:t>
            </a: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Прилетит – плохи дела.</a:t>
            </a: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кого паук боится?</a:t>
            </a: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Угадали? Это...</a:t>
            </a:r>
            <a:b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572008"/>
            <a:ext cx="1408113" cy="2139950"/>
          </a:xfrm>
          <a:prstGeom prst="rect">
            <a:avLst/>
          </a:prstGeom>
          <a:noFill/>
        </p:spPr>
      </p:pic>
      <p:pic>
        <p:nvPicPr>
          <p:cNvPr id="7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500438"/>
            <a:ext cx="4932985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0" name="Picture 16" descr="Картинка 57 из 12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6150" name="Picture 6" descr="Картинка 126 из 2197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1000100" y="928670"/>
            <a:ext cx="2714643" cy="2286015"/>
          </a:xfrm>
          <a:prstGeom prst="rect">
            <a:avLst/>
          </a:prstGeom>
          <a:noFill/>
        </p:spPr>
      </p:pic>
      <p:pic>
        <p:nvPicPr>
          <p:cNvPr id="6152" name="Picture 8" descr="Картинка 298 из 393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3643306" y="4232590"/>
            <a:ext cx="2644230" cy="2625410"/>
          </a:xfrm>
          <a:prstGeom prst="rect">
            <a:avLst/>
          </a:prstGeom>
          <a:noFill/>
        </p:spPr>
      </p:pic>
      <p:pic>
        <p:nvPicPr>
          <p:cNvPr id="6156" name="Picture 12" descr="Картинка 620 из 4818"/>
          <p:cNvPicPr>
            <a:picLocks noChangeAspect="1" noChangeArrowheads="1"/>
          </p:cNvPicPr>
          <p:nvPr/>
        </p:nvPicPr>
        <p:blipFill>
          <a:blip r:embed="rId5">
            <a:lum contrast="30000"/>
          </a:blip>
          <a:srcRect/>
          <a:stretch>
            <a:fillRect/>
          </a:stretch>
        </p:blipFill>
        <p:spPr bwMode="auto">
          <a:xfrm>
            <a:off x="5429256" y="2928934"/>
            <a:ext cx="3075786" cy="2214567"/>
          </a:xfrm>
          <a:prstGeom prst="rect">
            <a:avLst/>
          </a:prstGeom>
          <a:noFill/>
        </p:spPr>
      </p:pic>
      <p:pic>
        <p:nvPicPr>
          <p:cNvPr id="6158" name="Picture 14" descr="Картинка 65 из 48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5786446" y="571480"/>
            <a:ext cx="3000396" cy="240031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2084439" y="3578942"/>
            <a:ext cx="1928503" cy="1592386"/>
          </a:xfrm>
          <a:custGeom>
            <a:avLst/>
            <a:gdLst>
              <a:gd name="connsiteX0" fmla="*/ 1337187 w 1928503"/>
              <a:gd name="connsiteY0" fmla="*/ 471948 h 1592386"/>
              <a:gd name="connsiteX1" fmla="*/ 1347019 w 1928503"/>
              <a:gd name="connsiteY1" fmla="*/ 412955 h 1592386"/>
              <a:gd name="connsiteX2" fmla="*/ 1366684 w 1928503"/>
              <a:gd name="connsiteY2" fmla="*/ 353961 h 1592386"/>
              <a:gd name="connsiteX3" fmla="*/ 1396180 w 1928503"/>
              <a:gd name="connsiteY3" fmla="*/ 255639 h 1592386"/>
              <a:gd name="connsiteX4" fmla="*/ 1445342 w 1928503"/>
              <a:gd name="connsiteY4" fmla="*/ 186813 h 1592386"/>
              <a:gd name="connsiteX5" fmla="*/ 1465006 w 1928503"/>
              <a:gd name="connsiteY5" fmla="*/ 157316 h 1592386"/>
              <a:gd name="connsiteX6" fmla="*/ 1484671 w 1928503"/>
              <a:gd name="connsiteY6" fmla="*/ 98323 h 1592386"/>
              <a:gd name="connsiteX7" fmla="*/ 1494503 w 1928503"/>
              <a:gd name="connsiteY7" fmla="*/ 68826 h 1592386"/>
              <a:gd name="connsiteX8" fmla="*/ 1514167 w 1928503"/>
              <a:gd name="connsiteY8" fmla="*/ 39329 h 1592386"/>
              <a:gd name="connsiteX9" fmla="*/ 1524000 w 1928503"/>
              <a:gd name="connsiteY9" fmla="*/ 9832 h 1592386"/>
              <a:gd name="connsiteX10" fmla="*/ 1553496 w 1928503"/>
              <a:gd name="connsiteY10" fmla="*/ 0 h 1592386"/>
              <a:gd name="connsiteX11" fmla="*/ 1651819 w 1928503"/>
              <a:gd name="connsiteY11" fmla="*/ 29497 h 1592386"/>
              <a:gd name="connsiteX12" fmla="*/ 1681316 w 1928503"/>
              <a:gd name="connsiteY12" fmla="*/ 49161 h 1592386"/>
              <a:gd name="connsiteX13" fmla="*/ 1710813 w 1928503"/>
              <a:gd name="connsiteY13" fmla="*/ 58993 h 1592386"/>
              <a:gd name="connsiteX14" fmla="*/ 1730477 w 1928503"/>
              <a:gd name="connsiteY14" fmla="*/ 88490 h 1592386"/>
              <a:gd name="connsiteX15" fmla="*/ 1759974 w 1928503"/>
              <a:gd name="connsiteY15" fmla="*/ 98323 h 1592386"/>
              <a:gd name="connsiteX16" fmla="*/ 1789471 w 1928503"/>
              <a:gd name="connsiteY16" fmla="*/ 117987 h 1592386"/>
              <a:gd name="connsiteX17" fmla="*/ 1868129 w 1928503"/>
              <a:gd name="connsiteY17" fmla="*/ 137652 h 1592386"/>
              <a:gd name="connsiteX18" fmla="*/ 1887793 w 1928503"/>
              <a:gd name="connsiteY18" fmla="*/ 167148 h 1592386"/>
              <a:gd name="connsiteX19" fmla="*/ 1917290 w 1928503"/>
              <a:gd name="connsiteY19" fmla="*/ 226142 h 1592386"/>
              <a:gd name="connsiteX20" fmla="*/ 1887793 w 1928503"/>
              <a:gd name="connsiteY20" fmla="*/ 344129 h 1592386"/>
              <a:gd name="connsiteX21" fmla="*/ 1848464 w 1928503"/>
              <a:gd name="connsiteY21" fmla="*/ 373626 h 1592386"/>
              <a:gd name="connsiteX22" fmla="*/ 1838632 w 1928503"/>
              <a:gd name="connsiteY22" fmla="*/ 403123 h 1592386"/>
              <a:gd name="connsiteX23" fmla="*/ 1809135 w 1928503"/>
              <a:gd name="connsiteY23" fmla="*/ 422787 h 1592386"/>
              <a:gd name="connsiteX24" fmla="*/ 1779638 w 1928503"/>
              <a:gd name="connsiteY24" fmla="*/ 452284 h 1592386"/>
              <a:gd name="connsiteX25" fmla="*/ 1769806 w 1928503"/>
              <a:gd name="connsiteY25" fmla="*/ 481781 h 1592386"/>
              <a:gd name="connsiteX26" fmla="*/ 1759974 w 1928503"/>
              <a:gd name="connsiteY26" fmla="*/ 540774 h 1592386"/>
              <a:gd name="connsiteX27" fmla="*/ 1740309 w 1928503"/>
              <a:gd name="connsiteY27" fmla="*/ 570271 h 1592386"/>
              <a:gd name="connsiteX28" fmla="*/ 1691148 w 1928503"/>
              <a:gd name="connsiteY28" fmla="*/ 580103 h 1592386"/>
              <a:gd name="connsiteX29" fmla="*/ 1691148 w 1928503"/>
              <a:gd name="connsiteY29" fmla="*/ 757084 h 1592386"/>
              <a:gd name="connsiteX30" fmla="*/ 1632155 w 1928503"/>
              <a:gd name="connsiteY30" fmla="*/ 796413 h 1592386"/>
              <a:gd name="connsiteX31" fmla="*/ 1484671 w 1928503"/>
              <a:gd name="connsiteY31" fmla="*/ 825910 h 1592386"/>
              <a:gd name="connsiteX32" fmla="*/ 1474838 w 1928503"/>
              <a:gd name="connsiteY32" fmla="*/ 855406 h 1592386"/>
              <a:gd name="connsiteX33" fmla="*/ 1465006 w 1928503"/>
              <a:gd name="connsiteY33" fmla="*/ 983226 h 1592386"/>
              <a:gd name="connsiteX34" fmla="*/ 1435509 w 1928503"/>
              <a:gd name="connsiteY34" fmla="*/ 993058 h 1592386"/>
              <a:gd name="connsiteX35" fmla="*/ 1406013 w 1928503"/>
              <a:gd name="connsiteY35" fmla="*/ 1012723 h 1592386"/>
              <a:gd name="connsiteX36" fmla="*/ 1337187 w 1928503"/>
              <a:gd name="connsiteY36" fmla="*/ 1032387 h 1592386"/>
              <a:gd name="connsiteX37" fmla="*/ 1288026 w 1928503"/>
              <a:gd name="connsiteY37" fmla="*/ 1081548 h 1592386"/>
              <a:gd name="connsiteX38" fmla="*/ 1278193 w 1928503"/>
              <a:gd name="connsiteY38" fmla="*/ 1111045 h 1592386"/>
              <a:gd name="connsiteX39" fmla="*/ 1248696 w 1928503"/>
              <a:gd name="connsiteY39" fmla="*/ 1189703 h 1592386"/>
              <a:gd name="connsiteX40" fmla="*/ 1219200 w 1928503"/>
              <a:gd name="connsiteY40" fmla="*/ 1199535 h 1592386"/>
              <a:gd name="connsiteX41" fmla="*/ 1160206 w 1928503"/>
              <a:gd name="connsiteY41" fmla="*/ 1238864 h 1592386"/>
              <a:gd name="connsiteX42" fmla="*/ 1101213 w 1928503"/>
              <a:gd name="connsiteY42" fmla="*/ 1288026 h 1592386"/>
              <a:gd name="connsiteX43" fmla="*/ 1002890 w 1928503"/>
              <a:gd name="connsiteY43" fmla="*/ 1317523 h 1592386"/>
              <a:gd name="connsiteX44" fmla="*/ 934064 w 1928503"/>
              <a:gd name="connsiteY44" fmla="*/ 1288026 h 1592386"/>
              <a:gd name="connsiteX45" fmla="*/ 894735 w 1928503"/>
              <a:gd name="connsiteY45" fmla="*/ 1278193 h 1592386"/>
              <a:gd name="connsiteX46" fmla="*/ 816077 w 1928503"/>
              <a:gd name="connsiteY46" fmla="*/ 1258529 h 1592386"/>
              <a:gd name="connsiteX47" fmla="*/ 619432 w 1928503"/>
              <a:gd name="connsiteY47" fmla="*/ 1268361 h 1592386"/>
              <a:gd name="connsiteX48" fmla="*/ 511277 w 1928503"/>
              <a:gd name="connsiteY48" fmla="*/ 1288026 h 1592386"/>
              <a:gd name="connsiteX49" fmla="*/ 452284 w 1928503"/>
              <a:gd name="connsiteY49" fmla="*/ 1347019 h 1592386"/>
              <a:gd name="connsiteX50" fmla="*/ 442451 w 1928503"/>
              <a:gd name="connsiteY50" fmla="*/ 1376516 h 1592386"/>
              <a:gd name="connsiteX51" fmla="*/ 393290 w 1928503"/>
              <a:gd name="connsiteY51" fmla="*/ 1435510 h 1592386"/>
              <a:gd name="connsiteX52" fmla="*/ 363793 w 1928503"/>
              <a:gd name="connsiteY52" fmla="*/ 1445342 h 1592386"/>
              <a:gd name="connsiteX53" fmla="*/ 334296 w 1928503"/>
              <a:gd name="connsiteY53" fmla="*/ 1465006 h 1592386"/>
              <a:gd name="connsiteX54" fmla="*/ 304800 w 1928503"/>
              <a:gd name="connsiteY54" fmla="*/ 1474839 h 1592386"/>
              <a:gd name="connsiteX55" fmla="*/ 275303 w 1928503"/>
              <a:gd name="connsiteY55" fmla="*/ 1494503 h 1592386"/>
              <a:gd name="connsiteX56" fmla="*/ 226142 w 1928503"/>
              <a:gd name="connsiteY56" fmla="*/ 1504335 h 1592386"/>
              <a:gd name="connsiteX57" fmla="*/ 186813 w 1928503"/>
              <a:gd name="connsiteY57" fmla="*/ 1514168 h 1592386"/>
              <a:gd name="connsiteX58" fmla="*/ 78658 w 1928503"/>
              <a:gd name="connsiteY58" fmla="*/ 1533832 h 1592386"/>
              <a:gd name="connsiteX59" fmla="*/ 19664 w 1928503"/>
              <a:gd name="connsiteY59" fmla="*/ 1553497 h 1592386"/>
              <a:gd name="connsiteX60" fmla="*/ 0 w 1928503"/>
              <a:gd name="connsiteY60" fmla="*/ 1494503 h 1592386"/>
              <a:gd name="connsiteX61" fmla="*/ 29496 w 1928503"/>
              <a:gd name="connsiteY61" fmla="*/ 1288026 h 1592386"/>
              <a:gd name="connsiteX62" fmla="*/ 68826 w 1928503"/>
              <a:gd name="connsiteY62" fmla="*/ 1248697 h 1592386"/>
              <a:gd name="connsiteX63" fmla="*/ 98322 w 1928503"/>
              <a:gd name="connsiteY63" fmla="*/ 1189703 h 1592386"/>
              <a:gd name="connsiteX64" fmla="*/ 117987 w 1928503"/>
              <a:gd name="connsiteY64" fmla="*/ 1150374 h 1592386"/>
              <a:gd name="connsiteX65" fmla="*/ 147484 w 1928503"/>
              <a:gd name="connsiteY65" fmla="*/ 1130710 h 1592386"/>
              <a:gd name="connsiteX66" fmla="*/ 196645 w 1928503"/>
              <a:gd name="connsiteY66" fmla="*/ 1091381 h 1592386"/>
              <a:gd name="connsiteX67" fmla="*/ 216309 w 1928503"/>
              <a:gd name="connsiteY67" fmla="*/ 1061884 h 1592386"/>
              <a:gd name="connsiteX68" fmla="*/ 275303 w 1928503"/>
              <a:gd name="connsiteY68" fmla="*/ 1022555 h 1592386"/>
              <a:gd name="connsiteX69" fmla="*/ 334296 w 1928503"/>
              <a:gd name="connsiteY69" fmla="*/ 963561 h 1592386"/>
              <a:gd name="connsiteX70" fmla="*/ 363793 w 1928503"/>
              <a:gd name="connsiteY70" fmla="*/ 943897 h 1592386"/>
              <a:gd name="connsiteX71" fmla="*/ 422787 w 1928503"/>
              <a:gd name="connsiteY71" fmla="*/ 894735 h 1592386"/>
              <a:gd name="connsiteX72" fmla="*/ 511277 w 1928503"/>
              <a:gd name="connsiteY72" fmla="*/ 865239 h 1592386"/>
              <a:gd name="connsiteX73" fmla="*/ 570271 w 1928503"/>
              <a:gd name="connsiteY73" fmla="*/ 845574 h 1592386"/>
              <a:gd name="connsiteX74" fmla="*/ 609600 w 1928503"/>
              <a:gd name="connsiteY74" fmla="*/ 835742 h 1592386"/>
              <a:gd name="connsiteX75" fmla="*/ 639096 w 1928503"/>
              <a:gd name="connsiteY75" fmla="*/ 825910 h 1592386"/>
              <a:gd name="connsiteX76" fmla="*/ 707922 w 1928503"/>
              <a:gd name="connsiteY76" fmla="*/ 816077 h 1592386"/>
              <a:gd name="connsiteX77" fmla="*/ 776748 w 1928503"/>
              <a:gd name="connsiteY77" fmla="*/ 796413 h 1592386"/>
              <a:gd name="connsiteX78" fmla="*/ 806245 w 1928503"/>
              <a:gd name="connsiteY78" fmla="*/ 776748 h 1592386"/>
              <a:gd name="connsiteX79" fmla="*/ 1012722 w 1928503"/>
              <a:gd name="connsiteY79" fmla="*/ 747252 h 1592386"/>
              <a:gd name="connsiteX80" fmla="*/ 1061884 w 1928503"/>
              <a:gd name="connsiteY80" fmla="*/ 737419 h 1592386"/>
              <a:gd name="connsiteX81" fmla="*/ 1101213 w 1928503"/>
              <a:gd name="connsiteY81" fmla="*/ 707923 h 1592386"/>
              <a:gd name="connsiteX82" fmla="*/ 1160206 w 1928503"/>
              <a:gd name="connsiteY82" fmla="*/ 678426 h 1592386"/>
              <a:gd name="connsiteX83" fmla="*/ 1219200 w 1928503"/>
              <a:gd name="connsiteY83" fmla="*/ 639097 h 1592386"/>
              <a:gd name="connsiteX84" fmla="*/ 1288026 w 1928503"/>
              <a:gd name="connsiteY84" fmla="*/ 589935 h 1592386"/>
              <a:gd name="connsiteX85" fmla="*/ 1327355 w 1928503"/>
              <a:gd name="connsiteY85" fmla="*/ 501445 h 1592386"/>
              <a:gd name="connsiteX86" fmla="*/ 1337187 w 1928503"/>
              <a:gd name="connsiteY86" fmla="*/ 471948 h 1592386"/>
              <a:gd name="connsiteX87" fmla="*/ 1337187 w 1928503"/>
              <a:gd name="connsiteY87" fmla="*/ 471948 h 159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928503" h="1592386">
                <a:moveTo>
                  <a:pt x="1337187" y="471948"/>
                </a:moveTo>
                <a:cubicBezTo>
                  <a:pt x="1340464" y="452284"/>
                  <a:pt x="1342184" y="432295"/>
                  <a:pt x="1347019" y="412955"/>
                </a:cubicBezTo>
                <a:cubicBezTo>
                  <a:pt x="1352046" y="392845"/>
                  <a:pt x="1366684" y="353961"/>
                  <a:pt x="1366684" y="353961"/>
                </a:cubicBezTo>
                <a:cubicBezTo>
                  <a:pt x="1376639" y="294232"/>
                  <a:pt x="1369282" y="302710"/>
                  <a:pt x="1396180" y="255639"/>
                </a:cubicBezTo>
                <a:cubicBezTo>
                  <a:pt x="1409420" y="232469"/>
                  <a:pt x="1430270" y="207914"/>
                  <a:pt x="1445342" y="186813"/>
                </a:cubicBezTo>
                <a:cubicBezTo>
                  <a:pt x="1452210" y="177197"/>
                  <a:pt x="1460207" y="168114"/>
                  <a:pt x="1465006" y="157316"/>
                </a:cubicBezTo>
                <a:cubicBezTo>
                  <a:pt x="1473424" y="138374"/>
                  <a:pt x="1478116" y="117987"/>
                  <a:pt x="1484671" y="98323"/>
                </a:cubicBezTo>
                <a:cubicBezTo>
                  <a:pt x="1487948" y="88491"/>
                  <a:pt x="1488754" y="77450"/>
                  <a:pt x="1494503" y="68826"/>
                </a:cubicBezTo>
                <a:cubicBezTo>
                  <a:pt x="1501058" y="58994"/>
                  <a:pt x="1508882" y="49898"/>
                  <a:pt x="1514167" y="39329"/>
                </a:cubicBezTo>
                <a:cubicBezTo>
                  <a:pt x="1518802" y="30059"/>
                  <a:pt x="1516671" y="17161"/>
                  <a:pt x="1524000" y="9832"/>
                </a:cubicBezTo>
                <a:cubicBezTo>
                  <a:pt x="1531328" y="2504"/>
                  <a:pt x="1543664" y="3277"/>
                  <a:pt x="1553496" y="0"/>
                </a:cubicBezTo>
                <a:cubicBezTo>
                  <a:pt x="1625310" y="23937"/>
                  <a:pt x="1592381" y="14636"/>
                  <a:pt x="1651819" y="29497"/>
                </a:cubicBezTo>
                <a:cubicBezTo>
                  <a:pt x="1661651" y="36052"/>
                  <a:pt x="1670747" y="43876"/>
                  <a:pt x="1681316" y="49161"/>
                </a:cubicBezTo>
                <a:cubicBezTo>
                  <a:pt x="1690586" y="53796"/>
                  <a:pt x="1702720" y="52519"/>
                  <a:pt x="1710813" y="58993"/>
                </a:cubicBezTo>
                <a:cubicBezTo>
                  <a:pt x="1720040" y="66375"/>
                  <a:pt x="1721250" y="81108"/>
                  <a:pt x="1730477" y="88490"/>
                </a:cubicBezTo>
                <a:cubicBezTo>
                  <a:pt x="1738570" y="94965"/>
                  <a:pt x="1750704" y="93688"/>
                  <a:pt x="1759974" y="98323"/>
                </a:cubicBezTo>
                <a:cubicBezTo>
                  <a:pt x="1770543" y="103608"/>
                  <a:pt x="1778366" y="113949"/>
                  <a:pt x="1789471" y="117987"/>
                </a:cubicBezTo>
                <a:cubicBezTo>
                  <a:pt x="1814870" y="127223"/>
                  <a:pt x="1868129" y="137652"/>
                  <a:pt x="1868129" y="137652"/>
                </a:cubicBezTo>
                <a:cubicBezTo>
                  <a:pt x="1874684" y="147484"/>
                  <a:pt x="1882508" y="156579"/>
                  <a:pt x="1887793" y="167148"/>
                </a:cubicBezTo>
                <a:cubicBezTo>
                  <a:pt x="1928503" y="248567"/>
                  <a:pt x="1860933" y="141604"/>
                  <a:pt x="1917290" y="226142"/>
                </a:cubicBezTo>
                <a:cubicBezTo>
                  <a:pt x="1911823" y="275342"/>
                  <a:pt x="1921663" y="310259"/>
                  <a:pt x="1887793" y="344129"/>
                </a:cubicBezTo>
                <a:cubicBezTo>
                  <a:pt x="1876206" y="355716"/>
                  <a:pt x="1861574" y="363794"/>
                  <a:pt x="1848464" y="373626"/>
                </a:cubicBezTo>
                <a:cubicBezTo>
                  <a:pt x="1845187" y="383458"/>
                  <a:pt x="1845106" y="395030"/>
                  <a:pt x="1838632" y="403123"/>
                </a:cubicBezTo>
                <a:cubicBezTo>
                  <a:pt x="1831250" y="412350"/>
                  <a:pt x="1818213" y="415222"/>
                  <a:pt x="1809135" y="422787"/>
                </a:cubicBezTo>
                <a:cubicBezTo>
                  <a:pt x="1798453" y="431689"/>
                  <a:pt x="1789470" y="442452"/>
                  <a:pt x="1779638" y="452284"/>
                </a:cubicBezTo>
                <a:cubicBezTo>
                  <a:pt x="1776361" y="462116"/>
                  <a:pt x="1772054" y="471664"/>
                  <a:pt x="1769806" y="481781"/>
                </a:cubicBezTo>
                <a:cubicBezTo>
                  <a:pt x="1765481" y="501242"/>
                  <a:pt x="1766278" y="521861"/>
                  <a:pt x="1759974" y="540774"/>
                </a:cubicBezTo>
                <a:cubicBezTo>
                  <a:pt x="1756237" y="551985"/>
                  <a:pt x="1750569" y="564408"/>
                  <a:pt x="1740309" y="570271"/>
                </a:cubicBezTo>
                <a:cubicBezTo>
                  <a:pt x="1725799" y="578562"/>
                  <a:pt x="1707535" y="576826"/>
                  <a:pt x="1691148" y="580103"/>
                </a:cubicBezTo>
                <a:cubicBezTo>
                  <a:pt x="1694300" y="611626"/>
                  <a:pt x="1712533" y="720423"/>
                  <a:pt x="1691148" y="757084"/>
                </a:cubicBezTo>
                <a:cubicBezTo>
                  <a:pt x="1679240" y="777498"/>
                  <a:pt x="1654576" y="788940"/>
                  <a:pt x="1632155" y="796413"/>
                </a:cubicBezTo>
                <a:cubicBezTo>
                  <a:pt x="1545006" y="825462"/>
                  <a:pt x="1593763" y="813788"/>
                  <a:pt x="1484671" y="825910"/>
                </a:cubicBezTo>
                <a:cubicBezTo>
                  <a:pt x="1481393" y="835742"/>
                  <a:pt x="1476124" y="845122"/>
                  <a:pt x="1474838" y="855406"/>
                </a:cubicBezTo>
                <a:cubicBezTo>
                  <a:pt x="1469538" y="897809"/>
                  <a:pt x="1476745" y="942138"/>
                  <a:pt x="1465006" y="983226"/>
                </a:cubicBezTo>
                <a:cubicBezTo>
                  <a:pt x="1462159" y="993191"/>
                  <a:pt x="1445341" y="989781"/>
                  <a:pt x="1435509" y="993058"/>
                </a:cubicBezTo>
                <a:cubicBezTo>
                  <a:pt x="1425677" y="999613"/>
                  <a:pt x="1416582" y="1007438"/>
                  <a:pt x="1406013" y="1012723"/>
                </a:cubicBezTo>
                <a:cubicBezTo>
                  <a:pt x="1391909" y="1019775"/>
                  <a:pt x="1349786" y="1029237"/>
                  <a:pt x="1337187" y="1032387"/>
                </a:cubicBezTo>
                <a:cubicBezTo>
                  <a:pt x="1307690" y="1052052"/>
                  <a:pt x="1304413" y="1048774"/>
                  <a:pt x="1288026" y="1081548"/>
                </a:cubicBezTo>
                <a:cubicBezTo>
                  <a:pt x="1283391" y="1090818"/>
                  <a:pt x="1280707" y="1100990"/>
                  <a:pt x="1278193" y="1111045"/>
                </a:cubicBezTo>
                <a:cubicBezTo>
                  <a:pt x="1271197" y="1139028"/>
                  <a:pt x="1273987" y="1169470"/>
                  <a:pt x="1248696" y="1189703"/>
                </a:cubicBezTo>
                <a:cubicBezTo>
                  <a:pt x="1240603" y="1196177"/>
                  <a:pt x="1229032" y="1196258"/>
                  <a:pt x="1219200" y="1199535"/>
                </a:cubicBezTo>
                <a:cubicBezTo>
                  <a:pt x="1199535" y="1212645"/>
                  <a:pt x="1176918" y="1222152"/>
                  <a:pt x="1160206" y="1238864"/>
                </a:cubicBezTo>
                <a:cubicBezTo>
                  <a:pt x="1141685" y="1257385"/>
                  <a:pt x="1125850" y="1277076"/>
                  <a:pt x="1101213" y="1288026"/>
                </a:cubicBezTo>
                <a:cubicBezTo>
                  <a:pt x="1070444" y="1301701"/>
                  <a:pt x="1035570" y="1309352"/>
                  <a:pt x="1002890" y="1317523"/>
                </a:cubicBezTo>
                <a:cubicBezTo>
                  <a:pt x="889979" y="1289293"/>
                  <a:pt x="1029125" y="1328767"/>
                  <a:pt x="934064" y="1288026"/>
                </a:cubicBezTo>
                <a:cubicBezTo>
                  <a:pt x="921643" y="1282703"/>
                  <a:pt x="907728" y="1281905"/>
                  <a:pt x="894735" y="1278193"/>
                </a:cubicBezTo>
                <a:cubicBezTo>
                  <a:pt x="824201" y="1258040"/>
                  <a:pt x="916006" y="1278514"/>
                  <a:pt x="816077" y="1258529"/>
                </a:cubicBezTo>
                <a:cubicBezTo>
                  <a:pt x="750529" y="1261806"/>
                  <a:pt x="684895" y="1263685"/>
                  <a:pt x="619432" y="1268361"/>
                </a:cubicBezTo>
                <a:cubicBezTo>
                  <a:pt x="548680" y="1273415"/>
                  <a:pt x="558706" y="1272215"/>
                  <a:pt x="511277" y="1288026"/>
                </a:cubicBezTo>
                <a:cubicBezTo>
                  <a:pt x="491613" y="1307690"/>
                  <a:pt x="461079" y="1320637"/>
                  <a:pt x="452284" y="1347019"/>
                </a:cubicBezTo>
                <a:cubicBezTo>
                  <a:pt x="449006" y="1356851"/>
                  <a:pt x="447086" y="1367246"/>
                  <a:pt x="442451" y="1376516"/>
                </a:cubicBezTo>
                <a:cubicBezTo>
                  <a:pt x="433382" y="1394655"/>
                  <a:pt x="409600" y="1424637"/>
                  <a:pt x="393290" y="1435510"/>
                </a:cubicBezTo>
                <a:cubicBezTo>
                  <a:pt x="384666" y="1441259"/>
                  <a:pt x="373063" y="1440707"/>
                  <a:pt x="363793" y="1445342"/>
                </a:cubicBezTo>
                <a:cubicBezTo>
                  <a:pt x="353224" y="1450627"/>
                  <a:pt x="344865" y="1459721"/>
                  <a:pt x="334296" y="1465006"/>
                </a:cubicBezTo>
                <a:cubicBezTo>
                  <a:pt x="325026" y="1469641"/>
                  <a:pt x="314070" y="1470204"/>
                  <a:pt x="304800" y="1474839"/>
                </a:cubicBezTo>
                <a:cubicBezTo>
                  <a:pt x="294231" y="1480124"/>
                  <a:pt x="286368" y="1490354"/>
                  <a:pt x="275303" y="1494503"/>
                </a:cubicBezTo>
                <a:cubicBezTo>
                  <a:pt x="259655" y="1500371"/>
                  <a:pt x="242456" y="1500710"/>
                  <a:pt x="226142" y="1504335"/>
                </a:cubicBezTo>
                <a:cubicBezTo>
                  <a:pt x="212951" y="1507267"/>
                  <a:pt x="200108" y="1511751"/>
                  <a:pt x="186813" y="1514168"/>
                </a:cubicBezTo>
                <a:cubicBezTo>
                  <a:pt x="57619" y="1537658"/>
                  <a:pt x="167870" y="1511530"/>
                  <a:pt x="78658" y="1533832"/>
                </a:cubicBezTo>
                <a:cubicBezTo>
                  <a:pt x="66766" y="1551669"/>
                  <a:pt x="52997" y="1592386"/>
                  <a:pt x="19664" y="1553497"/>
                </a:cubicBezTo>
                <a:cubicBezTo>
                  <a:pt x="6174" y="1537759"/>
                  <a:pt x="0" y="1494503"/>
                  <a:pt x="0" y="1494503"/>
                </a:cubicBezTo>
                <a:cubicBezTo>
                  <a:pt x="35" y="1494047"/>
                  <a:pt x="6975" y="1310546"/>
                  <a:pt x="29496" y="1288026"/>
                </a:cubicBezTo>
                <a:lnTo>
                  <a:pt x="68826" y="1248697"/>
                </a:lnTo>
                <a:cubicBezTo>
                  <a:pt x="86851" y="1194619"/>
                  <a:pt x="67828" y="1243068"/>
                  <a:pt x="98322" y="1189703"/>
                </a:cubicBezTo>
                <a:cubicBezTo>
                  <a:pt x="105594" y="1176977"/>
                  <a:pt x="108604" y="1161634"/>
                  <a:pt x="117987" y="1150374"/>
                </a:cubicBezTo>
                <a:cubicBezTo>
                  <a:pt x="125552" y="1141296"/>
                  <a:pt x="138030" y="1137800"/>
                  <a:pt x="147484" y="1130710"/>
                </a:cubicBezTo>
                <a:cubicBezTo>
                  <a:pt x="164273" y="1118119"/>
                  <a:pt x="181806" y="1106220"/>
                  <a:pt x="196645" y="1091381"/>
                </a:cubicBezTo>
                <a:cubicBezTo>
                  <a:pt x="205001" y="1083025"/>
                  <a:pt x="207416" y="1069665"/>
                  <a:pt x="216309" y="1061884"/>
                </a:cubicBezTo>
                <a:cubicBezTo>
                  <a:pt x="234095" y="1046321"/>
                  <a:pt x="258591" y="1039267"/>
                  <a:pt x="275303" y="1022555"/>
                </a:cubicBezTo>
                <a:cubicBezTo>
                  <a:pt x="294967" y="1002890"/>
                  <a:pt x="311157" y="978987"/>
                  <a:pt x="334296" y="963561"/>
                </a:cubicBezTo>
                <a:cubicBezTo>
                  <a:pt x="344128" y="957006"/>
                  <a:pt x="354715" y="951462"/>
                  <a:pt x="363793" y="943897"/>
                </a:cubicBezTo>
                <a:cubicBezTo>
                  <a:pt x="390255" y="921846"/>
                  <a:pt x="391401" y="908684"/>
                  <a:pt x="422787" y="894735"/>
                </a:cubicBezTo>
                <a:cubicBezTo>
                  <a:pt x="422795" y="894731"/>
                  <a:pt x="496525" y="870156"/>
                  <a:pt x="511277" y="865239"/>
                </a:cubicBezTo>
                <a:lnTo>
                  <a:pt x="570271" y="845574"/>
                </a:lnTo>
                <a:cubicBezTo>
                  <a:pt x="583381" y="842297"/>
                  <a:pt x="596607" y="839454"/>
                  <a:pt x="609600" y="835742"/>
                </a:cubicBezTo>
                <a:cubicBezTo>
                  <a:pt x="619565" y="832895"/>
                  <a:pt x="628933" y="827943"/>
                  <a:pt x="639096" y="825910"/>
                </a:cubicBezTo>
                <a:cubicBezTo>
                  <a:pt x="661821" y="821365"/>
                  <a:pt x="685121" y="820223"/>
                  <a:pt x="707922" y="816077"/>
                </a:cubicBezTo>
                <a:cubicBezTo>
                  <a:pt x="735084" y="811138"/>
                  <a:pt x="751475" y="804837"/>
                  <a:pt x="776748" y="796413"/>
                </a:cubicBezTo>
                <a:cubicBezTo>
                  <a:pt x="786580" y="789858"/>
                  <a:pt x="795446" y="781547"/>
                  <a:pt x="806245" y="776748"/>
                </a:cubicBezTo>
                <a:cubicBezTo>
                  <a:pt x="880880" y="743577"/>
                  <a:pt x="918481" y="753535"/>
                  <a:pt x="1012722" y="747252"/>
                </a:cubicBezTo>
                <a:cubicBezTo>
                  <a:pt x="1029109" y="743974"/>
                  <a:pt x="1046612" y="744206"/>
                  <a:pt x="1061884" y="737419"/>
                </a:cubicBezTo>
                <a:cubicBezTo>
                  <a:pt x="1076859" y="730764"/>
                  <a:pt x="1087878" y="717448"/>
                  <a:pt x="1101213" y="707923"/>
                </a:cubicBezTo>
                <a:cubicBezTo>
                  <a:pt x="1134571" y="684096"/>
                  <a:pt x="1123675" y="690603"/>
                  <a:pt x="1160206" y="678426"/>
                </a:cubicBezTo>
                <a:cubicBezTo>
                  <a:pt x="1179871" y="665316"/>
                  <a:pt x="1202489" y="655809"/>
                  <a:pt x="1219200" y="639097"/>
                </a:cubicBezTo>
                <a:cubicBezTo>
                  <a:pt x="1259060" y="599235"/>
                  <a:pt x="1236259" y="615818"/>
                  <a:pt x="1288026" y="589935"/>
                </a:cubicBezTo>
                <a:cubicBezTo>
                  <a:pt x="1319188" y="543193"/>
                  <a:pt x="1303954" y="571648"/>
                  <a:pt x="1327355" y="501445"/>
                </a:cubicBezTo>
                <a:cubicBezTo>
                  <a:pt x="1330632" y="491613"/>
                  <a:pt x="1337187" y="482312"/>
                  <a:pt x="1337187" y="471948"/>
                </a:cubicBezTo>
                <a:lnTo>
                  <a:pt x="1337187" y="471948"/>
                </a:lnTo>
                <a:close/>
              </a:path>
            </a:pathLst>
          </a:cu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3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0" y="0"/>
            <a:ext cx="8643998" cy="3071810"/>
          </a:xfrm>
          <a:prstGeom prst="cloudCallout">
            <a:avLst>
              <a:gd name="adj1" fmla="val 33371"/>
              <a:gd name="adj2" fmla="val 18770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Воробьи зимой тоже стараются держаться поближе к человеку. В сильные морозы им холодно ночевать под открытым небом, поэтому они забиваются на ночь в щели домов, под крыши сараев.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Раньше, люди собирали зерно и ссыпали его в небольшие кучи. Воробьи в это время собирались стайками и садились на это зерно. Тогда все люди кричали «вора бей, вора бей» отсюда появилось название этой </a:t>
            </a:r>
            <a:r>
              <a:rPr lang="ru-RU" b="1" dirty="0" err="1" smtClean="0">
                <a:solidFill>
                  <a:schemeClr val="bg1"/>
                </a:solidFill>
                <a:latin typeface="+mj-lt"/>
              </a:rPr>
              <a:t>птици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8370" name="Picture 2" descr="Картинка 27 из 2523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14348" y="2714596"/>
            <a:ext cx="4572032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4500562" y="857232"/>
            <a:ext cx="4357718" cy="1714512"/>
          </a:xfrm>
          <a:prstGeom prst="cloudCallout">
            <a:avLst>
              <a:gd name="adj1" fmla="val 19479"/>
              <a:gd name="adj2" fmla="val 19191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Выгоняют холода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Птиц из леса в города.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рябину налетели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Дружной стаей …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3794" name="Picture 2" descr="Картинка 31 из 83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786058"/>
            <a:ext cx="5286412" cy="3829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Картинка 3 из 8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98206" cy="6858000"/>
          </a:xfrm>
          <a:prstGeom prst="rect">
            <a:avLst/>
          </a:prstGeom>
          <a:noFill/>
        </p:spPr>
      </p:pic>
      <p:sp>
        <p:nvSpPr>
          <p:cNvPr id="5" name="Облако 4"/>
          <p:cNvSpPr/>
          <p:nvPr/>
        </p:nvSpPr>
        <p:spPr>
          <a:xfrm>
            <a:off x="142844" y="5857892"/>
            <a:ext cx="2571768" cy="857256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свиристель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свиристель.wav">
            <a:hlinkClick r:id="" action="ppaction://media"/>
          </p:cNvPr>
          <p:cNvPicPr>
            <a:picLocks noRot="1" noChangeAspect="1"/>
          </p:cNvPicPr>
          <p:nvPr>
            <a:wavAudioFile r:embed="rId1" name="свиристель.wav"/>
          </p:nvPr>
        </p:nvPicPr>
        <p:blipFill>
          <a:blip r:embed="rId4" cstate="email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0" name="Picture 16" descr="Картинка 57 из 12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6150" name="Picture 6" descr="Картинка 126 из 2197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1000100" y="928670"/>
            <a:ext cx="2714643" cy="2286015"/>
          </a:xfrm>
          <a:prstGeom prst="rect">
            <a:avLst/>
          </a:prstGeom>
          <a:noFill/>
        </p:spPr>
      </p:pic>
      <p:pic>
        <p:nvPicPr>
          <p:cNvPr id="6152" name="Picture 8" descr="Картинка 298 из 393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3643306" y="4232590"/>
            <a:ext cx="2644230" cy="2625410"/>
          </a:xfrm>
          <a:prstGeom prst="rect">
            <a:avLst/>
          </a:prstGeom>
          <a:noFill/>
        </p:spPr>
      </p:pic>
      <p:pic>
        <p:nvPicPr>
          <p:cNvPr id="6156" name="Picture 12" descr="Картинка 620 из 4818"/>
          <p:cNvPicPr>
            <a:picLocks noChangeAspect="1" noChangeArrowheads="1"/>
          </p:cNvPicPr>
          <p:nvPr/>
        </p:nvPicPr>
        <p:blipFill>
          <a:blip r:embed="rId5">
            <a:lum contrast="30000"/>
          </a:blip>
          <a:srcRect/>
          <a:stretch>
            <a:fillRect/>
          </a:stretch>
        </p:blipFill>
        <p:spPr bwMode="auto">
          <a:xfrm>
            <a:off x="5429256" y="2928934"/>
            <a:ext cx="3075786" cy="2214567"/>
          </a:xfrm>
          <a:prstGeom prst="rect">
            <a:avLst/>
          </a:prstGeom>
          <a:noFill/>
        </p:spPr>
      </p:pic>
      <p:pic>
        <p:nvPicPr>
          <p:cNvPr id="6158" name="Picture 14" descr="Картинка 65 из 48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5786446" y="571480"/>
            <a:ext cx="3000396" cy="2400317"/>
          </a:xfrm>
          <a:prstGeom prst="rect">
            <a:avLst/>
          </a:prstGeom>
          <a:noFill/>
        </p:spPr>
      </p:pic>
      <p:pic>
        <p:nvPicPr>
          <p:cNvPr id="6162" name="Picture 18" descr="Картинка 39 из 83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30000"/>
          </a:blip>
          <a:srcRect/>
          <a:stretch>
            <a:fillRect/>
          </a:stretch>
        </p:blipFill>
        <p:spPr bwMode="auto">
          <a:xfrm>
            <a:off x="1142976" y="3786190"/>
            <a:ext cx="1571636" cy="284466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>
            <a:off x="951653" y="4932906"/>
            <a:ext cx="884610" cy="895822"/>
          </a:xfrm>
          <a:custGeom>
            <a:avLst/>
            <a:gdLst>
              <a:gd name="connsiteX0" fmla="*/ 827986 w 884610"/>
              <a:gd name="connsiteY0" fmla="*/ 809133 h 895822"/>
              <a:gd name="connsiteX1" fmla="*/ 759160 w 884610"/>
              <a:gd name="connsiteY1" fmla="*/ 818965 h 895822"/>
              <a:gd name="connsiteX2" fmla="*/ 690334 w 884610"/>
              <a:gd name="connsiteY2" fmla="*/ 848462 h 895822"/>
              <a:gd name="connsiteX3" fmla="*/ 660837 w 884610"/>
              <a:gd name="connsiteY3" fmla="*/ 858294 h 895822"/>
              <a:gd name="connsiteX4" fmla="*/ 631341 w 884610"/>
              <a:gd name="connsiteY4" fmla="*/ 887791 h 895822"/>
              <a:gd name="connsiteX5" fmla="*/ 523186 w 884610"/>
              <a:gd name="connsiteY5" fmla="*/ 858294 h 895822"/>
              <a:gd name="connsiteX6" fmla="*/ 493689 w 884610"/>
              <a:gd name="connsiteY6" fmla="*/ 828797 h 895822"/>
              <a:gd name="connsiteX7" fmla="*/ 434695 w 884610"/>
              <a:gd name="connsiteY7" fmla="*/ 750139 h 895822"/>
              <a:gd name="connsiteX8" fmla="*/ 405199 w 884610"/>
              <a:gd name="connsiteY8" fmla="*/ 730475 h 895822"/>
              <a:gd name="connsiteX9" fmla="*/ 346205 w 884610"/>
              <a:gd name="connsiteY9" fmla="*/ 681313 h 895822"/>
              <a:gd name="connsiteX10" fmla="*/ 247882 w 884610"/>
              <a:gd name="connsiteY10" fmla="*/ 661649 h 895822"/>
              <a:gd name="connsiteX11" fmla="*/ 188889 w 884610"/>
              <a:gd name="connsiteY11" fmla="*/ 612488 h 895822"/>
              <a:gd name="connsiteX12" fmla="*/ 159392 w 884610"/>
              <a:gd name="connsiteY12" fmla="*/ 582991 h 895822"/>
              <a:gd name="connsiteX13" fmla="*/ 129895 w 884610"/>
              <a:gd name="connsiteY13" fmla="*/ 573159 h 895822"/>
              <a:gd name="connsiteX14" fmla="*/ 41405 w 884610"/>
              <a:gd name="connsiteY14" fmla="*/ 563326 h 895822"/>
              <a:gd name="connsiteX15" fmla="*/ 31573 w 884610"/>
              <a:gd name="connsiteY15" fmla="*/ 533829 h 895822"/>
              <a:gd name="connsiteX16" fmla="*/ 11908 w 884610"/>
              <a:gd name="connsiteY16" fmla="*/ 504333 h 895822"/>
              <a:gd name="connsiteX17" fmla="*/ 70902 w 884610"/>
              <a:gd name="connsiteY17" fmla="*/ 229029 h 895822"/>
              <a:gd name="connsiteX18" fmla="*/ 100399 w 884610"/>
              <a:gd name="connsiteY18" fmla="*/ 199533 h 895822"/>
              <a:gd name="connsiteX19" fmla="*/ 129895 w 884610"/>
              <a:gd name="connsiteY19" fmla="*/ 140539 h 895822"/>
              <a:gd name="connsiteX20" fmla="*/ 139728 w 884610"/>
              <a:gd name="connsiteY20" fmla="*/ 111042 h 895822"/>
              <a:gd name="connsiteX21" fmla="*/ 179057 w 884610"/>
              <a:gd name="connsiteY21" fmla="*/ 52049 h 895822"/>
              <a:gd name="connsiteX22" fmla="*/ 188889 w 884610"/>
              <a:gd name="connsiteY22" fmla="*/ 22552 h 895822"/>
              <a:gd name="connsiteX23" fmla="*/ 316708 w 884610"/>
              <a:gd name="connsiteY23" fmla="*/ 61881 h 895822"/>
              <a:gd name="connsiteX24" fmla="*/ 346205 w 884610"/>
              <a:gd name="connsiteY24" fmla="*/ 71713 h 895822"/>
              <a:gd name="connsiteX25" fmla="*/ 375702 w 884610"/>
              <a:gd name="connsiteY25" fmla="*/ 91378 h 895822"/>
              <a:gd name="connsiteX26" fmla="*/ 405199 w 884610"/>
              <a:gd name="connsiteY26" fmla="*/ 101210 h 895822"/>
              <a:gd name="connsiteX27" fmla="*/ 444528 w 884610"/>
              <a:gd name="connsiteY27" fmla="*/ 130707 h 895822"/>
              <a:gd name="connsiteX28" fmla="*/ 562515 w 884610"/>
              <a:gd name="connsiteY28" fmla="*/ 150371 h 895822"/>
              <a:gd name="connsiteX29" fmla="*/ 592012 w 884610"/>
              <a:gd name="connsiteY29" fmla="*/ 179868 h 895822"/>
              <a:gd name="connsiteX30" fmla="*/ 670670 w 884610"/>
              <a:gd name="connsiteY30" fmla="*/ 219197 h 895822"/>
              <a:gd name="connsiteX31" fmla="*/ 709999 w 884610"/>
              <a:gd name="connsiteY31" fmla="*/ 258526 h 895822"/>
              <a:gd name="connsiteX32" fmla="*/ 729663 w 884610"/>
              <a:gd name="connsiteY32" fmla="*/ 288023 h 895822"/>
              <a:gd name="connsiteX33" fmla="*/ 759160 w 884610"/>
              <a:gd name="connsiteY33" fmla="*/ 307688 h 895822"/>
              <a:gd name="connsiteX34" fmla="*/ 778824 w 884610"/>
              <a:gd name="connsiteY34" fmla="*/ 337184 h 895822"/>
              <a:gd name="connsiteX35" fmla="*/ 808321 w 884610"/>
              <a:gd name="connsiteY35" fmla="*/ 356849 h 895822"/>
              <a:gd name="connsiteX36" fmla="*/ 847650 w 884610"/>
              <a:gd name="connsiteY36" fmla="*/ 415842 h 895822"/>
              <a:gd name="connsiteX37" fmla="*/ 867315 w 884610"/>
              <a:gd name="connsiteY37" fmla="*/ 720642 h 895822"/>
              <a:gd name="connsiteX38" fmla="*/ 847650 w 884610"/>
              <a:gd name="connsiteY38" fmla="*/ 789468 h 895822"/>
              <a:gd name="connsiteX39" fmla="*/ 827986 w 884610"/>
              <a:gd name="connsiteY39" fmla="*/ 809133 h 895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84610" h="895822">
                <a:moveTo>
                  <a:pt x="827986" y="809133"/>
                </a:moveTo>
                <a:cubicBezTo>
                  <a:pt x="813238" y="814049"/>
                  <a:pt x="781885" y="814420"/>
                  <a:pt x="759160" y="818965"/>
                </a:cubicBezTo>
                <a:cubicBezTo>
                  <a:pt x="730334" y="824730"/>
                  <a:pt x="718320" y="836468"/>
                  <a:pt x="690334" y="848462"/>
                </a:cubicBezTo>
                <a:cubicBezTo>
                  <a:pt x="680808" y="852545"/>
                  <a:pt x="670669" y="855017"/>
                  <a:pt x="660837" y="858294"/>
                </a:cubicBezTo>
                <a:cubicBezTo>
                  <a:pt x="651005" y="868126"/>
                  <a:pt x="645021" y="885304"/>
                  <a:pt x="631341" y="887791"/>
                </a:cubicBezTo>
                <a:cubicBezTo>
                  <a:pt x="587172" y="895822"/>
                  <a:pt x="554000" y="883973"/>
                  <a:pt x="523186" y="858294"/>
                </a:cubicBezTo>
                <a:cubicBezTo>
                  <a:pt x="512504" y="849392"/>
                  <a:pt x="502494" y="839559"/>
                  <a:pt x="493689" y="828797"/>
                </a:cubicBezTo>
                <a:cubicBezTo>
                  <a:pt x="472935" y="803431"/>
                  <a:pt x="461965" y="768319"/>
                  <a:pt x="434695" y="750139"/>
                </a:cubicBezTo>
                <a:cubicBezTo>
                  <a:pt x="424863" y="743584"/>
                  <a:pt x="414277" y="738040"/>
                  <a:pt x="405199" y="730475"/>
                </a:cubicBezTo>
                <a:cubicBezTo>
                  <a:pt x="388346" y="716431"/>
                  <a:pt x="369425" y="688458"/>
                  <a:pt x="346205" y="681313"/>
                </a:cubicBezTo>
                <a:cubicBezTo>
                  <a:pt x="314260" y="671484"/>
                  <a:pt x="280656" y="668204"/>
                  <a:pt x="247882" y="661649"/>
                </a:cubicBezTo>
                <a:cubicBezTo>
                  <a:pt x="161718" y="575482"/>
                  <a:pt x="271014" y="680924"/>
                  <a:pt x="188889" y="612488"/>
                </a:cubicBezTo>
                <a:cubicBezTo>
                  <a:pt x="178207" y="603586"/>
                  <a:pt x="170962" y="590704"/>
                  <a:pt x="159392" y="582991"/>
                </a:cubicBezTo>
                <a:cubicBezTo>
                  <a:pt x="150768" y="577242"/>
                  <a:pt x="140118" y="574863"/>
                  <a:pt x="129895" y="573159"/>
                </a:cubicBezTo>
                <a:cubicBezTo>
                  <a:pt x="100621" y="568280"/>
                  <a:pt x="70902" y="566604"/>
                  <a:pt x="41405" y="563326"/>
                </a:cubicBezTo>
                <a:cubicBezTo>
                  <a:pt x="38128" y="553494"/>
                  <a:pt x="36208" y="543099"/>
                  <a:pt x="31573" y="533829"/>
                </a:cubicBezTo>
                <a:cubicBezTo>
                  <a:pt x="26288" y="523260"/>
                  <a:pt x="12445" y="516138"/>
                  <a:pt x="11908" y="504333"/>
                </a:cubicBezTo>
                <a:cubicBezTo>
                  <a:pt x="7840" y="414845"/>
                  <a:pt x="0" y="299928"/>
                  <a:pt x="70902" y="229029"/>
                </a:cubicBezTo>
                <a:lnTo>
                  <a:pt x="100399" y="199533"/>
                </a:lnTo>
                <a:cubicBezTo>
                  <a:pt x="125110" y="125398"/>
                  <a:pt x="91778" y="216772"/>
                  <a:pt x="129895" y="140539"/>
                </a:cubicBezTo>
                <a:cubicBezTo>
                  <a:pt x="134530" y="131269"/>
                  <a:pt x="134695" y="120102"/>
                  <a:pt x="139728" y="111042"/>
                </a:cubicBezTo>
                <a:cubicBezTo>
                  <a:pt x="151206" y="90383"/>
                  <a:pt x="179057" y="52049"/>
                  <a:pt x="179057" y="52049"/>
                </a:cubicBezTo>
                <a:cubicBezTo>
                  <a:pt x="182334" y="42217"/>
                  <a:pt x="178692" y="24406"/>
                  <a:pt x="188889" y="22552"/>
                </a:cubicBezTo>
                <a:cubicBezTo>
                  <a:pt x="312922" y="0"/>
                  <a:pt x="258909" y="23348"/>
                  <a:pt x="316708" y="61881"/>
                </a:cubicBezTo>
                <a:cubicBezTo>
                  <a:pt x="325331" y="67630"/>
                  <a:pt x="336373" y="68436"/>
                  <a:pt x="346205" y="71713"/>
                </a:cubicBezTo>
                <a:cubicBezTo>
                  <a:pt x="356037" y="78268"/>
                  <a:pt x="365133" y="86093"/>
                  <a:pt x="375702" y="91378"/>
                </a:cubicBezTo>
                <a:cubicBezTo>
                  <a:pt x="384972" y="96013"/>
                  <a:pt x="396200" y="96068"/>
                  <a:pt x="405199" y="101210"/>
                </a:cubicBezTo>
                <a:cubicBezTo>
                  <a:pt x="419427" y="109340"/>
                  <a:pt x="429871" y="123378"/>
                  <a:pt x="444528" y="130707"/>
                </a:cubicBezTo>
                <a:cubicBezTo>
                  <a:pt x="466182" y="141534"/>
                  <a:pt x="555135" y="149449"/>
                  <a:pt x="562515" y="150371"/>
                </a:cubicBezTo>
                <a:cubicBezTo>
                  <a:pt x="572347" y="160203"/>
                  <a:pt x="580221" y="172498"/>
                  <a:pt x="592012" y="179868"/>
                </a:cubicBezTo>
                <a:cubicBezTo>
                  <a:pt x="656278" y="220035"/>
                  <a:pt x="623720" y="178955"/>
                  <a:pt x="670670" y="219197"/>
                </a:cubicBezTo>
                <a:cubicBezTo>
                  <a:pt x="684747" y="231263"/>
                  <a:pt x="697933" y="244449"/>
                  <a:pt x="709999" y="258526"/>
                </a:cubicBezTo>
                <a:cubicBezTo>
                  <a:pt x="717689" y="267498"/>
                  <a:pt x="721307" y="279667"/>
                  <a:pt x="729663" y="288023"/>
                </a:cubicBezTo>
                <a:cubicBezTo>
                  <a:pt x="738019" y="296379"/>
                  <a:pt x="749328" y="301133"/>
                  <a:pt x="759160" y="307688"/>
                </a:cubicBezTo>
                <a:cubicBezTo>
                  <a:pt x="765715" y="317520"/>
                  <a:pt x="770468" y="328828"/>
                  <a:pt x="778824" y="337184"/>
                </a:cubicBezTo>
                <a:cubicBezTo>
                  <a:pt x="787180" y="345540"/>
                  <a:pt x="800539" y="347956"/>
                  <a:pt x="808321" y="356849"/>
                </a:cubicBezTo>
                <a:cubicBezTo>
                  <a:pt x="823884" y="374635"/>
                  <a:pt x="847650" y="415842"/>
                  <a:pt x="847650" y="415842"/>
                </a:cubicBezTo>
                <a:cubicBezTo>
                  <a:pt x="884610" y="526726"/>
                  <a:pt x="874027" y="485727"/>
                  <a:pt x="867315" y="720642"/>
                </a:cubicBezTo>
                <a:cubicBezTo>
                  <a:pt x="866634" y="744492"/>
                  <a:pt x="861966" y="770380"/>
                  <a:pt x="847650" y="789468"/>
                </a:cubicBezTo>
                <a:cubicBezTo>
                  <a:pt x="798782" y="854624"/>
                  <a:pt x="842734" y="804217"/>
                  <a:pt x="827986" y="809133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3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857232"/>
            <a:ext cx="8715436" cy="2428892"/>
          </a:xfrm>
          <a:prstGeom prst="cloudCallout">
            <a:avLst>
              <a:gd name="adj1" fmla="val 33355"/>
              <a:gd name="adj2" fmla="val 115749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Свиристель живёт в тайге. Это леса хвойные, густые. Птенцов свиристель кормит комарами, которых в тайге видимо-невидимо. Кроме комаров свиристель питается ягодами рябины, калины, клюквы. Но с приходом зимы комары исчезают, а ягод становится всё меньше. Поэтому птицы собираются в стаи и летят южнее, туда, где ещё можно найти корм.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1444" name="Picture 4" descr="Картинка 461 из 10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928935"/>
            <a:ext cx="5214974" cy="392906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Картинка 126 из 2197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500034" y="571480"/>
            <a:ext cx="2714643" cy="2286015"/>
          </a:xfrm>
          <a:prstGeom prst="rect">
            <a:avLst/>
          </a:prstGeom>
          <a:noFill/>
        </p:spPr>
      </p:pic>
      <p:pic>
        <p:nvPicPr>
          <p:cNvPr id="6" name="Picture 8" descr="Картинка 298 из 393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594921">
            <a:off x="6564241" y="4024538"/>
            <a:ext cx="2644230" cy="2625410"/>
          </a:xfrm>
          <a:prstGeom prst="rect">
            <a:avLst/>
          </a:prstGeom>
          <a:noFill/>
        </p:spPr>
      </p:pic>
      <p:pic>
        <p:nvPicPr>
          <p:cNvPr id="7" name="Picture 12" descr="Картинка 620 из 4818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2786050" y="4500570"/>
            <a:ext cx="3075786" cy="2214567"/>
          </a:xfrm>
          <a:prstGeom prst="rect">
            <a:avLst/>
          </a:prstGeom>
          <a:noFill/>
        </p:spPr>
      </p:pic>
      <p:pic>
        <p:nvPicPr>
          <p:cNvPr id="8" name="Picture 14" descr="Картинка 65 из 48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6143604" y="285728"/>
            <a:ext cx="3000396" cy="2400317"/>
          </a:xfrm>
          <a:prstGeom prst="rect">
            <a:avLst/>
          </a:prstGeom>
          <a:noFill/>
        </p:spPr>
      </p:pic>
      <p:pic>
        <p:nvPicPr>
          <p:cNvPr id="9" name="Picture 18" descr="Картинка 39 из 83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30000"/>
          </a:blip>
          <a:srcRect/>
          <a:stretch>
            <a:fillRect/>
          </a:stretch>
        </p:blipFill>
        <p:spPr bwMode="auto">
          <a:xfrm>
            <a:off x="285720" y="3643314"/>
            <a:ext cx="1571636" cy="2844663"/>
          </a:xfrm>
          <a:prstGeom prst="rect">
            <a:avLst/>
          </a:prstGeom>
          <a:noFill/>
        </p:spPr>
      </p:pic>
      <p:sp>
        <p:nvSpPr>
          <p:cNvPr id="10" name="Облако 9"/>
          <p:cNvSpPr/>
          <p:nvPr/>
        </p:nvSpPr>
        <p:spPr>
          <a:xfrm>
            <a:off x="1857356" y="2643182"/>
            <a:ext cx="7000924" cy="1643074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КАКИЕ ИЗ ЭТИХ ПТИЦ ЖИВУТ 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 НАС КРУГЛЫЙ ГОД? 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КАКИЕ – ПРИЛЕТАЮТ НА ЗИМУ?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Картинка 126 из 2197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2143108" y="4572008"/>
            <a:ext cx="2035982" cy="1714511"/>
          </a:xfrm>
          <a:prstGeom prst="rect">
            <a:avLst/>
          </a:prstGeom>
          <a:noFill/>
        </p:spPr>
      </p:pic>
      <p:pic>
        <p:nvPicPr>
          <p:cNvPr id="6" name="Picture 8" descr="Картинка 298 из 393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594921">
            <a:off x="4658818" y="2802788"/>
            <a:ext cx="2028515" cy="2014077"/>
          </a:xfrm>
          <a:prstGeom prst="rect">
            <a:avLst/>
          </a:prstGeom>
          <a:noFill/>
        </p:spPr>
      </p:pic>
      <p:pic>
        <p:nvPicPr>
          <p:cNvPr id="7" name="Picture 12" descr="Картинка 620 из 4818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6357950" y="857232"/>
            <a:ext cx="2361406" cy="1700213"/>
          </a:xfrm>
          <a:prstGeom prst="rect">
            <a:avLst/>
          </a:prstGeom>
          <a:noFill/>
        </p:spPr>
      </p:pic>
      <p:pic>
        <p:nvPicPr>
          <p:cNvPr id="8" name="Picture 14" descr="Картинка 65 из 48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3143240" y="1214422"/>
            <a:ext cx="2375314" cy="1900251"/>
          </a:xfrm>
          <a:prstGeom prst="rect">
            <a:avLst/>
          </a:prstGeom>
          <a:noFill/>
        </p:spPr>
      </p:pic>
      <p:pic>
        <p:nvPicPr>
          <p:cNvPr id="9" name="Picture 18" descr="Картинка 39 из 83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30000"/>
          </a:blip>
          <a:srcRect/>
          <a:stretch>
            <a:fillRect/>
          </a:stretch>
        </p:blipFill>
        <p:spPr bwMode="auto">
          <a:xfrm>
            <a:off x="285720" y="4357694"/>
            <a:ext cx="1176951" cy="2130283"/>
          </a:xfrm>
          <a:prstGeom prst="rect">
            <a:avLst/>
          </a:prstGeom>
          <a:noFill/>
        </p:spPr>
      </p:pic>
      <p:sp>
        <p:nvSpPr>
          <p:cNvPr id="10" name="Облако 9"/>
          <p:cNvSpPr/>
          <p:nvPr/>
        </p:nvSpPr>
        <p:spPr>
          <a:xfrm>
            <a:off x="642910" y="642918"/>
            <a:ext cx="3214710" cy="785818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ЗИМУЮТ У НАС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4857752" y="5857892"/>
            <a:ext cx="4071966" cy="785818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ПРИЛЕТАЮТ К НАМ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C -0.01215 0.0088 -0.00625 0.00625 -0.01719 0.00926 C -0.01962 0.01759 -0.02483 0.01829 -0.03073 0.02407 C -0.04687 0.04005 -0.06649 0.06366 -0.08854 0.06852 C -0.10972 0.07986 -0.13177 0.09028 -0.15486 0.09444 C -0.18316 0.09375 -0.2118 0.09375 -0.2401 0.09259 C -0.2533 0.09213 -0.26753 0.08356 -0.2809 0.08148 C -0.28923 0.07546 -0.29878 0.0706 -0.30816 0.06667 C -0.31337 0.06088 -0.31892 0.05625 -0.32517 0.05185 C -0.33455 0.03657 -0.34375 0.02893 -0.34375 0.00926 " pathEditMode="relative" rAng="0" ptsTypes="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37 0.06227 C 0.01753 0.10093 0.01632 0.1426 0.0092 0.18079 C 0.00764 0.22732 0.00625 0.27385 0.01198 0.31968 C 0.0125 0.32963 0.01267 0.33935 0.01337 0.34931 C 0.01354 0.35255 0.01458 0.35533 0.01476 0.35857 C 0.01615 0.38287 0.01163 0.41551 0.02587 0.43449 C 0.02865 0.4456 0.03576 0.45185 0.04253 0.45857 C 0.04462 0.46435 0.0467 0.46875 0.0467 0.47523 " pathEditMode="relative" rAng="0" ptsTypes="fffffff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C -0.00937 -0.00093 -0.01875 -0.00116 -0.02812 -0.00209 C -0.03455 -0.00301 -0.0493 -0.01204 -0.05607 -0.01667 C -0.06007 -0.01945 -0.06302 -0.02454 -0.06718 -0.02709 C -0.07465 -0.04075 -0.08385 -0.04977 -0.09184 -0.06227 C -0.09566 -0.06806 -0.09896 -0.07362 -0.10295 -0.07871 C -0.10764 -0.09144 -0.11389 -0.10348 -0.12083 -0.11204 C -0.12378 -0.11968 -0.12673 -0.12547 -0.1309 -0.13056 C -0.13368 -0.13774 -0.13698 -0.14051 -0.13993 -0.14723 C -0.14687 -0.16274 -0.15521 -0.17385 -0.16562 -0.18033 C -0.17239 -0.1845 -0.17986 -0.18311 -0.18698 -0.1845 C -0.19062 -0.19121 -0.1934 -0.19838 -0.19705 -0.2051 C -0.19826 -0.21482 -0.19913 -0.22431 -0.19913 -0.23403 " pathEditMode="relative" rAng="0" ptsTypes="ffffffffffff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C 0.01007 0.0044 0.00555 0.00278 0.01389 0.00556 C 0.03663 0.00486 0.0592 0.00486 0.08194 0.00371 C 0.08906 0.00324 0.09965 -0.00208 0.10694 -0.0037 C 0.11667 -0.00578 0.12535 -0.00926 0.13472 -0.01296 C 0.13837 -0.01435 0.14583 -0.01666 0.14583 -0.01666 C 0.15087 -0.02338 0.1559 -0.02477 0.1625 -0.02777 C 0.17517 -0.03333 0.18819 -0.03819 0.20139 -0.04074 C 0.23316 -0.05486 0.19514 -0.03865 0.29167 -0.04444 C 0.30139 -0.04514 0.31684 -0.07037 0.32361 -0.07777 C 0.32969 -0.08472 0.33802 -0.08935 0.34444 -0.09629 C 0.35295 -0.10555 0.36163 -0.11759 0.37222 -0.12222 C 0.37864 -0.1287 0.38385 -0.13125 0.39167 -0.13333 C 0.39705 -0.13773 0.4026 -0.14097 0.40833 -0.14444 C 0.41094 -0.14606 0.41667 -0.14814 0.41667 -0.14814 C 0.43385 -0.14745 0.45104 -0.14791 0.46805 -0.14629 C 0.47795 -0.14537 0.48403 -0.13148 0.49305 -0.12963 C 0.50642 -0.12685 0.53333 -0.12407 0.53333 -0.12407 C 0.53993 -0.12199 0.53715 -0.12338 0.54167 -0.12037 " pathEditMode="relative" ptsTypes="ffffffffffffffffff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C -0.00191 -0.025 -0.00469 -0.05047 -0.01024 -0.07454 C -0.01285 -0.08519 -0.01285 -0.09121 -0.02049 -0.09746 C -0.0276 -0.11088 -0.03663 -0.11667 -0.04878 -0.12037 C -0.06545 -0.13426 -0.075 -0.15301 -0.0875 -0.17153 C -0.09288 -0.17963 -0.09253 -0.18334 -0.09566 -0.19445 C -0.09635 -0.19723 -0.09757 -0.20232 -0.09757 -0.20186 C -0.09688 -0.22223 -0.09358 -0.25695 -0.09358 -0.28125 " pathEditMode="relative" rAng="0" ptsTypes="fffffff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" y="-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857232"/>
            <a:ext cx="8715436" cy="2571768"/>
          </a:xfrm>
          <a:prstGeom prst="cloudCallout">
            <a:avLst>
              <a:gd name="adj1" fmla="val -23605"/>
              <a:gd name="adj2" fmla="val 12041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Осенью многие птицы покидают свои родные места и летят зимовать на юг. Большинство из них хорошо переносит зимнюю стужу, но зимой под снегом и льдом они не могут найти себе пищу, поэтому не холод, а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голод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заставляет их отправится в дальнее путешествие.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2" descr="Картинка 11 из 1682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AFEFF"/>
              </a:clrFrom>
              <a:clrTo>
                <a:srgbClr val="FA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1" y="2500306"/>
            <a:ext cx="6000760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>
            <a:off x="5230761" y="3441290"/>
            <a:ext cx="1013871" cy="695138"/>
          </a:xfrm>
          <a:custGeom>
            <a:avLst/>
            <a:gdLst>
              <a:gd name="connsiteX0" fmla="*/ 393291 w 1013871"/>
              <a:gd name="connsiteY0" fmla="*/ 658762 h 695138"/>
              <a:gd name="connsiteX1" fmla="*/ 226142 w 1013871"/>
              <a:gd name="connsiteY1" fmla="*/ 648929 h 695138"/>
              <a:gd name="connsiteX2" fmla="*/ 186813 w 1013871"/>
              <a:gd name="connsiteY2" fmla="*/ 589936 h 695138"/>
              <a:gd name="connsiteX3" fmla="*/ 176981 w 1013871"/>
              <a:gd name="connsiteY3" fmla="*/ 560439 h 695138"/>
              <a:gd name="connsiteX4" fmla="*/ 117987 w 1013871"/>
              <a:gd name="connsiteY4" fmla="*/ 501445 h 695138"/>
              <a:gd name="connsiteX5" fmla="*/ 78658 w 1013871"/>
              <a:gd name="connsiteY5" fmla="*/ 442452 h 695138"/>
              <a:gd name="connsiteX6" fmla="*/ 58994 w 1013871"/>
              <a:gd name="connsiteY6" fmla="*/ 412955 h 695138"/>
              <a:gd name="connsiteX7" fmla="*/ 49162 w 1013871"/>
              <a:gd name="connsiteY7" fmla="*/ 383458 h 695138"/>
              <a:gd name="connsiteX8" fmla="*/ 19665 w 1013871"/>
              <a:gd name="connsiteY8" fmla="*/ 363794 h 695138"/>
              <a:gd name="connsiteX9" fmla="*/ 0 w 1013871"/>
              <a:gd name="connsiteY9" fmla="*/ 334297 h 695138"/>
              <a:gd name="connsiteX10" fmla="*/ 19665 w 1013871"/>
              <a:gd name="connsiteY10" fmla="*/ 304800 h 695138"/>
              <a:gd name="connsiteX11" fmla="*/ 78658 w 1013871"/>
              <a:gd name="connsiteY11" fmla="*/ 275304 h 695138"/>
              <a:gd name="connsiteX12" fmla="*/ 98323 w 1013871"/>
              <a:gd name="connsiteY12" fmla="*/ 245807 h 695138"/>
              <a:gd name="connsiteX13" fmla="*/ 157316 w 1013871"/>
              <a:gd name="connsiteY13" fmla="*/ 196645 h 695138"/>
              <a:gd name="connsiteX14" fmla="*/ 176981 w 1013871"/>
              <a:gd name="connsiteY14" fmla="*/ 167149 h 695138"/>
              <a:gd name="connsiteX15" fmla="*/ 216310 w 1013871"/>
              <a:gd name="connsiteY15" fmla="*/ 147484 h 695138"/>
              <a:gd name="connsiteX16" fmla="*/ 245807 w 1013871"/>
              <a:gd name="connsiteY16" fmla="*/ 117987 h 695138"/>
              <a:gd name="connsiteX17" fmla="*/ 285136 w 1013871"/>
              <a:gd name="connsiteY17" fmla="*/ 88491 h 695138"/>
              <a:gd name="connsiteX18" fmla="*/ 314633 w 1013871"/>
              <a:gd name="connsiteY18" fmla="*/ 68826 h 695138"/>
              <a:gd name="connsiteX19" fmla="*/ 481781 w 1013871"/>
              <a:gd name="connsiteY19" fmla="*/ 58994 h 695138"/>
              <a:gd name="connsiteX20" fmla="*/ 511278 w 1013871"/>
              <a:gd name="connsiteY20" fmla="*/ 49162 h 695138"/>
              <a:gd name="connsiteX21" fmla="*/ 521110 w 1013871"/>
              <a:gd name="connsiteY21" fmla="*/ 19665 h 695138"/>
              <a:gd name="connsiteX22" fmla="*/ 560439 w 1013871"/>
              <a:gd name="connsiteY22" fmla="*/ 9833 h 695138"/>
              <a:gd name="connsiteX23" fmla="*/ 589936 w 1013871"/>
              <a:gd name="connsiteY23" fmla="*/ 0 h 695138"/>
              <a:gd name="connsiteX24" fmla="*/ 707923 w 1013871"/>
              <a:gd name="connsiteY24" fmla="*/ 9833 h 695138"/>
              <a:gd name="connsiteX25" fmla="*/ 737420 w 1013871"/>
              <a:gd name="connsiteY25" fmla="*/ 19665 h 695138"/>
              <a:gd name="connsiteX26" fmla="*/ 835742 w 1013871"/>
              <a:gd name="connsiteY26" fmla="*/ 29497 h 695138"/>
              <a:gd name="connsiteX27" fmla="*/ 875071 w 1013871"/>
              <a:gd name="connsiteY27" fmla="*/ 88491 h 695138"/>
              <a:gd name="connsiteX28" fmla="*/ 894736 w 1013871"/>
              <a:gd name="connsiteY28" fmla="*/ 157316 h 695138"/>
              <a:gd name="connsiteX29" fmla="*/ 953729 w 1013871"/>
              <a:gd name="connsiteY29" fmla="*/ 216310 h 695138"/>
              <a:gd name="connsiteX30" fmla="*/ 993058 w 1013871"/>
              <a:gd name="connsiteY30" fmla="*/ 226142 h 695138"/>
              <a:gd name="connsiteX31" fmla="*/ 1012723 w 1013871"/>
              <a:gd name="connsiteY31" fmla="*/ 255639 h 695138"/>
              <a:gd name="connsiteX32" fmla="*/ 993058 w 1013871"/>
              <a:gd name="connsiteY32" fmla="*/ 412955 h 695138"/>
              <a:gd name="connsiteX33" fmla="*/ 973394 w 1013871"/>
              <a:gd name="connsiteY33" fmla="*/ 442452 h 695138"/>
              <a:gd name="connsiteX34" fmla="*/ 943897 w 1013871"/>
              <a:gd name="connsiteY34" fmla="*/ 471949 h 695138"/>
              <a:gd name="connsiteX35" fmla="*/ 914400 w 1013871"/>
              <a:gd name="connsiteY35" fmla="*/ 481781 h 695138"/>
              <a:gd name="connsiteX36" fmla="*/ 875071 w 1013871"/>
              <a:gd name="connsiteY36" fmla="*/ 501445 h 695138"/>
              <a:gd name="connsiteX37" fmla="*/ 816078 w 1013871"/>
              <a:gd name="connsiteY37" fmla="*/ 521110 h 695138"/>
              <a:gd name="connsiteX38" fmla="*/ 786581 w 1013871"/>
              <a:gd name="connsiteY38" fmla="*/ 540775 h 695138"/>
              <a:gd name="connsiteX39" fmla="*/ 609600 w 1013871"/>
              <a:gd name="connsiteY39" fmla="*/ 580104 h 695138"/>
              <a:gd name="connsiteX40" fmla="*/ 580104 w 1013871"/>
              <a:gd name="connsiteY40" fmla="*/ 589936 h 695138"/>
              <a:gd name="connsiteX41" fmla="*/ 452284 w 1013871"/>
              <a:gd name="connsiteY41" fmla="*/ 658762 h 695138"/>
              <a:gd name="connsiteX42" fmla="*/ 363794 w 1013871"/>
              <a:gd name="connsiteY42" fmla="*/ 678426 h 695138"/>
              <a:gd name="connsiteX43" fmla="*/ 334297 w 1013871"/>
              <a:gd name="connsiteY43" fmla="*/ 688258 h 695138"/>
              <a:gd name="connsiteX44" fmla="*/ 285136 w 1013871"/>
              <a:gd name="connsiteY44" fmla="*/ 668594 h 69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13871" h="695138">
                <a:moveTo>
                  <a:pt x="393291" y="658762"/>
                </a:moveTo>
                <a:cubicBezTo>
                  <a:pt x="337575" y="655484"/>
                  <a:pt x="281337" y="657208"/>
                  <a:pt x="226142" y="648929"/>
                </a:cubicBezTo>
                <a:cubicBezTo>
                  <a:pt x="190027" y="643512"/>
                  <a:pt x="194221" y="615866"/>
                  <a:pt x="186813" y="589936"/>
                </a:cubicBezTo>
                <a:cubicBezTo>
                  <a:pt x="183966" y="579971"/>
                  <a:pt x="182123" y="569438"/>
                  <a:pt x="176981" y="560439"/>
                </a:cubicBezTo>
                <a:cubicBezTo>
                  <a:pt x="154466" y="521038"/>
                  <a:pt x="150971" y="523435"/>
                  <a:pt x="117987" y="501445"/>
                </a:cubicBezTo>
                <a:cubicBezTo>
                  <a:pt x="100708" y="449608"/>
                  <a:pt x="119575" y="491554"/>
                  <a:pt x="78658" y="442452"/>
                </a:cubicBezTo>
                <a:cubicBezTo>
                  <a:pt x="71093" y="433374"/>
                  <a:pt x="64279" y="423524"/>
                  <a:pt x="58994" y="412955"/>
                </a:cubicBezTo>
                <a:cubicBezTo>
                  <a:pt x="54359" y="403685"/>
                  <a:pt x="55636" y="391551"/>
                  <a:pt x="49162" y="383458"/>
                </a:cubicBezTo>
                <a:cubicBezTo>
                  <a:pt x="41780" y="374231"/>
                  <a:pt x="29497" y="370349"/>
                  <a:pt x="19665" y="363794"/>
                </a:cubicBezTo>
                <a:cubicBezTo>
                  <a:pt x="13110" y="353962"/>
                  <a:pt x="0" y="346114"/>
                  <a:pt x="0" y="334297"/>
                </a:cubicBezTo>
                <a:cubicBezTo>
                  <a:pt x="0" y="322480"/>
                  <a:pt x="11309" y="313156"/>
                  <a:pt x="19665" y="304800"/>
                </a:cubicBezTo>
                <a:cubicBezTo>
                  <a:pt x="38724" y="285741"/>
                  <a:pt x="54669" y="283300"/>
                  <a:pt x="78658" y="275304"/>
                </a:cubicBezTo>
                <a:cubicBezTo>
                  <a:pt x="85213" y="265472"/>
                  <a:pt x="89967" y="254163"/>
                  <a:pt x="98323" y="245807"/>
                </a:cubicBezTo>
                <a:cubicBezTo>
                  <a:pt x="175669" y="168461"/>
                  <a:pt x="76775" y="293294"/>
                  <a:pt x="157316" y="196645"/>
                </a:cubicBezTo>
                <a:cubicBezTo>
                  <a:pt x="164881" y="187567"/>
                  <a:pt x="167903" y="174714"/>
                  <a:pt x="176981" y="167149"/>
                </a:cubicBezTo>
                <a:cubicBezTo>
                  <a:pt x="188241" y="157766"/>
                  <a:pt x="204383" y="156003"/>
                  <a:pt x="216310" y="147484"/>
                </a:cubicBezTo>
                <a:cubicBezTo>
                  <a:pt x="227625" y="139402"/>
                  <a:pt x="235249" y="127036"/>
                  <a:pt x="245807" y="117987"/>
                </a:cubicBezTo>
                <a:cubicBezTo>
                  <a:pt x="258249" y="107323"/>
                  <a:pt x="271801" y="98016"/>
                  <a:pt x="285136" y="88491"/>
                </a:cubicBezTo>
                <a:cubicBezTo>
                  <a:pt x="294752" y="81623"/>
                  <a:pt x="302947" y="70579"/>
                  <a:pt x="314633" y="68826"/>
                </a:cubicBezTo>
                <a:cubicBezTo>
                  <a:pt x="369828" y="60547"/>
                  <a:pt x="426065" y="62271"/>
                  <a:pt x="481781" y="58994"/>
                </a:cubicBezTo>
                <a:cubicBezTo>
                  <a:pt x="491613" y="55717"/>
                  <a:pt x="503949" y="56491"/>
                  <a:pt x="511278" y="49162"/>
                </a:cubicBezTo>
                <a:cubicBezTo>
                  <a:pt x="518607" y="41833"/>
                  <a:pt x="513017" y="26139"/>
                  <a:pt x="521110" y="19665"/>
                </a:cubicBezTo>
                <a:cubicBezTo>
                  <a:pt x="531662" y="11223"/>
                  <a:pt x="547446" y="13545"/>
                  <a:pt x="560439" y="9833"/>
                </a:cubicBezTo>
                <a:cubicBezTo>
                  <a:pt x="570404" y="6986"/>
                  <a:pt x="580104" y="3278"/>
                  <a:pt x="589936" y="0"/>
                </a:cubicBezTo>
                <a:cubicBezTo>
                  <a:pt x="629265" y="3278"/>
                  <a:pt x="668804" y="4617"/>
                  <a:pt x="707923" y="9833"/>
                </a:cubicBezTo>
                <a:cubicBezTo>
                  <a:pt x="718196" y="11203"/>
                  <a:pt x="727176" y="18089"/>
                  <a:pt x="737420" y="19665"/>
                </a:cubicBezTo>
                <a:cubicBezTo>
                  <a:pt x="769974" y="24673"/>
                  <a:pt x="802968" y="26220"/>
                  <a:pt x="835742" y="29497"/>
                </a:cubicBezTo>
                <a:cubicBezTo>
                  <a:pt x="858321" y="119815"/>
                  <a:pt x="825690" y="26766"/>
                  <a:pt x="875071" y="88491"/>
                </a:cubicBezTo>
                <a:cubicBezTo>
                  <a:pt x="881518" y="96550"/>
                  <a:pt x="892377" y="152599"/>
                  <a:pt x="894736" y="157316"/>
                </a:cubicBezTo>
                <a:cubicBezTo>
                  <a:pt x="906737" y="181319"/>
                  <a:pt x="928327" y="205423"/>
                  <a:pt x="953729" y="216310"/>
                </a:cubicBezTo>
                <a:cubicBezTo>
                  <a:pt x="966149" y="221633"/>
                  <a:pt x="979948" y="222865"/>
                  <a:pt x="993058" y="226142"/>
                </a:cubicBezTo>
                <a:cubicBezTo>
                  <a:pt x="999613" y="235974"/>
                  <a:pt x="1011986" y="243845"/>
                  <a:pt x="1012723" y="255639"/>
                </a:cubicBezTo>
                <a:cubicBezTo>
                  <a:pt x="1013871" y="274002"/>
                  <a:pt x="1013549" y="371973"/>
                  <a:pt x="993058" y="412955"/>
                </a:cubicBezTo>
                <a:cubicBezTo>
                  <a:pt x="987773" y="423524"/>
                  <a:pt x="980959" y="433374"/>
                  <a:pt x="973394" y="442452"/>
                </a:cubicBezTo>
                <a:cubicBezTo>
                  <a:pt x="964492" y="453134"/>
                  <a:pt x="955467" y="464236"/>
                  <a:pt x="943897" y="471949"/>
                </a:cubicBezTo>
                <a:cubicBezTo>
                  <a:pt x="935273" y="477698"/>
                  <a:pt x="923926" y="477698"/>
                  <a:pt x="914400" y="481781"/>
                </a:cubicBezTo>
                <a:cubicBezTo>
                  <a:pt x="900928" y="487555"/>
                  <a:pt x="888680" y="496002"/>
                  <a:pt x="875071" y="501445"/>
                </a:cubicBezTo>
                <a:cubicBezTo>
                  <a:pt x="855825" y="509143"/>
                  <a:pt x="816078" y="521110"/>
                  <a:pt x="816078" y="521110"/>
                </a:cubicBezTo>
                <a:cubicBezTo>
                  <a:pt x="806246" y="527665"/>
                  <a:pt x="797875" y="537300"/>
                  <a:pt x="786581" y="540775"/>
                </a:cubicBezTo>
                <a:cubicBezTo>
                  <a:pt x="583918" y="603133"/>
                  <a:pt x="783624" y="522096"/>
                  <a:pt x="609600" y="580104"/>
                </a:cubicBezTo>
                <a:cubicBezTo>
                  <a:pt x="599768" y="583381"/>
                  <a:pt x="589374" y="585301"/>
                  <a:pt x="580104" y="589936"/>
                </a:cubicBezTo>
                <a:cubicBezTo>
                  <a:pt x="521913" y="619031"/>
                  <a:pt x="555611" y="638097"/>
                  <a:pt x="452284" y="658762"/>
                </a:cubicBezTo>
                <a:cubicBezTo>
                  <a:pt x="418492" y="665520"/>
                  <a:pt x="396193" y="669169"/>
                  <a:pt x="363794" y="678426"/>
                </a:cubicBezTo>
                <a:cubicBezTo>
                  <a:pt x="353829" y="681273"/>
                  <a:pt x="344129" y="684981"/>
                  <a:pt x="334297" y="688258"/>
                </a:cubicBezTo>
                <a:cubicBezTo>
                  <a:pt x="281922" y="677783"/>
                  <a:pt x="285136" y="695138"/>
                  <a:pt x="285136" y="668594"/>
                </a:cubicBezTo>
              </a:path>
            </a:pathLst>
          </a:cu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1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857232"/>
            <a:ext cx="7929618" cy="1714512"/>
          </a:xfrm>
          <a:prstGeom prst="cloudCallout">
            <a:avLst>
              <a:gd name="adj1" fmla="val -21373"/>
              <a:gd name="adj2" fmla="val 20413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 не все птицы улетают на зиму в тёплые края. В родных местах остаются те, которые могут и зимой находить себе пропитание. Такие птицы называются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зимующими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2226" name="Picture 2" descr="Картинка 45 из 6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786314" y="3205756"/>
            <a:ext cx="3757626" cy="352277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Картинка 154 из 14377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17C9F9"/>
              </a:clrFrom>
              <a:clrTo>
                <a:srgbClr val="17C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21731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57158" y="785794"/>
            <a:ext cx="5000660" cy="1285884"/>
          </a:xfrm>
          <a:prstGeom prst="cloudCallout">
            <a:avLst>
              <a:gd name="adj1" fmla="val -5103"/>
              <a:gd name="adj2" fmla="val 271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сейчас познакомимся ещё с одной птицей…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214686"/>
            <a:ext cx="4932985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Картинка 2 из 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3999" cy="6868727"/>
          </a:xfrm>
          <a:prstGeom prst="rect">
            <a:avLst/>
          </a:prstGeom>
          <a:noFill/>
        </p:spPr>
      </p:pic>
      <p:sp>
        <p:nvSpPr>
          <p:cNvPr id="4" name="Облако 3"/>
          <p:cNvSpPr/>
          <p:nvPr/>
        </p:nvSpPr>
        <p:spPr>
          <a:xfrm>
            <a:off x="6357950" y="142852"/>
            <a:ext cx="2571768" cy="857256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дрозд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дрозд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2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857232"/>
            <a:ext cx="8715436" cy="2000264"/>
          </a:xfrm>
          <a:prstGeom prst="cloudCallout">
            <a:avLst>
              <a:gd name="adj1" fmla="val 33129"/>
              <a:gd name="adj2" fmla="val 110891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Дрозд – это певчая птица. Живёт в лесах, садах и парках. Дроздов существует несколько видов. Например, певчий дрозд и дрозд-рябинник. Как вы думаете: за что птица получила такое название?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3490" name="Picture 2" descr="Картинка 9 из 999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3500438"/>
            <a:ext cx="4429156" cy="288895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214282" y="857232"/>
            <a:ext cx="8715436" cy="2000264"/>
          </a:xfrm>
          <a:prstGeom prst="cloudCallout">
            <a:avLst>
              <a:gd name="adj1" fmla="val 24894"/>
              <a:gd name="adj2" fmla="val 162503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Своё имя эта дрозд-рябинник получил за особую любовь к ягодам рябины. Другие дрозды тоже едят ягоды рябины, но меньше. Кроме ягод дрозды поедают огромное количество насекомых.</a:t>
            </a:r>
          </a:p>
        </p:txBody>
      </p:sp>
      <p:pic>
        <p:nvPicPr>
          <p:cNvPr id="5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643702" y="4643446"/>
            <a:ext cx="2286000" cy="2047875"/>
          </a:xfrm>
          <a:prstGeom prst="rect">
            <a:avLst/>
          </a:prstGeom>
          <a:noFill/>
        </p:spPr>
      </p:pic>
      <p:pic>
        <p:nvPicPr>
          <p:cNvPr id="76802" name="Picture 2" descr="Картинка 24 из 999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86124"/>
            <a:ext cx="5465126" cy="332006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4282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14356"/>
            <a:ext cx="4286280" cy="1857388"/>
          </a:xfrm>
          <a:prstGeom prst="cloudCallout">
            <a:avLst>
              <a:gd name="adj1" fmla="val -18679"/>
              <a:gd name="adj2" fmla="val 180986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за стол среди берёз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 открытым небом?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Угощает он в мороз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Птиц зерном и хлебом.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7826" name="Picture 2" descr="Картинка 12 из 775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142852"/>
            <a:ext cx="5000660" cy="657229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а 1 из 125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3857628"/>
            <a:ext cx="4000528" cy="2784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Картинка 13 из 125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857232"/>
            <a:ext cx="3893658" cy="2586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Картинка 13 из 125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1428736"/>
            <a:ext cx="2643206" cy="3524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Картинка 13 из 125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12" y="3571876"/>
            <a:ext cx="2928958" cy="3011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8" descr="Картинка 13 из 125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785794"/>
            <a:ext cx="3646758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6" descr="Картинка 13 из 125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98" y="1428736"/>
            <a:ext cx="2714644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Картинка 111 из 775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142976" y="714356"/>
            <a:ext cx="6858048" cy="587413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Картинка 230 из 77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214546" y="357166"/>
            <a:ext cx="6643734" cy="1785950"/>
          </a:xfrm>
          <a:prstGeom prst="cloudCallout">
            <a:avLst>
              <a:gd name="adj1" fmla="val 22234"/>
              <a:gd name="adj2" fmla="val 241479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Мало сделать кормушку, надо ещё знать, что в неё можно положить.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Чем же можно подкармливать птиц?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9938" name="Picture 2" descr="Картинка 13 из 125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500306"/>
            <a:ext cx="5362398" cy="4024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214554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800" b="1" spc="600" dirty="0" smtClean="0">
                <a:ln w="3810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Как зимой               помочь птицам</a:t>
            </a:r>
            <a:endParaRPr lang="ru-RU" sz="8800" b="1" spc="600" dirty="0">
              <a:ln w="38100"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1026" name="Picture 2" descr="D:\Общие документы\КАРТИНКИ\АНИМИРОВАННЫЕ КАРТИНКИ\1 (351)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214290"/>
            <a:ext cx="3174969" cy="256131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4" descr="Картинка 92 из 15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714356"/>
            <a:ext cx="1186975" cy="790574"/>
          </a:xfrm>
          <a:prstGeom prst="rect">
            <a:avLst/>
          </a:prstGeom>
          <a:noFill/>
        </p:spPr>
      </p:pic>
      <p:pic>
        <p:nvPicPr>
          <p:cNvPr id="5" name="Picture 14" descr="Картинка 92 из 15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240196">
            <a:off x="70732" y="2411670"/>
            <a:ext cx="1269950" cy="845839"/>
          </a:xfrm>
          <a:prstGeom prst="rect">
            <a:avLst/>
          </a:prstGeom>
          <a:noFill/>
        </p:spPr>
      </p:pic>
      <p:pic>
        <p:nvPicPr>
          <p:cNvPr id="15" name="Picture 14" descr="Картинка 92 из 15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01131">
            <a:off x="757158" y="1009989"/>
            <a:ext cx="1186973" cy="790573"/>
          </a:xfrm>
          <a:prstGeom prst="rect">
            <a:avLst/>
          </a:prstGeom>
          <a:noFill/>
        </p:spPr>
      </p:pic>
      <p:pic>
        <p:nvPicPr>
          <p:cNvPr id="16" name="Picture 14" descr="Картинка 92 из 15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555969">
            <a:off x="1888171" y="685910"/>
            <a:ext cx="1195712" cy="796393"/>
          </a:xfrm>
          <a:prstGeom prst="rect">
            <a:avLst/>
          </a:prstGeom>
          <a:noFill/>
        </p:spPr>
      </p:pic>
      <p:pic>
        <p:nvPicPr>
          <p:cNvPr id="18" name="Picture 14" descr="Картинка 92 из 15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00174"/>
            <a:ext cx="1186975" cy="790574"/>
          </a:xfrm>
          <a:prstGeom prst="rect">
            <a:avLst/>
          </a:prstGeom>
          <a:noFill/>
        </p:spPr>
      </p:pic>
      <p:pic>
        <p:nvPicPr>
          <p:cNvPr id="13" name="Picture 14" descr="Картинка 92 из 15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2000240"/>
            <a:ext cx="1186975" cy="790574"/>
          </a:xfrm>
          <a:prstGeom prst="rect">
            <a:avLst/>
          </a:prstGeom>
          <a:noFill/>
        </p:spPr>
      </p:pic>
      <p:pic>
        <p:nvPicPr>
          <p:cNvPr id="19" name="Picture 14" descr="Картинка 92 из 15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2285992"/>
            <a:ext cx="1186975" cy="790574"/>
          </a:xfrm>
          <a:prstGeom prst="rect">
            <a:avLst/>
          </a:prstGeom>
          <a:noFill/>
        </p:spPr>
      </p:pic>
      <p:pic>
        <p:nvPicPr>
          <p:cNvPr id="14" name="Picture 14" descr="Картинка 92 из 15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79584">
            <a:off x="1326490" y="1501835"/>
            <a:ext cx="1186975" cy="790574"/>
          </a:xfrm>
          <a:prstGeom prst="rect">
            <a:avLst/>
          </a:prstGeom>
          <a:noFill/>
        </p:spPr>
      </p:pic>
      <p:sp>
        <p:nvSpPr>
          <p:cNvPr id="20" name="Облако 19"/>
          <p:cNvSpPr/>
          <p:nvPr/>
        </p:nvSpPr>
        <p:spPr>
          <a:xfrm>
            <a:off x="2928926" y="857232"/>
            <a:ext cx="6072230" cy="142876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Арбузные и дынные семечки можно собирать ещё осенью. Их любят синицы, поползни и дятлы.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1" name="Picture 12" descr="Картинка 229 из 54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H="1">
            <a:off x="6016258" y="3556346"/>
            <a:ext cx="3540840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8" descr="Картинка 298 из 393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20566034">
            <a:off x="3258469" y="4333257"/>
            <a:ext cx="2644230" cy="2625410"/>
          </a:xfrm>
          <a:prstGeom prst="rect">
            <a:avLst/>
          </a:prstGeom>
          <a:noFill/>
        </p:spPr>
      </p:pic>
      <p:pic>
        <p:nvPicPr>
          <p:cNvPr id="23" name="Picture 14" descr="Картинка 65 из 48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4000496" y="2214554"/>
            <a:ext cx="3000396" cy="2400317"/>
          </a:xfrm>
          <a:prstGeom prst="rect">
            <a:avLst/>
          </a:prstGeom>
          <a:noFill/>
        </p:spPr>
      </p:pic>
      <p:pic>
        <p:nvPicPr>
          <p:cNvPr id="78852" name="Picture 4" descr="Картинка 14 из 7741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28596" y="3786190"/>
            <a:ext cx="2143108" cy="260560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блако 19"/>
          <p:cNvSpPr/>
          <p:nvPr/>
        </p:nvSpPr>
        <p:spPr>
          <a:xfrm>
            <a:off x="2071670" y="785794"/>
            <a:ext cx="6929486" cy="171451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Кусочки сала годятся не всем птицам. Сало любят синички. Только сало не должно быть солёным.  Овёс охотно съедят синицы, воробьи и чечётки.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2" name="Picture 8" descr="Картинка 298 из 393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1033966" flipH="1">
            <a:off x="319418" y="4251594"/>
            <a:ext cx="2562975" cy="2544734"/>
          </a:xfrm>
          <a:prstGeom prst="rect">
            <a:avLst/>
          </a:prstGeom>
          <a:noFill/>
        </p:spPr>
      </p:pic>
      <p:pic>
        <p:nvPicPr>
          <p:cNvPr id="82946" name="Picture 2" descr="Картинка 275 из 1034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800656">
            <a:off x="-587559" y="1585880"/>
            <a:ext cx="3037600" cy="1495698"/>
          </a:xfrm>
          <a:prstGeom prst="rect">
            <a:avLst/>
          </a:prstGeom>
          <a:noFill/>
        </p:spPr>
      </p:pic>
      <p:pic>
        <p:nvPicPr>
          <p:cNvPr id="82948" name="Picture 4" descr="Картинка 55 из 13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5F7F6"/>
              </a:clrFrom>
              <a:clrTo>
                <a:srgbClr val="F5F7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1857364"/>
            <a:ext cx="3047288" cy="4247091"/>
          </a:xfrm>
          <a:prstGeom prst="rect">
            <a:avLst/>
          </a:prstGeom>
          <a:noFill/>
        </p:spPr>
      </p:pic>
      <p:pic>
        <p:nvPicPr>
          <p:cNvPr id="24" name="Picture 6" descr="Картинка 126 из 2197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 flipH="1">
            <a:off x="5072066" y="4929175"/>
            <a:ext cx="2290480" cy="1928825"/>
          </a:xfrm>
          <a:prstGeom prst="rect">
            <a:avLst/>
          </a:prstGeom>
          <a:noFill/>
        </p:spPr>
      </p:pic>
      <p:pic>
        <p:nvPicPr>
          <p:cNvPr id="82950" name="Picture 6" descr="Картинка 7 из 599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68976" y="2357430"/>
            <a:ext cx="3375024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блако 19"/>
          <p:cNvSpPr/>
          <p:nvPr/>
        </p:nvSpPr>
        <p:spPr>
          <a:xfrm>
            <a:off x="2357422" y="857232"/>
            <a:ext cx="6643734" cy="2286016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Подсолнечник – особенно мелкий, но не жареный, - лучший корм для снегирей, синиц, поползней и воробьёв. Перед засыпкой в кормушку их лучше слегка подавить.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2" name="Picture 8" descr="Картинка 298 из 393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20566034">
            <a:off x="5245467" y="4534174"/>
            <a:ext cx="2537774" cy="2519711"/>
          </a:xfrm>
          <a:prstGeom prst="rect">
            <a:avLst/>
          </a:prstGeom>
          <a:noFill/>
        </p:spPr>
      </p:pic>
      <p:pic>
        <p:nvPicPr>
          <p:cNvPr id="5" name="Picture 2" descr="Картинка 1 из 62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965614">
            <a:off x="-49277" y="892305"/>
            <a:ext cx="3048909" cy="2117354"/>
          </a:xfrm>
          <a:prstGeom prst="rect">
            <a:avLst/>
          </a:prstGeom>
          <a:noFill/>
        </p:spPr>
      </p:pic>
      <p:pic>
        <p:nvPicPr>
          <p:cNvPr id="6" name="Picture 8" descr="Картинка 674 из 53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4543408"/>
            <a:ext cx="3214710" cy="2314592"/>
          </a:xfrm>
          <a:prstGeom prst="rect">
            <a:avLst/>
          </a:prstGeom>
          <a:noFill/>
        </p:spPr>
      </p:pic>
      <p:pic>
        <p:nvPicPr>
          <p:cNvPr id="7" name="Picture 14" descr="Картинка 65 из 48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2357422" y="2857496"/>
            <a:ext cx="3000396" cy="2400317"/>
          </a:xfrm>
          <a:prstGeom prst="rect">
            <a:avLst/>
          </a:prstGeom>
          <a:noFill/>
        </p:spPr>
      </p:pic>
      <p:pic>
        <p:nvPicPr>
          <p:cNvPr id="8" name="Picture 6" descr="Картинка 126 из 2197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 flipH="1">
            <a:off x="6715140" y="3071810"/>
            <a:ext cx="2290480" cy="192882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85720" y="785794"/>
            <a:ext cx="6000792" cy="928694"/>
          </a:xfrm>
          <a:prstGeom prst="cloudCallout">
            <a:avLst>
              <a:gd name="adj1" fmla="val -13058"/>
              <a:gd name="adj2" fmla="val 41058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что нельзя класть в кормушку ?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214686"/>
            <a:ext cx="4932985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Картинка 30 из 62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1142984"/>
            <a:ext cx="2928958" cy="1843096"/>
          </a:xfrm>
          <a:prstGeom prst="rect">
            <a:avLst/>
          </a:prstGeom>
          <a:noFill/>
        </p:spPr>
      </p:pic>
      <p:pic>
        <p:nvPicPr>
          <p:cNvPr id="37900" name="Picture 12" descr="Картинка 229 из 5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52835" y="3990513"/>
            <a:ext cx="2363666" cy="1812144"/>
          </a:xfrm>
          <a:prstGeom prst="rect">
            <a:avLst/>
          </a:prstGeom>
          <a:noFill/>
        </p:spPr>
      </p:pic>
      <p:pic>
        <p:nvPicPr>
          <p:cNvPr id="37902" name="Picture 14" descr="Картинка 92 из 15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5857892"/>
            <a:ext cx="857256" cy="570968"/>
          </a:xfrm>
          <a:prstGeom prst="rect">
            <a:avLst/>
          </a:prstGeom>
          <a:noFill/>
        </p:spPr>
      </p:pic>
      <p:pic>
        <p:nvPicPr>
          <p:cNvPr id="9" name="Picture 14" descr="Картинка 92 из 15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5000636"/>
            <a:ext cx="857256" cy="570968"/>
          </a:xfrm>
          <a:prstGeom prst="rect">
            <a:avLst/>
          </a:prstGeom>
          <a:noFill/>
        </p:spPr>
      </p:pic>
      <p:pic>
        <p:nvPicPr>
          <p:cNvPr id="10" name="Picture 14" descr="Картинка 92 из 15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5214950"/>
            <a:ext cx="857256" cy="570968"/>
          </a:xfrm>
          <a:prstGeom prst="rect">
            <a:avLst/>
          </a:prstGeom>
          <a:noFill/>
        </p:spPr>
      </p:pic>
      <p:pic>
        <p:nvPicPr>
          <p:cNvPr id="11" name="Picture 14" descr="Картинка 92 из 15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4143104" y="4429400"/>
            <a:ext cx="857256" cy="570968"/>
          </a:xfrm>
          <a:prstGeom prst="rect">
            <a:avLst/>
          </a:prstGeom>
          <a:noFill/>
        </p:spPr>
      </p:pic>
      <p:pic>
        <p:nvPicPr>
          <p:cNvPr id="12" name="Picture 14" descr="Картинка 92 из 15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786182" y="5286388"/>
            <a:ext cx="857256" cy="570968"/>
          </a:xfrm>
          <a:prstGeom prst="rect">
            <a:avLst/>
          </a:prstGeom>
          <a:noFill/>
        </p:spPr>
      </p:pic>
      <p:pic>
        <p:nvPicPr>
          <p:cNvPr id="13" name="Picture 14" descr="Картинка 92 из 15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5643578"/>
            <a:ext cx="857256" cy="570968"/>
          </a:xfrm>
          <a:prstGeom prst="rect">
            <a:avLst/>
          </a:prstGeom>
          <a:noFill/>
        </p:spPr>
      </p:pic>
      <p:pic>
        <p:nvPicPr>
          <p:cNvPr id="14" name="Picture 14" descr="Картинка 92 из 15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5000636"/>
            <a:ext cx="857256" cy="570968"/>
          </a:xfrm>
          <a:prstGeom prst="rect">
            <a:avLst/>
          </a:prstGeom>
          <a:noFill/>
        </p:spPr>
      </p:pic>
      <p:pic>
        <p:nvPicPr>
          <p:cNvPr id="15" name="Picture 14" descr="Картинка 92 из 15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5000636"/>
            <a:ext cx="857256" cy="570968"/>
          </a:xfrm>
          <a:prstGeom prst="rect">
            <a:avLst/>
          </a:prstGeom>
          <a:noFill/>
        </p:spPr>
      </p:pic>
      <p:pic>
        <p:nvPicPr>
          <p:cNvPr id="37904" name="Picture 16" descr="Картинка 352 из 7964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3786190"/>
            <a:ext cx="2714644" cy="2214578"/>
          </a:xfrm>
          <a:prstGeom prst="rect">
            <a:avLst/>
          </a:prstGeom>
          <a:noFill/>
        </p:spPr>
      </p:pic>
      <p:pic>
        <p:nvPicPr>
          <p:cNvPr id="37908" name="Picture 20" descr="Картинка 54 из 5958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1000108"/>
            <a:ext cx="3143271" cy="235892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Картинка 99 из 5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71480"/>
            <a:ext cx="2357454" cy="2357454"/>
          </a:xfrm>
          <a:prstGeom prst="rect">
            <a:avLst/>
          </a:prstGeom>
          <a:noFill/>
        </p:spPr>
      </p:pic>
      <p:pic>
        <p:nvPicPr>
          <p:cNvPr id="3" name="Picture 2" descr="Картинка 1 из 62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2428868"/>
            <a:ext cx="2793403" cy="2413308"/>
          </a:xfrm>
          <a:prstGeom prst="rect">
            <a:avLst/>
          </a:prstGeom>
          <a:noFill/>
        </p:spPr>
      </p:pic>
      <p:pic>
        <p:nvPicPr>
          <p:cNvPr id="4" name="Picture 18" descr="Картинка 36 из 124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594182" y="4357694"/>
            <a:ext cx="3549818" cy="2300283"/>
          </a:xfrm>
          <a:prstGeom prst="rect">
            <a:avLst/>
          </a:prstGeom>
          <a:noFill/>
        </p:spPr>
      </p:pic>
      <p:pic>
        <p:nvPicPr>
          <p:cNvPr id="40962" name="Picture 2" descr="Картинка 2 из 23460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4071942"/>
            <a:ext cx="3555469" cy="2981525"/>
          </a:xfrm>
          <a:prstGeom prst="rect">
            <a:avLst/>
          </a:prstGeom>
          <a:noFill/>
        </p:spPr>
      </p:pic>
      <p:pic>
        <p:nvPicPr>
          <p:cNvPr id="40964" name="Picture 4" descr="Картинка 2 из 6689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928670"/>
            <a:ext cx="2857520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57158" y="785794"/>
            <a:ext cx="5000660" cy="1285884"/>
          </a:xfrm>
          <a:prstGeom prst="cloudCallout">
            <a:avLst>
              <a:gd name="adj1" fmla="val -5103"/>
              <a:gd name="adj2" fmla="val 27142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 вы думаете, ребята, есть ли у птиц зимой природные столовые?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214686"/>
            <a:ext cx="4932985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0" y="214290"/>
            <a:ext cx="4286248" cy="3500462"/>
          </a:xfrm>
          <a:prstGeom prst="cloudCallout">
            <a:avLst>
              <a:gd name="adj1" fmla="val -14850"/>
              <a:gd name="adj2" fmla="val 209473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 птиц есть природные столовые. Например, деревья рябины, калины. Берегите рябину! Не ломайте ее ветки, чтобы не разрушать птичью столовую.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481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pic>
        <p:nvPicPr>
          <p:cNvPr id="5" name="Picture 2" descr="Картинка 4 из 19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0"/>
            <a:ext cx="4786314" cy="3357562"/>
          </a:xfrm>
          <a:prstGeom prst="rect">
            <a:avLst/>
          </a:prstGeom>
          <a:noFill/>
        </p:spPr>
      </p:pic>
      <p:pic>
        <p:nvPicPr>
          <p:cNvPr id="6" name="Picture 2" descr="Картинка 2 из 5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6" y="3268264"/>
            <a:ext cx="4786314" cy="3589736"/>
          </a:xfrm>
          <a:prstGeom prst="rect">
            <a:avLst/>
          </a:prstGeom>
          <a:noFill/>
        </p:spPr>
      </p:pic>
      <p:sp>
        <p:nvSpPr>
          <p:cNvPr id="7" name="Облако 6"/>
          <p:cNvSpPr/>
          <p:nvPr/>
        </p:nvSpPr>
        <p:spPr>
          <a:xfrm>
            <a:off x="6572232" y="0"/>
            <a:ext cx="2571768" cy="857256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рябина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6572232" y="3214686"/>
            <a:ext cx="2571768" cy="857256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калина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0" name="Picture 16" descr="Картинка 57 из 12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1" name="Picture 2" descr="Картинка 171 из 16884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357166"/>
            <a:ext cx="1408349" cy="164307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4572000" y="857232"/>
            <a:ext cx="4357718" cy="1857388"/>
          </a:xfrm>
          <a:prstGeom prst="cloudCallout">
            <a:avLst>
              <a:gd name="adj1" fmla="val 18379"/>
              <a:gd name="adj2" fmla="val 164442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Спинкою зеленовата,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Животиком желтовата,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Черненькая шапочка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 полоска шарфика.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3555" name="Picture 3" descr="Картинка 26 из 39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786058"/>
            <a:ext cx="5399507" cy="3800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7 из 39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142844" y="5857892"/>
            <a:ext cx="2571768" cy="857256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синица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синиц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715404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0" name="Picture 16" descr="Картинка 57 из 12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6152" name="Picture 8" descr="Картинка 298 из 393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3643306" y="4232590"/>
            <a:ext cx="2644230" cy="262541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857232"/>
            <a:ext cx="8501122" cy="1857388"/>
          </a:xfrm>
          <a:prstGeom prst="cloudCallout">
            <a:avLst>
              <a:gd name="adj1" fmla="val 35442"/>
              <a:gd name="adj2" fmla="val 17229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Синицы почти круглый год живут в лесах, парках и садах. Зимой в поисках корма они собираются в стайки и перебираются ближе к жилью человека. Когда нет насекомых, синицы едят семена деревьев и кустарников, любят хлеб и сало.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7346" name="Picture 2" descr="Картинка 99 из 451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0034" y="3000372"/>
            <a:ext cx="5500726" cy="373856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98D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851</TotalTime>
  <Words>691</Words>
  <Application>Microsoft Office PowerPoint</Application>
  <PresentationFormat>Экран (4:3)</PresentationFormat>
  <Paragraphs>81</Paragraphs>
  <Slides>48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cp:lastModifiedBy>я</cp:lastModifiedBy>
  <cp:revision>97</cp:revision>
  <dcterms:modified xsi:type="dcterms:W3CDTF">2011-12-15T08:50:34Z</dcterms:modified>
</cp:coreProperties>
</file>