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71" r:id="rId8"/>
    <p:sldId id="272" r:id="rId9"/>
    <p:sldId id="264" r:id="rId10"/>
    <p:sldId id="266" r:id="rId11"/>
    <p:sldId id="267" r:id="rId12"/>
    <p:sldId id="268" r:id="rId13"/>
    <p:sldId id="270" r:id="rId14"/>
    <p:sldId id="26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C04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D015D2-5558-4AE0-B87E-66443B9C5A8C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F735AF-9A5A-49EE-8E76-D0B087E94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diamond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5C2C04"/>
                </a:solidFill>
                <a:latin typeface="Segoe Print" pitchFamily="2" charset="0"/>
              </a:rPr>
              <a:t>Проектный метод </a:t>
            </a:r>
          </a:p>
          <a:p>
            <a:pPr algn="ctr"/>
            <a:r>
              <a:rPr lang="ru-RU" sz="5400" b="1" dirty="0" smtClean="0">
                <a:solidFill>
                  <a:srgbClr val="5C2C04"/>
                </a:solidFill>
                <a:latin typeface="Segoe Print" pitchFamily="2" charset="0"/>
              </a:rPr>
              <a:t>в деятельности ДОУ</a:t>
            </a:r>
            <a:endParaRPr lang="ru-RU" sz="5400" b="1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3" name="Рисунок 2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200527"/>
            <a:ext cx="4286248" cy="2657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5610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C2C04"/>
                </a:solidFill>
                <a:latin typeface="Segoe Print" pitchFamily="2" charset="0"/>
              </a:rPr>
              <a:t>ГБОУ СОШ №1238</a:t>
            </a:r>
          </a:p>
          <a:p>
            <a:pPr algn="ctr"/>
            <a:r>
              <a:rPr lang="ru-RU" b="1" dirty="0" smtClean="0">
                <a:solidFill>
                  <a:srgbClr val="5C2C04"/>
                </a:solidFill>
                <a:latin typeface="Segoe Print" pitchFamily="2" charset="0"/>
              </a:rPr>
              <a:t> (с углубленным изучение английского языка)</a:t>
            </a:r>
          </a:p>
          <a:p>
            <a:pPr algn="ctr"/>
            <a:r>
              <a:rPr lang="ru-RU" b="1" dirty="0" smtClean="0">
                <a:solidFill>
                  <a:srgbClr val="5C2C04"/>
                </a:solidFill>
                <a:latin typeface="Segoe Print" pitchFamily="2" charset="0"/>
              </a:rPr>
              <a:t>Дошкольное отделение</a:t>
            </a:r>
            <a:endParaRPr lang="ru-RU" b="1" dirty="0">
              <a:solidFill>
                <a:srgbClr val="5C2C04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1392" y="6211669"/>
            <a:ext cx="3095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5C2C04"/>
                </a:solidFill>
                <a:latin typeface="Segoe Print" pitchFamily="2" charset="0"/>
              </a:rPr>
              <a:t>Подготовила воспитатель</a:t>
            </a:r>
          </a:p>
          <a:p>
            <a:r>
              <a:rPr lang="ru-RU" sz="1400" b="1" dirty="0" smtClean="0">
                <a:solidFill>
                  <a:srgbClr val="5C2C04"/>
                </a:solidFill>
                <a:latin typeface="Segoe Print" pitchFamily="2" charset="0"/>
              </a:rPr>
              <a:t>Савкина Виктория Николаевна</a:t>
            </a:r>
            <a:endParaRPr lang="ru-RU" sz="1400" b="1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3116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endParaRPr lang="ru-RU" sz="2800" b="1" dirty="0">
              <a:solidFill>
                <a:srgbClr val="5C2C04"/>
              </a:solidFill>
              <a:latin typeface="Segoe Print" pitchFamily="2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 Краткосрочными (одно или несколько занятий</a:t>
            </a:r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)</a:t>
            </a:r>
          </a:p>
          <a:p>
            <a:pPr marL="514350" indent="-514350" algn="ctr">
              <a:buFont typeface="+mj-lt"/>
              <a:buAutoNum type="arabicPeriod"/>
              <a:defRPr/>
            </a:pPr>
            <a:endParaRPr lang="ru-RU" sz="2400" dirty="0">
              <a:solidFill>
                <a:srgbClr val="5C2C04"/>
              </a:solidFill>
              <a:latin typeface="Segoe Print" pitchFamily="2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 Средней </a:t>
            </a:r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продолжительности</a:t>
            </a:r>
          </a:p>
          <a:p>
            <a:pPr marL="514350" indent="-514350" algn="ctr">
              <a:buFont typeface="+mj-lt"/>
              <a:buAutoNum type="arabicPeriod"/>
              <a:defRPr/>
            </a:pPr>
            <a:endParaRPr lang="ru-RU" sz="2400" dirty="0">
              <a:solidFill>
                <a:srgbClr val="5C2C04"/>
              </a:solidFill>
              <a:latin typeface="Segoe Print" pitchFamily="2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 Долгосрочные (например, «Творчество Пушкина» - на учебный год).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286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defRPr/>
            </a:pPr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По продолжительности проекты бывают:</a:t>
            </a:r>
          </a:p>
        </p:txBody>
      </p:sp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1" y="857232"/>
          <a:ext cx="8001057" cy="5160675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351177"/>
                <a:gridCol w="3815084"/>
                <a:gridCol w="2834796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egoe Print" pitchFamily="2" charset="0"/>
                        </a:rPr>
                        <a:t>Этапы</a:t>
                      </a:r>
                      <a:br>
                        <a:rPr lang="ru-RU" sz="1400" dirty="0">
                          <a:latin typeface="Segoe Print" pitchFamily="2" charset="0"/>
                        </a:rPr>
                      </a:br>
                      <a:r>
                        <a:rPr lang="ru-RU" sz="1400" dirty="0">
                          <a:latin typeface="Segoe Print" pitchFamily="2" charset="0"/>
                        </a:rPr>
                        <a:t>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egoe Print" pitchFamily="2" charset="0"/>
                        </a:rPr>
                        <a:t>Деятельность педагога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egoe Print" pitchFamily="2" charset="0"/>
                        </a:rPr>
                        <a:t>Деятельность детей</a:t>
                      </a:r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1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1. Формулирует проблему (цель). При постановке цели определяется и продукт проекта.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2. Вводит в игровую (сюжетную) ситуацию.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3. Формулирует задачу (</a:t>
                      </a:r>
                      <a:r>
                        <a:rPr lang="ru-RU" sz="1400" dirty="0" err="1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нежёстко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1. Вхождение в проблему.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2. Вживание в игровую ситуацию.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3. Принятие задачи.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4. Дополнение задач проекта.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2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4. </a:t>
                      </a:r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Решение</a:t>
                      </a:r>
                      <a:r>
                        <a:rPr lang="ru-RU" sz="1400" baseline="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поставленных задач</a:t>
                      </a:r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.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5. 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Организует деятельность.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5. Объединение детей в рабочие группы.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6. Распределение амплуа.</a:t>
                      </a:r>
                    </a:p>
                  </a:txBody>
                  <a:tcPr/>
                </a:tc>
              </a:tr>
              <a:tr h="91632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3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6. 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Направляет и контролирует осуществление проекта.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7. Формирование специфических знаний, умений навыков.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4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7. 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Подготовка к презентации.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8.Презентация</a:t>
                      </a: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8. Продукт деятельности готовят к презентации.</a:t>
                      </a:r>
                      <a:b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</a:br>
                      <a:r>
                        <a:rPr lang="ru-RU" sz="1400" dirty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9. Представляют (зрителям или экспертам) продукт деятельности.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71736" y="285728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Этапы проекта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857232"/>
          <a:ext cx="7572429" cy="5656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78"/>
                <a:gridCol w="2833708"/>
                <a:gridCol w="25241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 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 Этапы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Задачи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Деятельность проектной группы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0123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Начальный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Определение проблемы (темы). Выбор группы участников.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Уточнение имеющейся информации, обсуждение задания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20372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Планирование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Анализ проблемы. Определение источников информации. Постановка задач и выбор критериев оценки результатов. Распределение ролей в команде.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Формирование задач, накопление информации. Выбор и обоснование критерия успеха.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82121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Принятие решения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Сбор и уточнение информации. Обсуждение альтернатив. Выбор оптимального варианта. Уточнение планов деятельности.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Работа с информацией. Синтез и анализ идей.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728" y="214290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Алгоритм разработки проекта 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571480"/>
          <a:ext cx="7572429" cy="60421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4143"/>
                <a:gridCol w="2524143"/>
                <a:gridCol w="2524143"/>
              </a:tblGrid>
              <a:tr h="13879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 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 Этапы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     Задачи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Деятельность проектной группы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2450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Выполнение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Выполнение проекта</a:t>
                      </a:r>
                      <a:endParaRPr lang="ru-RU" sz="1400" b="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Работа над проектом, его оформление.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4390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Оценка результатов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Анализ выполнения проекта, достигнутых результатов (успехов и неудач)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Участие в коллективном анализе проекта и самооценке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19702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Защита проекта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Подготовка к защите. Обоснование процесса проектирования. Объяснение полученных результатов, их оценка. 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5C2C04"/>
                          </a:solidFill>
                          <a:latin typeface="Segoe Print" pitchFamily="2" charset="0"/>
                        </a:rPr>
                        <a:t>Защита проекта. Участие в коллективной оценке результатов проекта.</a:t>
                      </a:r>
                      <a:endParaRPr lang="ru-RU" sz="1400" dirty="0">
                        <a:solidFill>
                          <a:srgbClr val="5C2C04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Проекты: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помогают активизировать самостоятельную познавательную деятельность детей;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помогают осваивать детьми окружающую действительность, всесторонне изучать ее;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-способствуют развитию творческих способностей детей;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способствуют умению наблюдать;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способствуют умению слушать;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-способствуют развитию навыков обобщать и анализировать;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способствуют развитию мышления;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помогают увидеть проблему с разных сторон, комплексно;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развивают воображение; 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развивают внимание, память, речь.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00042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Зачем нужны проекты?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5643578"/>
            <a:ext cx="1656900" cy="102727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428868"/>
            <a:ext cx="66880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5C2C04"/>
                </a:solidFill>
                <a:latin typeface="Segoe Print" pitchFamily="2" charset="0"/>
              </a:rPr>
              <a:t>Желаем Вам успеха!!!</a:t>
            </a:r>
            <a:endParaRPr lang="ru-RU" sz="4400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5" name="Рисунок 4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85" y="3429000"/>
            <a:ext cx="4883133" cy="302754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71612"/>
            <a:ext cx="7643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C2C04"/>
                </a:solidFill>
                <a:latin typeface="Segoe Print" pitchFamily="2" charset="0"/>
              </a:rPr>
              <a:t>Метод проектов актуален и очень эффективен. Он даёт ребёнку возможность экспериментировать, синтезировать полученные знания. Развивать творческие способности и коммуникативные навыки</a:t>
            </a:r>
            <a:endParaRPr lang="ru-RU" sz="3200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3" name="Рисунок 2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54" y="5643578"/>
            <a:ext cx="1958746" cy="1214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4414" y="1285860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Проект</a:t>
            </a:r>
            <a:r>
              <a:rPr lang="ru-RU" sz="2000" b="1" i="1" dirty="0">
                <a:solidFill>
                  <a:srgbClr val="5C2C04"/>
                </a:solidFill>
                <a:latin typeface="Segoe Print" pitchFamily="2" charset="0"/>
              </a:rPr>
              <a:t> </a:t>
            </a: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- временное предприятие для создания уникальных продуктов или услуг. 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Под проектом в области образования понимается структурированное (выполненное по определенному формату) описание будущей деятельности, направленной на осуществление значимых изменений в образовательной практике за ограниченное время с использованием ограниченного объема различных ресурсов.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Проект отличается от исследования тем, что исследование проводится для получения нового знания, а проект предназначен для внесения значительных изменений в устоявшуюся практику. 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Проект конечен, имеет ограниченный цикл существования.</a:t>
            </a:r>
          </a:p>
          <a:p>
            <a:pPr marL="274320" indent="-274320"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35716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Что такое проект?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428736"/>
            <a:ext cx="6000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Можно выделить четыре признака проекта:</a:t>
            </a:r>
          </a:p>
          <a:p>
            <a:pPr marL="274320" indent="-274320" algn="ctr">
              <a:defRPr/>
            </a:pPr>
            <a:endParaRPr lang="ru-RU" sz="2400" b="1" i="1" dirty="0">
              <a:solidFill>
                <a:srgbClr val="5C2C04"/>
              </a:solidFill>
              <a:latin typeface="Segoe Print" pitchFamily="2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Направленность на достижение конкретных целей;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Координированное выполнение взаимосвязанных действий;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Ограниченная протяженность во времени, с определенным началом и концом;</a:t>
            </a: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Неповторимость и уникальность.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357166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Признаки  проекта.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5" name="Рисунок 4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2" y="1571612"/>
            <a:ext cx="5500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+mj-lt"/>
              <a:buAutoNum type="romanU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  <a:cs typeface="Times New Roman" pitchFamily="18" charset="0"/>
              </a:rPr>
              <a:t>Обеспечение психологического благополучия и здоровья детей;</a:t>
            </a:r>
          </a:p>
          <a:p>
            <a:pPr marL="571500" indent="-571500" algn="ctr">
              <a:buFont typeface="+mj-lt"/>
              <a:buAutoNum type="romanU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  <a:cs typeface="Times New Roman" pitchFamily="18" charset="0"/>
              </a:rPr>
              <a:t>Развитие познавательных способностей;</a:t>
            </a:r>
          </a:p>
          <a:p>
            <a:pPr marL="571500" indent="-571500" algn="ctr">
              <a:buFont typeface="+mj-lt"/>
              <a:buAutoNum type="romanU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  <a:cs typeface="Times New Roman" pitchFamily="18" charset="0"/>
              </a:rPr>
              <a:t>Развитие творческого воображения;</a:t>
            </a:r>
          </a:p>
          <a:p>
            <a:pPr marL="571500" indent="-571500" algn="ctr">
              <a:buFont typeface="+mj-lt"/>
              <a:buAutoNum type="romanU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  <a:cs typeface="Times New Roman" pitchFamily="18" charset="0"/>
              </a:rPr>
              <a:t>Развитие творческого мышления;</a:t>
            </a:r>
          </a:p>
          <a:p>
            <a:pPr marL="571500" indent="-571500" algn="ctr">
              <a:buFont typeface="+mj-lt"/>
              <a:buAutoNum type="romanUcPeriod"/>
              <a:defRPr/>
            </a:pPr>
            <a:r>
              <a:rPr lang="ru-RU" sz="2400" dirty="0">
                <a:solidFill>
                  <a:srgbClr val="5C2C04"/>
                </a:solidFill>
                <a:latin typeface="Segoe Print" pitchFamily="2" charset="0"/>
                <a:cs typeface="Times New Roman" pitchFamily="18" charset="0"/>
              </a:rPr>
              <a:t>Развитие коммуникативных навыков.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857232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Задачи проекта</a:t>
            </a:r>
            <a:r>
              <a:rPr lang="ru-RU" u="sng" dirty="0" smtClean="0"/>
              <a:t>:</a:t>
            </a:r>
            <a:endParaRPr lang="ru-RU" u="sng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428736"/>
            <a:ext cx="6000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На основе изученных проблем детей поставить цель проекта.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Разработка плана достижения цели (воспитатель обсуждает план с родителями).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Привлечение специалистов к осуществлению соответствующих разделов проекта.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Составление плана-схемы проекта.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Сбор, накопление материала.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Включение в план схему проекта занятий, игр и других видов детской деятельности.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Домашние задания для сам. выполнения.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Презентация проекта, открытое занятие.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5C2C04"/>
                </a:solidFill>
                <a:latin typeface="Segoe Print" pitchFamily="2" charset="0"/>
              </a:rPr>
              <a:t>Примерный план работы воспитателя по подготовке проекта</a:t>
            </a:r>
            <a:endParaRPr lang="ru-RU" sz="24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14488"/>
            <a:ext cx="6357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400" b="1" dirty="0">
                <a:solidFill>
                  <a:srgbClr val="5C2C04"/>
                </a:solidFill>
                <a:latin typeface="Segoe Print" pitchFamily="2" charset="0"/>
              </a:rPr>
              <a:t>1. </a:t>
            </a:r>
            <a:r>
              <a:rPr lang="ru-RU" sz="2400" b="1" dirty="0" err="1">
                <a:solidFill>
                  <a:srgbClr val="5C2C04"/>
                </a:solidFill>
                <a:latin typeface="Segoe Print" pitchFamily="2" charset="0"/>
              </a:rPr>
              <a:t>Целеполагание</a:t>
            </a:r>
            <a:r>
              <a:rPr lang="ru-RU" sz="2400" b="1" dirty="0">
                <a:solidFill>
                  <a:srgbClr val="5C2C04"/>
                </a:solidFill>
                <a:latin typeface="Segoe Print" pitchFamily="2" charset="0"/>
              </a:rPr>
              <a:t>:</a:t>
            </a: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 педагог выбирает наиболее актуальную и посильную для детей задачу на определённый отрезок времени.</a:t>
            </a:r>
          </a:p>
          <a:p>
            <a:pPr marL="274320" indent="-274320" algn="ctr">
              <a:defRPr/>
            </a:pPr>
            <a:r>
              <a:rPr lang="ru-RU" sz="2400" b="1" dirty="0">
                <a:solidFill>
                  <a:srgbClr val="5C2C04"/>
                </a:solidFill>
                <a:latin typeface="Segoe Print" pitchFamily="2" charset="0"/>
              </a:rPr>
              <a:t>2. Разработка проекта </a:t>
            </a: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– план деятельности по достижению </a:t>
            </a:r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цели</a:t>
            </a:r>
            <a:endParaRPr lang="ru-RU" sz="2400" dirty="0">
              <a:solidFill>
                <a:srgbClr val="5C2C04"/>
              </a:solidFill>
              <a:latin typeface="Segoe Print" pitchFamily="2" charset="0"/>
            </a:endParaRPr>
          </a:p>
          <a:p>
            <a:pPr marL="274320" indent="-274320" algn="ctr">
              <a:defRPr/>
            </a:pPr>
            <a:r>
              <a:rPr lang="ru-RU" sz="2400" b="1" dirty="0">
                <a:solidFill>
                  <a:srgbClr val="5C2C04"/>
                </a:solidFill>
                <a:latin typeface="Segoe Print" pitchFamily="2" charset="0"/>
              </a:rPr>
              <a:t>3. Выполнение проекта </a:t>
            </a: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– практическая часть.</a:t>
            </a:r>
          </a:p>
          <a:p>
            <a:pPr marL="274320" indent="-274320" algn="ctr">
              <a:defRPr/>
            </a:pPr>
            <a:r>
              <a:rPr lang="ru-RU" sz="2400" b="1" dirty="0">
                <a:solidFill>
                  <a:srgbClr val="5C2C04"/>
                </a:solidFill>
                <a:latin typeface="Segoe Print" pitchFamily="2" charset="0"/>
              </a:rPr>
              <a:t>4. Подведение итогов –</a:t>
            </a:r>
            <a:r>
              <a:rPr lang="ru-RU" sz="2400" dirty="0">
                <a:solidFill>
                  <a:srgbClr val="5C2C04"/>
                </a:solidFill>
                <a:latin typeface="Segoe Print" pitchFamily="2" charset="0"/>
              </a:rPr>
              <a:t> определение задач для новых проектов.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428604"/>
            <a:ext cx="3624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Основные этапы </a:t>
            </a:r>
          </a:p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метода проектов</a:t>
            </a:r>
            <a:endParaRPr lang="ru-RU" sz="2800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178592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5C2C04"/>
                </a:solidFill>
                <a:latin typeface="Segoe Print" pitchFamily="2" charset="0"/>
              </a:rPr>
              <a:t>В настоящее время проекты классифицируются: </a:t>
            </a:r>
          </a:p>
          <a:p>
            <a:pPr algn="ctr"/>
            <a:endParaRPr lang="ru-RU" sz="2400" b="1" dirty="0" smtClean="0">
              <a:solidFill>
                <a:srgbClr val="5C2C04"/>
              </a:solidFill>
              <a:latin typeface="Segoe Print" pitchFamily="2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по составу участников;</a:t>
            </a:r>
          </a:p>
          <a:p>
            <a:pPr algn="ctr"/>
            <a:endParaRPr lang="ru-RU" sz="2400" dirty="0" smtClean="0">
              <a:solidFill>
                <a:srgbClr val="5C2C04"/>
              </a:solidFill>
              <a:latin typeface="Segoe Print" pitchFamily="2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по целевой установке;</a:t>
            </a:r>
          </a:p>
          <a:p>
            <a:pPr algn="ctr"/>
            <a:endParaRPr lang="ru-RU" sz="2400" dirty="0" smtClean="0">
              <a:solidFill>
                <a:srgbClr val="5C2C04"/>
              </a:solidFill>
              <a:latin typeface="Segoe Print" pitchFamily="2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по тематике;</a:t>
            </a:r>
          </a:p>
          <a:p>
            <a:pPr algn="ctr"/>
            <a:endParaRPr lang="ru-RU" sz="2400" dirty="0" smtClean="0">
              <a:solidFill>
                <a:srgbClr val="5C2C04"/>
              </a:solidFill>
              <a:latin typeface="Segoe Print" pitchFamily="2" charset="0"/>
            </a:endParaRPr>
          </a:p>
          <a:p>
            <a:pPr algn="ctr"/>
            <a:r>
              <a:rPr lang="ru-RU" sz="2400" dirty="0" smtClean="0">
                <a:solidFill>
                  <a:srgbClr val="5C2C04"/>
                </a:solidFill>
                <a:latin typeface="Segoe Print" pitchFamily="2" charset="0"/>
              </a:rPr>
              <a:t>по срокам реализации.</a:t>
            </a:r>
            <a:endParaRPr lang="ru-RU" sz="2400" dirty="0">
              <a:solidFill>
                <a:srgbClr val="5C2C04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857232"/>
            <a:ext cx="508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Классификация проектов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  <p:pic>
        <p:nvPicPr>
          <p:cNvPr id="5" name="Рисунок 4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5307796"/>
            <a:ext cx="2500330" cy="155020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о и чернильниц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99" y="5519295"/>
            <a:ext cx="2159201" cy="13387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1142984"/>
            <a:ext cx="70009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Font typeface="Wingdings 2"/>
              <a:buChar char=""/>
              <a:defRPr/>
            </a:pPr>
            <a:r>
              <a:rPr lang="ru-RU" sz="2000" b="1" dirty="0" err="1" smtClean="0">
                <a:solidFill>
                  <a:srgbClr val="5C2C04"/>
                </a:solidFill>
                <a:latin typeface="Segoe Print" pitchFamily="2" charset="0"/>
              </a:rPr>
              <a:t>исследовательское-творческие</a:t>
            </a: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:</a:t>
            </a: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 дети экспериментируют, а затем результаты оформляют в виде газет, драматизации, детского дизайна;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b="1" dirty="0" err="1">
                <a:solidFill>
                  <a:srgbClr val="5C2C04"/>
                </a:solidFill>
                <a:latin typeface="Segoe Print" pitchFamily="2" charset="0"/>
              </a:rPr>
              <a:t>ролево-игровые</a:t>
            </a: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 </a:t>
            </a: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(с элементами творческих игр, в нем дети играют конкретных персонажей. Приемлем для маленьких детей);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b="1" dirty="0" err="1">
                <a:solidFill>
                  <a:srgbClr val="5C2C04"/>
                </a:solidFill>
                <a:latin typeface="Segoe Print" pitchFamily="2" charset="0"/>
              </a:rPr>
              <a:t>информационно-практико-ориентированные</a:t>
            </a: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:</a:t>
            </a:r>
          </a:p>
          <a:p>
            <a:pPr marL="274320" indent="-274320" algn="ctr">
              <a:defRPr/>
            </a:pP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    в нем дети создают различные прикладные предметы, которые могут быть использованы в реальной жизни (лук на подоконнике) или используются, например, в оформлении группы ( создаем цветочные кашпо или выращиваем цветы).</a:t>
            </a:r>
          </a:p>
          <a:p>
            <a:pPr marL="274320" indent="-274320" algn="ctr">
              <a:buFont typeface="Wingdings 2"/>
              <a:buChar char=""/>
              <a:defRPr/>
            </a:pPr>
            <a:r>
              <a:rPr lang="ru-RU" sz="2000" b="1" dirty="0">
                <a:solidFill>
                  <a:srgbClr val="5C2C04"/>
                </a:solidFill>
                <a:latin typeface="Segoe Print" pitchFamily="2" charset="0"/>
              </a:rPr>
              <a:t>творческие </a:t>
            </a:r>
            <a:r>
              <a:rPr lang="ru-RU" sz="2000" dirty="0">
                <a:solidFill>
                  <a:srgbClr val="5C2C04"/>
                </a:solidFill>
                <a:latin typeface="Segoe Print" pitchFamily="2" charset="0"/>
              </a:rPr>
              <a:t>(оформление результата в виде детского праздника, детского дизайна, например «Театральная неделя»).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85728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5C2C04"/>
                </a:solidFill>
                <a:latin typeface="Segoe Print" pitchFamily="2" charset="0"/>
              </a:rPr>
              <a:t>Виды проектов</a:t>
            </a:r>
            <a:endParaRPr lang="ru-RU" sz="2800" u="sng" dirty="0">
              <a:solidFill>
                <a:srgbClr val="5C2C04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65</TotalTime>
  <Words>720</Words>
  <Application>Microsoft Office PowerPoint</Application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Osenniy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VIKA</cp:lastModifiedBy>
  <cp:revision>14</cp:revision>
  <dcterms:created xsi:type="dcterms:W3CDTF">2013-10-30T19:05:18Z</dcterms:created>
  <dcterms:modified xsi:type="dcterms:W3CDTF">2013-12-10T20:31:29Z</dcterms:modified>
</cp:coreProperties>
</file>