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sldIdLst>
    <p:sldId id="284" r:id="rId2"/>
    <p:sldId id="285" r:id="rId3"/>
    <p:sldId id="286" r:id="rId4"/>
    <p:sldId id="287" r:id="rId5"/>
    <p:sldId id="288" r:id="rId6"/>
    <p:sldId id="289" r:id="rId7"/>
    <p:sldId id="290" r:id="rId8"/>
    <p:sldId id="291" r:id="rId9"/>
    <p:sldId id="292" r:id="rId10"/>
    <p:sldId id="266" r:id="rId11"/>
    <p:sldId id="267" r:id="rId12"/>
    <p:sldId id="276" r:id="rId13"/>
    <p:sldId id="275" r:id="rId14"/>
    <p:sldId id="274" r:id="rId15"/>
    <p:sldId id="277" r:id="rId16"/>
    <p:sldId id="272" r:id="rId17"/>
    <p:sldId id="271" r:id="rId18"/>
    <p:sldId id="270" r:id="rId19"/>
    <p:sldId id="269" r:id="rId20"/>
    <p:sldId id="268" r:id="rId21"/>
    <p:sldId id="280" r:id="rId22"/>
    <p:sldId id="279" r:id="rId23"/>
    <p:sldId id="281" r:id="rId24"/>
    <p:sldId id="278" r:id="rId25"/>
    <p:sldId id="295" r:id="rId26"/>
    <p:sldId id="294" r:id="rId27"/>
    <p:sldId id="293" r:id="rId28"/>
    <p:sldId id="282"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59" autoAdjust="0"/>
    <p:restoredTop sz="86380" autoAdjust="0"/>
  </p:normalViewPr>
  <p:slideViewPr>
    <p:cSldViewPr>
      <p:cViewPr>
        <p:scale>
          <a:sx n="61" d="100"/>
          <a:sy n="61" d="100"/>
        </p:scale>
        <p:origin x="582" y="486"/>
      </p:cViewPr>
      <p:guideLst>
        <p:guide orient="horz" pos="2160"/>
        <p:guide pos="2880"/>
      </p:guideLst>
    </p:cSldViewPr>
  </p:slideViewPr>
  <p:outlineViewPr>
    <p:cViewPr>
      <p:scale>
        <a:sx n="33" d="100"/>
        <a:sy n="33" d="100"/>
      </p:scale>
      <p:origin x="24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E3E60F-D75A-41F9-A611-A630B8214D82}" type="datetimeFigureOut">
              <a:rPr lang="ru-RU" smtClean="0"/>
              <a:pPr/>
              <a:t>27.11.2013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0E2971-1954-47AC-83C0-9306496B3C7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40E2971-1954-47AC-83C0-9306496B3C72}"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27.11.2013</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27.11.2013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27.11.2013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27.11.2013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27.11.2013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27.11.2013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27.11.2013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27.11.2013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27.11.2013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27.11.2013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27.11.2013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dirty="0"/>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27.11.2013</a:t>
            </a:fld>
            <a:endParaRPr lang="ru-RU" dirty="0"/>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dirty="0"/>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childpsy.ru/lib/authors/id/10758.ph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childpsy.ru/lib/authors/id/10775.ph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childpsy.ru/lib/authors/id/11053.ph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500034" y="704850"/>
            <a:ext cx="7729566" cy="1724018"/>
          </a:xfrm>
        </p:spPr>
        <p:txBody>
          <a:bodyPr>
            <a:normAutofit fontScale="90000"/>
          </a:bodyPr>
          <a:lstStyle/>
          <a:p>
            <a:pPr algn="ctr"/>
            <a:r>
              <a:rPr lang="ru-RU" dirty="0" smtClean="0"/>
              <a:t/>
            </a:r>
            <a:br>
              <a:rPr lang="ru-RU" dirty="0" smtClean="0"/>
            </a:br>
            <a:r>
              <a:rPr lang="ru-RU" b="1" dirty="0" smtClean="0"/>
              <a:t> </a:t>
            </a:r>
            <a:r>
              <a:rPr lang="ru-RU" dirty="0" smtClean="0"/>
              <a:t/>
            </a:r>
            <a:br>
              <a:rPr lang="ru-RU" dirty="0" smtClean="0"/>
            </a:br>
            <a:r>
              <a:rPr lang="ru-RU" dirty="0" smtClean="0"/>
              <a:t/>
            </a:r>
            <a:br>
              <a:rPr lang="ru-RU" dirty="0" smtClean="0"/>
            </a:br>
            <a:r>
              <a:rPr lang="ru-RU" b="1" dirty="0" smtClean="0"/>
              <a:t> </a:t>
            </a:r>
            <a:r>
              <a:rPr lang="ru-RU" dirty="0" smtClean="0"/>
              <a:t/>
            </a:r>
            <a:br>
              <a:rPr lang="ru-RU" dirty="0" smtClean="0"/>
            </a:br>
            <a:r>
              <a:rPr lang="ru-RU" b="1" dirty="0" smtClean="0"/>
              <a:t> </a:t>
            </a:r>
            <a:r>
              <a:rPr lang="ru-RU" dirty="0" smtClean="0"/>
              <a:t/>
            </a:r>
            <a:br>
              <a:rPr lang="ru-RU" dirty="0" smtClean="0"/>
            </a:br>
            <a:r>
              <a:rPr lang="ru-RU" b="1" dirty="0" smtClean="0"/>
              <a:t> </a:t>
            </a:r>
            <a:r>
              <a:rPr lang="ru-RU" dirty="0" smtClean="0"/>
              <a:t/>
            </a:r>
            <a:br>
              <a:rPr lang="ru-RU" dirty="0" smtClean="0"/>
            </a:br>
            <a:r>
              <a:rPr lang="ru-RU" dirty="0" smtClean="0"/>
              <a:t/>
            </a:r>
            <a:br>
              <a:rPr lang="ru-RU" dirty="0" smtClean="0"/>
            </a:br>
            <a:r>
              <a:rPr lang="ru-RU" b="1" dirty="0" smtClean="0"/>
              <a:t> </a:t>
            </a:r>
            <a:r>
              <a:rPr lang="ru-RU" dirty="0" smtClean="0"/>
              <a:t/>
            </a:r>
            <a:br>
              <a:rPr lang="ru-RU" dirty="0" smtClean="0"/>
            </a:br>
            <a:r>
              <a:rPr lang="ru-RU" b="1" dirty="0" smtClean="0"/>
              <a:t> </a:t>
            </a:r>
            <a:r>
              <a:rPr lang="ru-RU" dirty="0" smtClean="0"/>
              <a:t/>
            </a:r>
            <a:br>
              <a:rPr lang="ru-RU" dirty="0" smtClean="0"/>
            </a:br>
            <a:r>
              <a:rPr lang="ru-RU" sz="3600" b="1" i="1" dirty="0" smtClean="0">
                <a:solidFill>
                  <a:srgbClr val="0070C0"/>
                </a:solidFill>
                <a:latin typeface="Times New Roman" pitchFamily="18" charset="0"/>
                <a:cs typeface="Times New Roman" pitchFamily="18" charset="0"/>
              </a:rPr>
              <a:t>Диагностические методики для оценки развития познавательного интереса дошкольников</a:t>
            </a:r>
            <a:endParaRPr lang="ru-RU" sz="3600" b="1" i="1" dirty="0">
              <a:solidFill>
                <a:srgbClr val="0070C0"/>
              </a:solidFill>
              <a:latin typeface="Times New Roman" pitchFamily="18" charset="0"/>
              <a:cs typeface="Times New Roman" pitchFamily="18" charset="0"/>
            </a:endParaRPr>
          </a:p>
        </p:txBody>
      </p:sp>
      <p:pic>
        <p:nvPicPr>
          <p:cNvPr id="1027" name="Picture 3" descr="http://go4.imgsmail.ru/imgpreview?key=http%3A//savok.name/uploads/mult/26.jpg&amp;mb=imgdb_preview_1654"/>
          <p:cNvPicPr>
            <a:picLocks noChangeAspect="1" noChangeArrowheads="1"/>
          </p:cNvPicPr>
          <p:nvPr/>
        </p:nvPicPr>
        <p:blipFill>
          <a:blip r:embed="rId3"/>
          <a:srcRect/>
          <a:stretch>
            <a:fillRect/>
          </a:stretch>
        </p:blipFill>
        <p:spPr bwMode="auto">
          <a:xfrm>
            <a:off x="428596" y="2571744"/>
            <a:ext cx="3000396" cy="3500447"/>
          </a:xfrm>
          <a:prstGeom prst="rect">
            <a:avLst/>
          </a:prstGeom>
          <a:noFill/>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28736"/>
          </a:xfrm>
        </p:spPr>
        <p:txBody>
          <a:bodyPr>
            <a:normAutofit fontScale="90000"/>
          </a:bodyPr>
          <a:lstStyle/>
          <a:p>
            <a:r>
              <a:rPr lang="en-US" dirty="0" smtClean="0"/>
              <a:t/>
            </a:r>
            <a:br>
              <a:rPr lang="en-US" dirty="0" smtClean="0"/>
            </a:br>
            <a:r>
              <a:rPr lang="ru-RU" sz="4000" b="1" i="1" dirty="0" smtClean="0">
                <a:solidFill>
                  <a:srgbClr val="C00000"/>
                </a:solidFill>
                <a:latin typeface="Times New Roman" pitchFamily="18" charset="0"/>
                <a:cs typeface="Times New Roman" pitchFamily="18" charset="0"/>
              </a:rPr>
              <a:t>Познавательные процессы. Внимание</a:t>
            </a:r>
            <a:r>
              <a:rPr lang="en-US" sz="4000" b="1" i="1" dirty="0" smtClean="0">
                <a:solidFill>
                  <a:srgbClr val="C00000"/>
                </a:solidFill>
                <a:latin typeface="Times New Roman" pitchFamily="18" charset="0"/>
                <a:cs typeface="Times New Roman" pitchFamily="18" charset="0"/>
              </a:rPr>
              <a:t>.</a:t>
            </a:r>
            <a:r>
              <a:rPr lang="ru-RU" sz="4000" b="1" i="1" dirty="0" smtClean="0">
                <a:solidFill>
                  <a:srgbClr val="002060"/>
                </a:solidFill>
                <a:latin typeface="Times New Roman" pitchFamily="18" charset="0"/>
                <a:cs typeface="Times New Roman" pitchFamily="18" charset="0"/>
              </a:rPr>
              <a:t/>
            </a:r>
            <a:br>
              <a:rPr lang="ru-RU" sz="4000" b="1" i="1" dirty="0" smtClean="0">
                <a:solidFill>
                  <a:srgbClr val="002060"/>
                </a:solidFill>
                <a:latin typeface="Times New Roman" pitchFamily="18" charset="0"/>
                <a:cs typeface="Times New Roman" pitchFamily="18" charset="0"/>
              </a:rPr>
            </a:br>
            <a:endParaRPr lang="ru-RU" sz="4000" b="1" i="1"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857232"/>
            <a:ext cx="8229600" cy="6000768"/>
          </a:xfrm>
        </p:spPr>
        <p:txBody>
          <a:bodyPr>
            <a:noAutofit/>
          </a:bodyPr>
          <a:lstStyle/>
          <a:p>
            <a:pPr marL="0" lvl="0" indent="0" fontAlgn="base">
              <a:spcBef>
                <a:spcPct val="0"/>
              </a:spcBef>
              <a:spcAft>
                <a:spcPct val="0"/>
              </a:spcAft>
              <a:buNone/>
            </a:pPr>
            <a:r>
              <a:rPr lang="en-US" sz="2800" b="1" i="1" dirty="0" smtClean="0">
                <a:solidFill>
                  <a:srgbClr val="C00000"/>
                </a:solidFill>
                <a:latin typeface="Times New Roman" pitchFamily="18" charset="0"/>
                <a:ea typeface="Times New Roman" pitchFamily="18" charset="0"/>
                <a:cs typeface="Times New Roman" pitchFamily="18" charset="0"/>
              </a:rPr>
              <a:t>1</a:t>
            </a:r>
            <a:r>
              <a:rPr lang="ru-RU" sz="2800" b="1" i="1" dirty="0" smtClean="0">
                <a:solidFill>
                  <a:srgbClr val="C00000"/>
                </a:solidFill>
                <a:latin typeface="Times New Roman" pitchFamily="18" charset="0"/>
                <a:ea typeface="Times New Roman" pitchFamily="18" charset="0"/>
                <a:cs typeface="Times New Roman" pitchFamily="18" charset="0"/>
              </a:rPr>
              <a:t>задание</a:t>
            </a:r>
            <a:r>
              <a:rPr lang="en-US" sz="2800" b="1" i="1" dirty="0" smtClean="0">
                <a:solidFill>
                  <a:srgbClr val="C00000"/>
                </a:solidFill>
                <a:latin typeface="Times New Roman" pitchFamily="18" charset="0"/>
                <a:ea typeface="Times New Roman" pitchFamily="18" charset="0"/>
                <a:cs typeface="Times New Roman" pitchFamily="18" charset="0"/>
              </a:rPr>
              <a:t>.</a:t>
            </a:r>
            <a:r>
              <a:rPr lang="ru-RU" sz="2800" b="1" i="1" dirty="0" smtClean="0">
                <a:solidFill>
                  <a:srgbClr val="C00000"/>
                </a:solidFill>
                <a:latin typeface="Times New Roman" pitchFamily="18" charset="0"/>
                <a:ea typeface="Times New Roman" pitchFamily="18" charset="0"/>
                <a:cs typeface="Times New Roman" pitchFamily="18" charset="0"/>
              </a:rPr>
              <a:t> </a:t>
            </a:r>
            <a:r>
              <a:rPr lang="ru-RU" sz="2400" b="1" i="1" dirty="0" smtClean="0">
                <a:solidFill>
                  <a:srgbClr val="0070C0"/>
                </a:solidFill>
                <a:latin typeface="Times New Roman" pitchFamily="18" charset="0"/>
                <a:cs typeface="Times New Roman" pitchFamily="18" charset="0"/>
              </a:rPr>
              <a:t>ОБЪЕМ  ПРОИЗВОЛЬНОГО ВНИМАНИЯ </a:t>
            </a:r>
          </a:p>
          <a:p>
            <a:pPr marL="0" lvl="0" indent="0" fontAlgn="base">
              <a:spcBef>
                <a:spcPct val="0"/>
              </a:spcBef>
              <a:spcAft>
                <a:spcPct val="0"/>
              </a:spcAft>
              <a:buNone/>
            </a:pPr>
            <a:r>
              <a:rPr lang="ru-RU" sz="2800" b="1" i="1" dirty="0" smtClean="0">
                <a:solidFill>
                  <a:srgbClr val="002060"/>
                </a:solidFill>
                <a:latin typeface="Times New Roman" pitchFamily="18" charset="0"/>
                <a:ea typeface="Times New Roman" pitchFamily="18" charset="0"/>
                <a:cs typeface="Times New Roman" pitchFamily="18" charset="0"/>
              </a:rPr>
              <a:t>Подготовка исследования</a:t>
            </a:r>
            <a:r>
              <a:rPr lang="ru-RU" sz="2800" dirty="0" smtClean="0">
                <a:latin typeface="Times New Roman" pitchFamily="18" charset="0"/>
                <a:ea typeface="Times New Roman" pitchFamily="18" charset="0"/>
                <a:cs typeface="Times New Roman" pitchFamily="18" charset="0"/>
              </a:rPr>
              <a:t>. </a:t>
            </a:r>
            <a:r>
              <a:rPr lang="ru-RU" sz="1800" dirty="0" smtClean="0">
                <a:latin typeface="Times New Roman" pitchFamily="18" charset="0"/>
                <a:ea typeface="Times New Roman" pitchFamily="18" charset="0"/>
                <a:cs typeface="Times New Roman" pitchFamily="18" charset="0"/>
              </a:rPr>
              <a:t>Приготовить </a:t>
            </a:r>
            <a:r>
              <a:rPr lang="ru-RU" sz="1800" dirty="0" err="1" smtClean="0">
                <a:latin typeface="Times New Roman" pitchFamily="18" charset="0"/>
                <a:ea typeface="Times New Roman" pitchFamily="18" charset="0"/>
                <a:cs typeface="Times New Roman" pitchFamily="18" charset="0"/>
              </a:rPr>
              <a:t>тахистоскоп</a:t>
            </a:r>
            <a:r>
              <a:rPr lang="ru-RU" sz="1800" dirty="0" smtClean="0">
                <a:latin typeface="Times New Roman" pitchFamily="18" charset="0"/>
                <a:ea typeface="Times New Roman" pitchFamily="18" charset="0"/>
                <a:cs typeface="Times New Roman" pitchFamily="18" charset="0"/>
              </a:rPr>
              <a:t>; 3 карточки с изображением 6 геометрических фигур (5 фигур на каждой карточке одинаковые, 1 отличается; различно также их пространственное расположение); набор из 10 геометрических фигур, из которых 6 соответствуют изображенным на карточках.</a:t>
            </a:r>
            <a:endParaRPr lang="ru-RU" sz="1800" dirty="0" smtClean="0">
              <a:latin typeface="Times New Roman" pitchFamily="18" charset="0"/>
              <a:cs typeface="Times New Roman" pitchFamily="18" charset="0"/>
            </a:endParaRPr>
          </a:p>
          <a:p>
            <a:pPr marL="0" lvl="0" indent="0" algn="just" eaLnBrk="0" fontAlgn="base" hangingPunct="0">
              <a:spcBef>
                <a:spcPct val="0"/>
              </a:spcBef>
              <a:spcAft>
                <a:spcPct val="0"/>
              </a:spcAft>
              <a:buNone/>
            </a:pPr>
            <a:r>
              <a:rPr lang="ru-RU" sz="1800" dirty="0" smtClean="0">
                <a:latin typeface="Times New Roman" pitchFamily="18" charset="0"/>
                <a:ea typeface="Times New Roman" pitchFamily="18" charset="0"/>
                <a:cs typeface="Times New Roman" pitchFamily="18" charset="0"/>
              </a:rPr>
              <a:t>Проведение исследования. Исследование проводят с детьми 4-7 лет. Ребенку при помощи </a:t>
            </a:r>
            <a:r>
              <a:rPr lang="ru-RU" sz="1800" dirty="0" err="1" smtClean="0">
                <a:latin typeface="Times New Roman" pitchFamily="18" charset="0"/>
                <a:ea typeface="Times New Roman" pitchFamily="18" charset="0"/>
                <a:cs typeface="Times New Roman" pitchFamily="18" charset="0"/>
              </a:rPr>
              <a:t>тахистоскопа</a:t>
            </a:r>
            <a:r>
              <a:rPr lang="ru-RU" sz="1800" dirty="0" smtClean="0">
                <a:latin typeface="Times New Roman" pitchFamily="18" charset="0"/>
                <a:ea typeface="Times New Roman" pitchFamily="18" charset="0"/>
                <a:cs typeface="Times New Roman" pitchFamily="18" charset="0"/>
              </a:rPr>
              <a:t> предъявляют карточку с изображением фигур в течение </a:t>
            </a:r>
            <a:r>
              <a:rPr lang="ru-RU" sz="1800" dirty="0" err="1" smtClean="0">
                <a:latin typeface="Times New Roman" pitchFamily="18" charset="0"/>
                <a:ea typeface="Times New Roman" pitchFamily="18" charset="0"/>
                <a:cs typeface="Times New Roman" pitchFamily="18" charset="0"/>
              </a:rPr>
              <a:t>Зс</a:t>
            </a:r>
            <a:r>
              <a:rPr lang="ru-RU" sz="1800" dirty="0" smtClean="0">
                <a:latin typeface="Times New Roman" pitchFamily="18" charset="0"/>
                <a:ea typeface="Times New Roman" pitchFamily="18" charset="0"/>
                <a:cs typeface="Times New Roman" pitchFamily="18" charset="0"/>
              </a:rPr>
              <a:t> и просят как можно внимательнее рассмотреть рисунки, их взаимное расположение, назвать фигуры, а потом выбрать из имеющихся в наборе 10 фигур те 6, которые ему показывали.</a:t>
            </a:r>
            <a:endParaRPr lang="ru-RU" sz="1800" dirty="0" smtClean="0">
              <a:latin typeface="Times New Roman" pitchFamily="18" charset="0"/>
              <a:cs typeface="Times New Roman" pitchFamily="18" charset="0"/>
            </a:endParaRPr>
          </a:p>
          <a:p>
            <a:pPr marL="0" lvl="0" indent="0" algn="just" eaLnBrk="0" fontAlgn="base" hangingPunct="0">
              <a:spcBef>
                <a:spcPct val="0"/>
              </a:spcBef>
              <a:spcAft>
                <a:spcPct val="0"/>
              </a:spcAft>
              <a:buNone/>
            </a:pPr>
            <a:r>
              <a:rPr lang="ru-RU" sz="1800" dirty="0" smtClean="0">
                <a:latin typeface="Times New Roman" pitchFamily="18" charset="0"/>
                <a:ea typeface="Times New Roman" pitchFamily="18" charset="0"/>
                <a:cs typeface="Times New Roman" pitchFamily="18" charset="0"/>
              </a:rPr>
              <a:t>При предъявлении каждой из 3 карточек условия должны быть различны. Первая карточка предъявляется баз предварительной инструкции, а перед предъявлением второй карточки ребенку показывают набор из 10 фигур, из которого он должен будет отобрать нужные 6. Ему предлагают назвать каждую фигуру, при затруднениях помогают, после этого набор с фигурами убирают, а ребенку предъявляют карточку. Ошибки испытуемого регистрируют. Перед предъявлением третьей карточки организуют «маршрут взора» ребенка при рассматривании, говорят, что за время экспозиции карточки нужно постараться посмотреть на все фигуры, а на наглядной схеме показывают, как это делается.</a:t>
            </a:r>
            <a:endParaRPr lang="ru-RU" sz="1800" dirty="0" smtClean="0">
              <a:latin typeface="Times New Roman" pitchFamily="18" charset="0"/>
              <a:cs typeface="Times New Roman" pitchFamily="18" charset="0"/>
            </a:endParaRPr>
          </a:p>
          <a:p>
            <a:endParaRPr lang="ru-RU" sz="1800" dirty="0">
              <a:latin typeface="Times New Roman" pitchFamily="18" charset="0"/>
              <a:cs typeface="Times New Roman" pitchFamily="18" charset="0"/>
            </a:endParaRPr>
          </a:p>
        </p:txBody>
      </p:sp>
    </p:spTree>
  </p:cSld>
  <p:clrMapOvr>
    <a:masterClrMapping/>
  </p:clrMapOvr>
  <p:transition>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285720" y="1000125"/>
            <a:ext cx="8643998" cy="5643563"/>
          </a:xfrm>
        </p:spPr>
        <p:txBody>
          <a:bodyPr>
            <a:normAutofit/>
          </a:bodyPr>
          <a:lstStyle/>
          <a:p>
            <a:pPr hangingPunct="0">
              <a:buNone/>
            </a:pPr>
            <a:r>
              <a:rPr lang="ru-RU" sz="2400" b="1" i="1" dirty="0" smtClean="0">
                <a:solidFill>
                  <a:srgbClr val="002060"/>
                </a:solidFill>
                <a:latin typeface="Times New Roman" pitchFamily="18" charset="0"/>
                <a:cs typeface="Times New Roman" pitchFamily="18" charset="0"/>
              </a:rPr>
              <a:t>Обработка данных</a:t>
            </a:r>
            <a:r>
              <a:rPr lang="ru-RU" sz="24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Подсчитывают среднее количество названных и отобранных фигур (из 6) по каждой возрастной группе после каждого предъявления карточки.</a:t>
            </a:r>
          </a:p>
          <a:p>
            <a:pPr hangingPunct="0">
              <a:buNone/>
            </a:pP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Полученные данные заносят в таблицу.</a:t>
            </a:r>
            <a:endParaRPr lang="en-US" sz="1800" dirty="0" smtClean="0">
              <a:latin typeface="Times New Roman" pitchFamily="18" charset="0"/>
              <a:cs typeface="Times New Roman" pitchFamily="18" charset="0"/>
            </a:endParaRPr>
          </a:p>
          <a:p>
            <a:pPr hangingPunct="0"/>
            <a:endParaRPr lang="ru-RU" sz="1800" dirty="0" smtClean="0">
              <a:latin typeface="Times New Roman" pitchFamily="18" charset="0"/>
              <a:cs typeface="Times New Roman" pitchFamily="18" charset="0"/>
            </a:endParaRPr>
          </a:p>
          <a:p>
            <a:pPr hangingPunct="0">
              <a:buNone/>
            </a:pP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Делают выводы о возрастных изменениях объема произвольного внимания и распределения внимания, о чем можно судить по тому, как дети раскладывают фигуры, учитывают ли при этом их форму, пространственное расположение на карточках.</a:t>
            </a:r>
          </a:p>
          <a:p>
            <a:pPr hangingPunct="0">
              <a:buNone/>
            </a:pP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Анализируют, насколько помогает предварительное называние и рассматривание фигур увеличению объема внимания. </a:t>
            </a:r>
            <a:endParaRPr lang="en-US" sz="1800" dirty="0" smtClean="0">
              <a:latin typeface="Times New Roman" pitchFamily="18" charset="0"/>
              <a:cs typeface="Times New Roman" pitchFamily="18" charset="0"/>
            </a:endParaRPr>
          </a:p>
          <a:p>
            <a:pPr hangingPunct="0">
              <a:buNone/>
            </a:pPr>
            <a:r>
              <a:rPr lang="en-US" sz="1800" dirty="0" smtClean="0">
                <a:latin typeface="Times New Roman" pitchFamily="18" charset="0"/>
                <a:cs typeface="Times New Roman" pitchFamily="18" charset="0"/>
              </a:rPr>
              <a:t>   </a:t>
            </a:r>
          </a:p>
          <a:p>
            <a:pPr hangingPunct="0">
              <a:buNone/>
            </a:pPr>
            <a:endParaRPr lang="en-US" sz="2400" dirty="0" smtClean="0"/>
          </a:p>
          <a:p>
            <a:pPr hangingPunct="0">
              <a:buNone/>
            </a:pPr>
            <a:endParaRPr lang="en-US" sz="2400" dirty="0" smtClean="0"/>
          </a:p>
          <a:p>
            <a:pPr algn="ctr" hangingPunct="0">
              <a:buNone/>
            </a:pPr>
            <a:r>
              <a:rPr lang="en-US" sz="2400" dirty="0" smtClean="0"/>
              <a:t>          </a:t>
            </a:r>
            <a:r>
              <a:rPr lang="ru-RU" sz="1800" i="1" dirty="0" smtClean="0">
                <a:solidFill>
                  <a:srgbClr val="0070C0"/>
                </a:solidFill>
                <a:latin typeface="Times New Roman" pitchFamily="18" charset="0"/>
                <a:cs typeface="Times New Roman" pitchFamily="18" charset="0"/>
              </a:rPr>
              <a:t>Психология детей дошкольного возраста: Развитие познавательных процессов / Под ред. А.В.Запорожца, </a:t>
            </a:r>
            <a:r>
              <a:rPr lang="ru-RU" sz="1800" i="1" dirty="0" err="1" smtClean="0">
                <a:solidFill>
                  <a:srgbClr val="0070C0"/>
                </a:solidFill>
                <a:latin typeface="Times New Roman" pitchFamily="18" charset="0"/>
                <a:cs typeface="Times New Roman" pitchFamily="18" charset="0"/>
              </a:rPr>
              <a:t>Д.Б.Эльконина</a:t>
            </a:r>
            <a:r>
              <a:rPr lang="ru-RU" sz="1800" i="1" dirty="0" smtClean="0">
                <a:solidFill>
                  <a:srgbClr val="0070C0"/>
                </a:solidFill>
                <a:latin typeface="Times New Roman" pitchFamily="18" charset="0"/>
                <a:cs typeface="Times New Roman" pitchFamily="18" charset="0"/>
              </a:rPr>
              <a:t>.  — М., 1964.  — С. 79-81.</a:t>
            </a:r>
          </a:p>
          <a:p>
            <a:pPr hangingPunct="0"/>
            <a:endParaRPr lang="ru-RU" sz="3100" dirty="0" smtClean="0">
              <a:latin typeface="Times New Roman" pitchFamily="18" charset="0"/>
              <a:cs typeface="Times New Roman" pitchFamily="18" charset="0"/>
            </a:endParaRPr>
          </a:p>
          <a:p>
            <a:endParaRPr lang="ru-RU" dirty="0"/>
          </a:p>
        </p:txBody>
      </p:sp>
    </p:spTree>
  </p:cSld>
  <p:clrMapOvr>
    <a:masterClrMapping/>
  </p:clrMapOvr>
  <p:transition>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786478"/>
          </a:xfrm>
        </p:spPr>
        <p:txBody>
          <a:bodyPr>
            <a:normAutofit lnSpcReduction="10000"/>
          </a:bodyPr>
          <a:lstStyle/>
          <a:p>
            <a:pPr hangingPunct="0">
              <a:buNone/>
            </a:pPr>
            <a:r>
              <a:rPr lang="en-US" sz="2400" b="1" i="1" dirty="0" smtClean="0">
                <a:solidFill>
                  <a:srgbClr val="C00000"/>
                </a:solidFill>
                <a:latin typeface="Times New Roman" pitchFamily="18" charset="0"/>
                <a:cs typeface="Times New Roman" pitchFamily="18" charset="0"/>
              </a:rPr>
              <a:t>2</a:t>
            </a:r>
            <a:r>
              <a:rPr lang="ru-RU" sz="2400" b="1" i="1" dirty="0" smtClean="0">
                <a:solidFill>
                  <a:srgbClr val="C00000"/>
                </a:solidFill>
                <a:latin typeface="Times New Roman" pitchFamily="18" charset="0"/>
                <a:cs typeface="Times New Roman" pitchFamily="18" charset="0"/>
              </a:rPr>
              <a:t> задание</a:t>
            </a:r>
            <a:endParaRPr lang="ru-RU" sz="2400" b="1" i="1" dirty="0" smtClean="0">
              <a:solidFill>
                <a:srgbClr val="002060"/>
              </a:solidFill>
              <a:latin typeface="Times New Roman" pitchFamily="18" charset="0"/>
              <a:cs typeface="Times New Roman" pitchFamily="18" charset="0"/>
            </a:endParaRPr>
          </a:p>
          <a:p>
            <a:pPr hangingPunct="0">
              <a:buNone/>
            </a:pPr>
            <a:r>
              <a:rPr lang="ru-RU" sz="2400" b="1" i="1" dirty="0" smtClean="0">
                <a:solidFill>
                  <a:srgbClr val="002060"/>
                </a:solidFill>
                <a:latin typeface="Times New Roman" pitchFamily="18" charset="0"/>
                <a:cs typeface="Times New Roman" pitchFamily="18" charset="0"/>
              </a:rPr>
              <a:t>Подготовка исследования. </a:t>
            </a:r>
            <a:r>
              <a:rPr lang="ru-RU" sz="1900" dirty="0" smtClean="0">
                <a:latin typeface="Times New Roman" pitchFamily="18" charset="0"/>
                <a:cs typeface="Times New Roman" pitchFamily="18" charset="0"/>
              </a:rPr>
              <a:t>Подобрать 2 пары картинок, содержащих по 10 и 15 различий (можно использовать рисунки из «Веселых картинок»); несколько неоконченных рисунков или рисунков с нелепым содержанием; несколько наполовину раскрашенных картинок.</a:t>
            </a:r>
          </a:p>
          <a:p>
            <a:pPr hangingPunct="0">
              <a:buNone/>
            </a:pPr>
            <a:r>
              <a:rPr lang="ru-RU" sz="1900" b="1" i="1" dirty="0" smtClean="0">
                <a:solidFill>
                  <a:srgbClr val="002060"/>
                </a:solidFill>
                <a:latin typeface="Times New Roman" pitchFamily="18" charset="0"/>
                <a:cs typeface="Times New Roman" pitchFamily="18" charset="0"/>
              </a:rPr>
              <a:t>Проведение исследования</a:t>
            </a:r>
            <a:r>
              <a:rPr lang="ru-RU" sz="1900" dirty="0" smtClean="0">
                <a:latin typeface="Times New Roman" pitchFamily="18" charset="0"/>
                <a:cs typeface="Times New Roman" pitchFamily="18" charset="0"/>
              </a:rPr>
              <a:t>. Проводят с детьми 5-7 лет 3 серии эксперимента, отличающиеся содержанием заданий.</a:t>
            </a:r>
          </a:p>
          <a:p>
            <a:pPr hangingPunct="0">
              <a:buNone/>
            </a:pPr>
            <a:r>
              <a:rPr lang="ru-RU" sz="1900" b="1" i="1" dirty="0" smtClean="0">
                <a:solidFill>
                  <a:srgbClr val="0070C0"/>
                </a:solidFill>
                <a:latin typeface="Times New Roman" pitchFamily="18" charset="0"/>
                <a:cs typeface="Times New Roman" pitchFamily="18" charset="0"/>
              </a:rPr>
              <a:t>Первая серия. «Сравни картинки</a:t>
            </a:r>
            <a:r>
              <a:rPr lang="ru-RU" sz="1900" b="1" i="1" dirty="0" smtClean="0">
                <a:latin typeface="Times New Roman" pitchFamily="18" charset="0"/>
                <a:cs typeface="Times New Roman" pitchFamily="18" charset="0"/>
              </a:rPr>
              <a:t>». </a:t>
            </a:r>
            <a:r>
              <a:rPr lang="ru-RU" sz="1900" dirty="0" smtClean="0">
                <a:latin typeface="Times New Roman" pitchFamily="18" charset="0"/>
                <a:cs typeface="Times New Roman" pitchFamily="18" charset="0"/>
              </a:rPr>
              <a:t>Ребенку показывают пары картинок и просят найти все различия.</a:t>
            </a:r>
          </a:p>
          <a:p>
            <a:pPr hangingPunct="0">
              <a:buNone/>
            </a:pPr>
            <a:r>
              <a:rPr lang="ru-RU" sz="1900" b="1" i="1" dirty="0" smtClean="0">
                <a:solidFill>
                  <a:srgbClr val="0070C0"/>
                </a:solidFill>
                <a:latin typeface="Times New Roman" pitchFamily="18" charset="0"/>
                <a:cs typeface="Times New Roman" pitchFamily="18" charset="0"/>
              </a:rPr>
              <a:t>Вторая серия. «Что неправильно?» </a:t>
            </a:r>
            <a:r>
              <a:rPr lang="ru-RU" sz="1900" dirty="0" smtClean="0">
                <a:latin typeface="Times New Roman" pitchFamily="18" charset="0"/>
                <a:cs typeface="Times New Roman" pitchFamily="18" charset="0"/>
              </a:rPr>
              <a:t>Ребенку последовательно показывают неоконченные картинки и просят назвать, что не дорисовано, или же показывают картинки нелепого содержания и просят найти несоответствие.</a:t>
            </a:r>
          </a:p>
          <a:p>
            <a:pPr hangingPunct="0">
              <a:buNone/>
            </a:pPr>
            <a:r>
              <a:rPr lang="ru-RU" sz="1900" b="1" i="1" dirty="0" smtClean="0">
                <a:solidFill>
                  <a:srgbClr val="0070C0"/>
                </a:solidFill>
                <a:latin typeface="Times New Roman" pitchFamily="18" charset="0"/>
                <a:cs typeface="Times New Roman" pitchFamily="18" charset="0"/>
              </a:rPr>
              <a:t>Третья серия. «Раскрась картинку». </a:t>
            </a:r>
            <a:r>
              <a:rPr lang="ru-RU" sz="1900" dirty="0" smtClean="0">
                <a:latin typeface="Times New Roman" pitchFamily="18" charset="0"/>
                <a:cs typeface="Times New Roman" pitchFamily="18" charset="0"/>
              </a:rPr>
              <a:t>Ребенку дают наполовину раскрашенную картинку и просят раскрасить другую половину точно так же, как и первую.</a:t>
            </a:r>
          </a:p>
          <a:p>
            <a:pPr hangingPunct="0">
              <a:buNone/>
            </a:pPr>
            <a:r>
              <a:rPr lang="en-US" sz="1900" dirty="0" smtClean="0">
                <a:latin typeface="Times New Roman" pitchFamily="18" charset="0"/>
                <a:cs typeface="Times New Roman" pitchFamily="18" charset="0"/>
              </a:rPr>
              <a:t>   </a:t>
            </a:r>
            <a:r>
              <a:rPr lang="ru-RU" sz="1900" dirty="0" smtClean="0">
                <a:latin typeface="Times New Roman" pitchFamily="18" charset="0"/>
                <a:cs typeface="Times New Roman" pitchFamily="18" charset="0"/>
              </a:rPr>
              <a:t>Во всех сериях фиксируют время выполнения задания, время и количество отвлечений от его выполнения.</a:t>
            </a:r>
          </a:p>
          <a:p>
            <a:pPr>
              <a:buNone/>
            </a:pPr>
            <a:endParaRPr lang="ru-RU"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229600" cy="5268931"/>
          </a:xfrm>
        </p:spPr>
        <p:txBody>
          <a:bodyPr>
            <a:normAutofit/>
          </a:bodyPr>
          <a:lstStyle/>
          <a:p>
            <a:pPr hangingPunct="0">
              <a:buNone/>
            </a:pPr>
            <a:r>
              <a:rPr lang="ru-RU" sz="2400" b="1" i="1" dirty="0" smtClean="0">
                <a:solidFill>
                  <a:srgbClr val="002060"/>
                </a:solidFill>
                <a:latin typeface="Times New Roman" pitchFamily="18" charset="0"/>
                <a:cs typeface="Times New Roman" pitchFamily="18" charset="0"/>
              </a:rPr>
              <a:t>Обработка данных</a:t>
            </a:r>
            <a:r>
              <a:rPr lang="ru-RU" sz="2400" dirty="0" smtClean="0">
                <a:latin typeface="Times New Roman" pitchFamily="18" charset="0"/>
                <a:cs typeface="Times New Roman" pitchFamily="18" charset="0"/>
              </a:rPr>
              <a:t>. </a:t>
            </a:r>
          </a:p>
          <a:p>
            <a:pPr hangingPunct="0">
              <a:buNone/>
            </a:pPr>
            <a:r>
              <a:rPr lang="ru-RU" sz="1800" dirty="0" smtClean="0">
                <a:latin typeface="Times New Roman" pitchFamily="18" charset="0"/>
                <a:cs typeface="Times New Roman" pitchFamily="18" charset="0"/>
              </a:rPr>
              <a:t>Подсчитывают показатели успешности выполнения заданий по каждой серии. Таким показателем в первой серии является число правильно названных различий картинок (из 10 - 15); во второй серии — число названных неоконченных деталей и нелепостей в рисунках; в третьей - число деталей, правильно раскрашенных. Результаты оформляют   в таблицу.</a:t>
            </a:r>
          </a:p>
          <a:p>
            <a:pPr hangingPunct="0">
              <a:buNone/>
            </a:pPr>
            <a:r>
              <a:rPr lang="ru-RU" sz="1800" dirty="0" smtClean="0">
                <a:latin typeface="Times New Roman" pitchFamily="18" charset="0"/>
                <a:cs typeface="Times New Roman" pitchFamily="18" charset="0"/>
              </a:rPr>
              <a:t>Сравнивают возрастные особенности устойчивости и целенаправленности внимания по выделенным показателям.</a:t>
            </a:r>
          </a:p>
          <a:p>
            <a:pPr>
              <a:buNone/>
            </a:pPr>
            <a:endParaRPr lang="ru-RU" dirty="0"/>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57916"/>
          </a:xfrm>
        </p:spPr>
        <p:txBody>
          <a:bodyPr>
            <a:normAutofit lnSpcReduction="10000"/>
          </a:bodyPr>
          <a:lstStyle/>
          <a:p>
            <a:pPr hangingPunct="0">
              <a:buNone/>
            </a:pPr>
            <a:r>
              <a:rPr lang="ru-RU" sz="2400" b="1" i="1" dirty="0" smtClean="0">
                <a:solidFill>
                  <a:srgbClr val="C00000"/>
                </a:solidFill>
                <a:latin typeface="Times New Roman" pitchFamily="18" charset="0"/>
                <a:cs typeface="Times New Roman" pitchFamily="18" charset="0"/>
              </a:rPr>
              <a:t>3 задание</a:t>
            </a:r>
            <a:r>
              <a:rPr lang="ru-RU" sz="2200" b="1" i="1" dirty="0" smtClean="0">
                <a:solidFill>
                  <a:srgbClr val="C00000"/>
                </a:solidFill>
                <a:latin typeface="Times New Roman" pitchFamily="18" charset="0"/>
                <a:cs typeface="Times New Roman" pitchFamily="18" charset="0"/>
              </a:rPr>
              <a:t>. </a:t>
            </a:r>
            <a:r>
              <a:rPr lang="ru-RU" sz="2200" b="1" i="1" dirty="0" smtClean="0">
                <a:solidFill>
                  <a:srgbClr val="0070C0"/>
                </a:solidFill>
                <a:latin typeface="Times New Roman" pitchFamily="18" charset="0"/>
                <a:cs typeface="Times New Roman" pitchFamily="18" charset="0"/>
              </a:rPr>
              <a:t>ОСОБЕННОСТИ УСТОЙЧИВОСТИ ВНИМАНИЯ</a:t>
            </a:r>
          </a:p>
          <a:p>
            <a:pPr hangingPunct="0">
              <a:buNone/>
            </a:pPr>
            <a:r>
              <a:rPr lang="ru-RU" sz="2400" b="1" i="1" dirty="0" smtClean="0">
                <a:solidFill>
                  <a:srgbClr val="002060"/>
                </a:solidFill>
                <a:latin typeface="Times New Roman" pitchFamily="18" charset="0"/>
                <a:cs typeface="Times New Roman" pitchFamily="18" charset="0"/>
              </a:rPr>
              <a:t>Подготовка исследования</a:t>
            </a:r>
            <a:r>
              <a:rPr lang="ru-RU" sz="2100" dirty="0" smtClean="0">
                <a:latin typeface="Times New Roman" pitchFamily="18" charset="0"/>
                <a:cs typeface="Times New Roman" pitchFamily="18" charset="0"/>
              </a:rPr>
              <a:t>. На листе бумаги нарисовать 9 рядов кружков (по 6 кружков в ряду, размером 3 см каждый), первый ряд раскрасить в 6 цветов. Подобрать 5 сюжетных картинок, цветные карандаши, секундомер.</a:t>
            </a:r>
          </a:p>
          <a:p>
            <a:pPr hangingPunct="0">
              <a:buNone/>
            </a:pPr>
            <a:r>
              <a:rPr lang="ru-RU" sz="2100" b="1" i="1" dirty="0" smtClean="0">
                <a:solidFill>
                  <a:srgbClr val="002060"/>
                </a:solidFill>
                <a:latin typeface="Times New Roman" pitchFamily="18" charset="0"/>
                <a:cs typeface="Times New Roman" pitchFamily="18" charset="0"/>
              </a:rPr>
              <a:t>Проведение исследования</a:t>
            </a:r>
            <a:r>
              <a:rPr lang="ru-RU" sz="2100" dirty="0" smtClean="0">
                <a:latin typeface="Times New Roman" pitchFamily="18" charset="0"/>
                <a:cs typeface="Times New Roman" pitchFamily="18" charset="0"/>
              </a:rPr>
              <a:t>. Проводят индивидуально с детьми 3-7 лет 2 серии эксперимента.</a:t>
            </a:r>
          </a:p>
          <a:p>
            <a:pPr hangingPunct="0">
              <a:buNone/>
            </a:pPr>
            <a:r>
              <a:rPr lang="ru-RU" sz="2100" i="1" dirty="0" smtClean="0">
                <a:solidFill>
                  <a:srgbClr val="0070C0"/>
                </a:solidFill>
                <a:latin typeface="Times New Roman" pitchFamily="18" charset="0"/>
                <a:cs typeface="Times New Roman" pitchFamily="18" charset="0"/>
              </a:rPr>
              <a:t>Первая серия</a:t>
            </a:r>
            <a:r>
              <a:rPr lang="ru-RU" sz="2100" dirty="0" smtClean="0">
                <a:latin typeface="Times New Roman" pitchFamily="18" charset="0"/>
                <a:cs typeface="Times New Roman" pitchFamily="18" charset="0"/>
              </a:rPr>
              <a:t>. Ребенку показывают последовательно картинки и фиксируют время рассматривания (интервал времени между моментом, когда взор его впервые обратился к картинке, и моментом, когда он отвлекается, переводит взор на экспе­риментатора или на окружающую обстановку).</a:t>
            </a:r>
          </a:p>
          <a:p>
            <a:pPr hangingPunct="0">
              <a:buNone/>
            </a:pPr>
            <a:r>
              <a:rPr lang="ru-RU" sz="2100" i="1" dirty="0" smtClean="0">
                <a:solidFill>
                  <a:srgbClr val="0070C0"/>
                </a:solidFill>
                <a:latin typeface="Times New Roman" pitchFamily="18" charset="0"/>
                <a:cs typeface="Times New Roman" pitchFamily="18" charset="0"/>
              </a:rPr>
              <a:t>Вторая серия</a:t>
            </a:r>
            <a:r>
              <a:rPr lang="ru-RU" sz="2100" dirty="0" smtClean="0">
                <a:latin typeface="Times New Roman" pitchFamily="18" charset="0"/>
                <a:cs typeface="Times New Roman" pitchFamily="18" charset="0"/>
              </a:rPr>
              <a:t>. Ребенка просят раскрасить кружки в соответствии с цветом первого ряда. Фиксируют продолжительность деятельности, продолжительность отвлечений от нее.</a:t>
            </a:r>
          </a:p>
          <a:p>
            <a:pPr hangingPunct="0">
              <a:buNone/>
            </a:pPr>
            <a:r>
              <a:rPr lang="ru-RU" sz="2400" b="1" i="1" dirty="0" smtClean="0">
                <a:solidFill>
                  <a:srgbClr val="002060"/>
                </a:solidFill>
                <a:latin typeface="Times New Roman" pitchFamily="18" charset="0"/>
                <a:cs typeface="Times New Roman" pitchFamily="18" charset="0"/>
              </a:rPr>
              <a:t>Обработка данных</a:t>
            </a:r>
            <a:r>
              <a:rPr lang="ru-RU" sz="2100" dirty="0" smtClean="0">
                <a:latin typeface="Times New Roman" pitchFamily="18" charset="0"/>
                <a:cs typeface="Times New Roman" pitchFamily="18" charset="0"/>
              </a:rPr>
              <a:t>. Данные первой серии оформляют в таблицу1; подсчитывают среднее время, затраченное на рассматривание картинок, которое является показателем устойчивости внимания.</a:t>
            </a:r>
          </a:p>
          <a:p>
            <a:endParaRPr lang="ru-RU" dirty="0"/>
          </a:p>
        </p:txBody>
      </p:sp>
    </p:spTree>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428597" y="2285992"/>
          <a:ext cx="4071964" cy="3214709"/>
        </p:xfrm>
        <a:graphic>
          <a:graphicData uri="http://schemas.openxmlformats.org/drawingml/2006/table">
            <a:tbl>
              <a:tblPr/>
              <a:tblGrid>
                <a:gridCol w="738260"/>
                <a:gridCol w="553695"/>
                <a:gridCol w="547286"/>
                <a:gridCol w="547286"/>
                <a:gridCol w="553695"/>
                <a:gridCol w="565871"/>
                <a:gridCol w="565871"/>
              </a:tblGrid>
              <a:tr h="535563">
                <a:tc rowSpan="2">
                  <a:txBody>
                    <a:bodyPr/>
                    <a:lstStyle/>
                    <a:p>
                      <a:pPr algn="just" hangingPunct="0">
                        <a:spcAft>
                          <a:spcPts val="0"/>
                        </a:spcAft>
                      </a:pPr>
                      <a:r>
                        <a:rPr lang="ru-RU" sz="1200" dirty="0">
                          <a:latin typeface="Times New Roman"/>
                          <a:ea typeface="Times New Roman"/>
                          <a:cs typeface="Times New Roman"/>
                        </a:rPr>
                        <a:t>Возраст детей</a:t>
                      </a:r>
                      <a:endParaRPr lang="ru-RU" sz="1000" dirty="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just" hangingPunct="0">
                        <a:spcAft>
                          <a:spcPts val="0"/>
                        </a:spcAft>
                      </a:pPr>
                      <a:r>
                        <a:rPr lang="ru-RU" sz="1200">
                          <a:latin typeface="Times New Roman"/>
                          <a:ea typeface="Times New Roman"/>
                          <a:cs typeface="Times New Roman"/>
                        </a:rPr>
                        <a:t>Время рассматривания картинки, мин</a:t>
                      </a:r>
                      <a:endParaRPr lang="ru-RU" sz="100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148206">
                <a:tc vMerge="1">
                  <a:txBody>
                    <a:bodyPr/>
                    <a:lstStyle/>
                    <a:p>
                      <a:endParaRPr lang="ru-RU"/>
                    </a:p>
                  </a:txBody>
                  <a:tcPr/>
                </a:tc>
                <a:tc>
                  <a:txBody>
                    <a:bodyPr/>
                    <a:lstStyle/>
                    <a:p>
                      <a:pPr algn="just" hangingPunct="0">
                        <a:spcAft>
                          <a:spcPts val="0"/>
                        </a:spcAft>
                      </a:pPr>
                      <a:r>
                        <a:rPr lang="ru-RU" sz="1200">
                          <a:latin typeface="Times New Roman"/>
                          <a:ea typeface="Times New Roman"/>
                          <a:cs typeface="Times New Roman"/>
                        </a:rPr>
                        <a:t>1</a:t>
                      </a:r>
                      <a:endParaRPr lang="ru-RU" sz="100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ru-RU" sz="1200">
                          <a:latin typeface="Times New Roman"/>
                          <a:ea typeface="Times New Roman"/>
                          <a:cs typeface="Times New Roman"/>
                        </a:rPr>
                        <a:t>2</a:t>
                      </a:r>
                      <a:endParaRPr lang="ru-RU" sz="100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ru-RU" sz="1200" dirty="0">
                          <a:latin typeface="Times New Roman"/>
                          <a:ea typeface="Times New Roman"/>
                          <a:cs typeface="Times New Roman"/>
                        </a:rPr>
                        <a:t>3</a:t>
                      </a:r>
                      <a:endParaRPr lang="ru-RU" sz="1000" dirty="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ru-RU" sz="1200">
                          <a:latin typeface="Times New Roman"/>
                          <a:ea typeface="Times New Roman"/>
                          <a:cs typeface="Times New Roman"/>
                        </a:rPr>
                        <a:t>4</a:t>
                      </a:r>
                      <a:endParaRPr lang="ru-RU" sz="100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ru-RU" sz="1200">
                          <a:latin typeface="Times New Roman"/>
                          <a:ea typeface="Times New Roman"/>
                          <a:cs typeface="Times New Roman"/>
                        </a:rPr>
                        <a:t>5</a:t>
                      </a:r>
                      <a:endParaRPr lang="ru-RU" sz="100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ru-RU" sz="1200">
                          <a:latin typeface="Times New Roman"/>
                          <a:ea typeface="Times New Roman"/>
                          <a:cs typeface="Times New Roman"/>
                        </a:rPr>
                        <a:t>В среднем</a:t>
                      </a:r>
                      <a:endParaRPr lang="ru-RU" sz="100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30940">
                <a:tc>
                  <a:txBody>
                    <a:bodyPr/>
                    <a:lstStyle/>
                    <a:p>
                      <a:pPr algn="just" hangingPunct="0">
                        <a:spcAft>
                          <a:spcPts val="0"/>
                        </a:spcAft>
                      </a:pPr>
                      <a:r>
                        <a:rPr lang="ru-RU" sz="1200">
                          <a:latin typeface="Times New Roman"/>
                          <a:ea typeface="Times New Roman"/>
                          <a:cs typeface="Times New Roman"/>
                        </a:rPr>
                        <a:t>3-4 года 4-5 лет 5-6 лет 6-7 лет</a:t>
                      </a:r>
                      <a:endParaRPr lang="ru-RU" sz="100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endParaRPr lang="ru-RU" sz="120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endParaRPr lang="ru-RU" sz="120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endParaRPr lang="ru-RU" sz="12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endParaRPr lang="ru-RU" sz="120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endParaRPr lang="ru-RU" sz="120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endParaRPr lang="ru-RU" sz="12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6866" name="Rectangle 2"/>
          <p:cNvSpPr>
            <a:spLocks noChangeArrowheads="1"/>
          </p:cNvSpPr>
          <p:nvPr/>
        </p:nvSpPr>
        <p:spPr bwMode="auto">
          <a:xfrm>
            <a:off x="500034" y="571480"/>
            <a:ext cx="821537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 второй серии подсчитывают среднюю продолжительность деятельности и среднюю продолжительность отвлечений во всех возрастных группах. Результаты оформляют в таблицу</a:t>
            </a:r>
            <a:r>
              <a:rPr kumimoji="0" lang="ru-RU"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2.</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Делают выводы о возрастных изменениях устойчивости внимания.</a:t>
            </a:r>
          </a:p>
          <a:p>
            <a:pPr marL="0" marR="0" lvl="0" indent="0" algn="just" defTabSz="914400" rtl="0" eaLnBrk="0" fontAlgn="base" latinLnBrk="0" hangingPunct="0">
              <a:lnSpc>
                <a:spcPct val="100000"/>
              </a:lnSpc>
              <a:spcBef>
                <a:spcPct val="0"/>
              </a:spcBef>
              <a:spcAft>
                <a:spcPct val="0"/>
              </a:spcAft>
              <a:buClrTx/>
              <a:buSzTx/>
              <a:buFontTx/>
              <a:buNone/>
              <a:tabLst/>
            </a:pPr>
            <a:r>
              <a:rPr lang="ru-RU" dirty="0" smtClean="0">
                <a:latin typeface="Times New Roman" pitchFamily="18" charset="0"/>
                <a:cs typeface="Times New Roman" pitchFamily="18" charset="0"/>
              </a:rPr>
              <a:t>Табл.1                                                                            Табл.2</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Таблица 6"/>
          <p:cNvGraphicFramePr>
            <a:graphicFrameLocks noGrp="1"/>
          </p:cNvGraphicFramePr>
          <p:nvPr/>
        </p:nvGraphicFramePr>
        <p:xfrm>
          <a:off x="4786314" y="2285992"/>
          <a:ext cx="4000528" cy="3214710"/>
        </p:xfrm>
        <a:graphic>
          <a:graphicData uri="http://schemas.openxmlformats.org/drawingml/2006/table">
            <a:tbl>
              <a:tblPr/>
              <a:tblGrid>
                <a:gridCol w="743944"/>
                <a:gridCol w="1616221"/>
                <a:gridCol w="1640363"/>
              </a:tblGrid>
              <a:tr h="1377732">
                <a:tc>
                  <a:txBody>
                    <a:bodyPr/>
                    <a:lstStyle/>
                    <a:p>
                      <a:pPr algn="just" hangingPunct="0">
                        <a:spcAft>
                          <a:spcPts val="0"/>
                        </a:spcAft>
                      </a:pPr>
                      <a:r>
                        <a:rPr lang="ru-RU" sz="1200" dirty="0">
                          <a:latin typeface="Times New Roman"/>
                          <a:ea typeface="Times New Roman"/>
                          <a:cs typeface="Times New Roman"/>
                        </a:rPr>
                        <a:t>Возраст детей</a:t>
                      </a:r>
                      <a:endParaRPr lang="ru-RU" sz="1000" dirty="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ru-RU" sz="1200">
                          <a:latin typeface="Times New Roman"/>
                          <a:ea typeface="Times New Roman"/>
                          <a:cs typeface="Times New Roman"/>
                        </a:rPr>
                        <a:t>Средняя продолжительность деятельности, мин</a:t>
                      </a:r>
                      <a:endParaRPr lang="ru-RU" sz="100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ru-RU" sz="1200">
                          <a:latin typeface="Times New Roman"/>
                          <a:ea typeface="Times New Roman"/>
                          <a:cs typeface="Times New Roman"/>
                        </a:rPr>
                        <a:t>Средняя продолжительность отвлечений, мин</a:t>
                      </a:r>
                      <a:endParaRPr lang="ru-RU" sz="100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6978">
                <a:tc>
                  <a:txBody>
                    <a:bodyPr/>
                    <a:lstStyle/>
                    <a:p>
                      <a:pPr algn="just" hangingPunct="0">
                        <a:spcAft>
                          <a:spcPts val="0"/>
                        </a:spcAft>
                      </a:pPr>
                      <a:r>
                        <a:rPr lang="ru-RU" sz="1200" dirty="0">
                          <a:latin typeface="Times New Roman"/>
                          <a:ea typeface="Times New Roman"/>
                          <a:cs typeface="Times New Roman"/>
                        </a:rPr>
                        <a:t>3-4 года 4-5 лет 5-6 лет 6-7 лет</a:t>
                      </a:r>
                      <a:endParaRPr lang="ru-RU" sz="1000" dirty="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endParaRPr lang="ru-RU" sz="12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endParaRPr lang="ru-RU" sz="12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857256"/>
          </a:xfrm>
        </p:spPr>
        <p:txBody>
          <a:bodyPr>
            <a:normAutofit/>
          </a:bodyPr>
          <a:lstStyle/>
          <a:p>
            <a:r>
              <a:rPr lang="ru-RU" sz="2400" b="1" i="1" dirty="0" smtClean="0">
                <a:solidFill>
                  <a:srgbClr val="C00000"/>
                </a:solidFill>
                <a:latin typeface="Times New Roman" pitchFamily="18" charset="0"/>
                <a:cs typeface="Times New Roman" pitchFamily="18" charset="0"/>
              </a:rPr>
              <a:t>4 задание. </a:t>
            </a:r>
            <a:r>
              <a:rPr lang="ru-RU" sz="2400" b="1" i="1" dirty="0" smtClean="0">
                <a:solidFill>
                  <a:srgbClr val="0070C0"/>
                </a:solidFill>
                <a:latin typeface="Times New Roman" pitchFamily="18" charset="0"/>
                <a:cs typeface="Times New Roman" pitchFamily="18" charset="0"/>
              </a:rPr>
              <a:t>Изучение внимания</a:t>
            </a:r>
            <a:br>
              <a:rPr lang="ru-RU" sz="2400" b="1" i="1" dirty="0" smtClean="0">
                <a:solidFill>
                  <a:srgbClr val="0070C0"/>
                </a:solidFill>
                <a:latin typeface="Times New Roman" pitchFamily="18" charset="0"/>
                <a:cs typeface="Times New Roman" pitchFamily="18" charset="0"/>
              </a:rPr>
            </a:br>
            <a:endParaRPr lang="ru-RU" sz="2400" dirty="0"/>
          </a:p>
        </p:txBody>
      </p:sp>
      <p:sp>
        <p:nvSpPr>
          <p:cNvPr id="3" name="Содержимое 2"/>
          <p:cNvSpPr>
            <a:spLocks noGrp="1"/>
          </p:cNvSpPr>
          <p:nvPr>
            <p:ph idx="1"/>
          </p:nvPr>
        </p:nvSpPr>
        <p:spPr>
          <a:xfrm>
            <a:off x="457200" y="1214422"/>
            <a:ext cx="8229600" cy="5429288"/>
          </a:xfrm>
        </p:spPr>
        <p:txBody>
          <a:bodyPr>
            <a:normAutofit fontScale="47500" lnSpcReduction="20000"/>
          </a:bodyPr>
          <a:lstStyle/>
          <a:p>
            <a:endParaRPr lang="ru-RU" sz="2800" b="1" i="1" dirty="0" smtClean="0">
              <a:solidFill>
                <a:srgbClr val="0070C0"/>
              </a:solidFill>
              <a:latin typeface="Times New Roman" pitchFamily="18" charset="0"/>
              <a:cs typeface="Times New Roman" pitchFamily="18" charset="0"/>
            </a:endParaRPr>
          </a:p>
          <a:p>
            <a:pPr hangingPunct="0">
              <a:buNone/>
            </a:pPr>
            <a:r>
              <a:rPr lang="ru-RU" sz="4400" b="1" i="1" dirty="0" smtClean="0">
                <a:solidFill>
                  <a:srgbClr val="002060"/>
                </a:solidFill>
                <a:latin typeface="Times New Roman" pitchFamily="18" charset="0"/>
                <a:cs typeface="Times New Roman" pitchFamily="18" charset="0"/>
              </a:rPr>
              <a:t>Подготовка исследования</a:t>
            </a:r>
            <a:r>
              <a:rPr lang="ru-RU" sz="1800" b="1" i="1" dirty="0" smtClean="0">
                <a:solidFill>
                  <a:srgbClr val="002060"/>
                </a:solidFill>
                <a:latin typeface="Times New Roman" pitchFamily="18" charset="0"/>
                <a:cs typeface="Times New Roman" pitchFamily="18" charset="0"/>
              </a:rPr>
              <a:t>. </a:t>
            </a:r>
            <a:r>
              <a:rPr lang="ru-RU" sz="3300" dirty="0" smtClean="0">
                <a:latin typeface="Times New Roman" pitchFamily="18" charset="0"/>
                <a:cs typeface="Times New Roman" pitchFamily="18" charset="0"/>
              </a:rPr>
              <a:t>Подбирают 10 карточек с изображением 6 животных на каждой из них.</a:t>
            </a:r>
          </a:p>
          <a:p>
            <a:pPr hangingPunct="0">
              <a:buNone/>
            </a:pPr>
            <a:r>
              <a:rPr lang="ru-RU" sz="4400" b="1" i="1" dirty="0" smtClean="0">
                <a:solidFill>
                  <a:srgbClr val="002060"/>
                </a:solidFill>
                <a:latin typeface="Times New Roman" pitchFamily="18" charset="0"/>
                <a:cs typeface="Times New Roman" pitchFamily="18" charset="0"/>
              </a:rPr>
              <a:t>Проведение исследования. </a:t>
            </a:r>
            <a:r>
              <a:rPr lang="ru-RU" sz="3300" dirty="0" smtClean="0">
                <a:latin typeface="Times New Roman" pitchFamily="18" charset="0"/>
                <a:cs typeface="Times New Roman" pitchFamily="18" charset="0"/>
              </a:rPr>
              <a:t>Исследование проводят с детыми 4-7 лет. Каждого ребенка просят 5 раз подряд провести отбор карточек. При этом в первом, втором и пятом отборах он должен отложить карточки с одним и тем же изображением. Например, курочки и лошадки, но ни в коем случае не брать карточки с запрещенным изображением, например, медведя. В третий и четвертый раз требуемыми и запрещенными изображениями будут другие.</a:t>
            </a:r>
          </a:p>
          <a:p>
            <a:pPr hangingPunct="0">
              <a:buNone/>
            </a:pPr>
            <a:r>
              <a:rPr lang="ru-RU" sz="3300" dirty="0" smtClean="0">
                <a:latin typeface="Times New Roman" pitchFamily="18" charset="0"/>
                <a:cs typeface="Times New Roman" pitchFamily="18" charset="0"/>
              </a:rPr>
              <a:t>Ребенку объясняют: «Отбери карточки с изображением курочки и лошадки, но не бери картинки с изображением медведя». После выполнения этого задания карточки вновь перемешивают и ребенку предлагают вновь отобрать их. При этом просят ребенка внимательно посмотреть на все изображения, вспомнить, что ему говорилось при первом отборе, и повторить инструкцию вслух. После выполнения отбора карточки вновь перемешивают. Но перед третьим отбором ребенку объясняют, что теперь он не должен брать карточки с изображением курочки и лошадки, а брать только с изображением медведя. Перед четвертым отбором экспе­риментатор вновь спрашивает у ребенка, какие картинки надо брать, а какие нельзя. Просит его повторить вслух новую инструкцию. Перед пятым отбором просят ребенка вспомнить содержание первой инструкции и отобрать карточки в соответствии с ней. </a:t>
            </a:r>
          </a:p>
          <a:p>
            <a:pPr hangingPunct="0">
              <a:buNone/>
            </a:pPr>
            <a:r>
              <a:rPr lang="ru-RU" sz="3300" b="1" i="1" dirty="0" smtClean="0">
                <a:solidFill>
                  <a:srgbClr val="002060"/>
                </a:solidFill>
                <a:latin typeface="Times New Roman" pitchFamily="18" charset="0"/>
                <a:cs typeface="Times New Roman" pitchFamily="18" charset="0"/>
              </a:rPr>
              <a:t>Обработка данных</a:t>
            </a:r>
            <a:r>
              <a:rPr lang="ru-RU" sz="3300" dirty="0" smtClean="0">
                <a:solidFill>
                  <a:srgbClr val="002060"/>
                </a:solidFill>
                <a:latin typeface="Times New Roman" pitchFamily="18" charset="0"/>
                <a:cs typeface="Times New Roman" pitchFamily="18" charset="0"/>
              </a:rPr>
              <a:t>. </a:t>
            </a:r>
            <a:r>
              <a:rPr lang="ru-RU" sz="3300" dirty="0" smtClean="0">
                <a:latin typeface="Times New Roman" pitchFamily="18" charset="0"/>
                <a:cs typeface="Times New Roman" pitchFamily="18" charset="0"/>
              </a:rPr>
              <a:t>Подсчитывают количество правильных решений в 5 отборах. Результаты оформляют в таблицу по возрастам: 3-4 года, 4-5 лет, 5-6 лет, 6-7 лет.</a:t>
            </a:r>
          </a:p>
          <a:p>
            <a:pPr hangingPunct="0">
              <a:buNone/>
            </a:pPr>
            <a:r>
              <a:rPr lang="ru-RU" sz="3300" dirty="0" smtClean="0">
                <a:latin typeface="Times New Roman" pitchFamily="18" charset="0"/>
                <a:cs typeface="Times New Roman" pitchFamily="18" charset="0"/>
              </a:rPr>
              <a:t>Делают выводы о возрастных особенностях переключения внимания, о роли повторения инструкции вслух во время выполнения задания.</a:t>
            </a:r>
          </a:p>
          <a:p>
            <a:endParaRPr lang="ru-RU" dirty="0"/>
          </a:p>
        </p:txBody>
      </p:sp>
    </p:spTree>
  </p:cSld>
  <p:clrMapOvr>
    <a:masterClrMapping/>
  </p:clrMapOvr>
  <p:transition>
    <p:strip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6072230"/>
          </a:xfrm>
        </p:spPr>
        <p:txBody>
          <a:bodyPr>
            <a:noAutofit/>
          </a:bodyPr>
          <a:lstStyle/>
          <a:p>
            <a:pPr hangingPunct="0">
              <a:buNone/>
            </a:pPr>
            <a:r>
              <a:rPr lang="ru-RU" sz="2400" b="1" i="1" dirty="0" smtClean="0">
                <a:solidFill>
                  <a:srgbClr val="C00000"/>
                </a:solidFill>
                <a:latin typeface="Times New Roman" pitchFamily="18" charset="0"/>
                <a:cs typeface="Times New Roman" pitchFamily="18" charset="0"/>
              </a:rPr>
              <a:t>5 задание. </a:t>
            </a:r>
            <a:r>
              <a:rPr lang="ru-RU" sz="2400" b="1" i="1" dirty="0" smtClean="0">
                <a:solidFill>
                  <a:srgbClr val="0070C0"/>
                </a:solidFill>
                <a:latin typeface="Times New Roman" pitchFamily="18" charset="0"/>
                <a:cs typeface="Times New Roman" pitchFamily="18" charset="0"/>
              </a:rPr>
              <a:t>Изучение устойчивости и распределения</a:t>
            </a:r>
          </a:p>
          <a:p>
            <a:pPr hangingPunct="0">
              <a:buNone/>
            </a:pPr>
            <a:r>
              <a:rPr lang="ru-RU" sz="2400" b="1" i="1" dirty="0" smtClean="0">
                <a:solidFill>
                  <a:srgbClr val="002060"/>
                </a:solidFill>
                <a:latin typeface="Times New Roman" pitchFamily="18" charset="0"/>
                <a:cs typeface="Times New Roman" pitchFamily="18" charset="0"/>
              </a:rPr>
              <a:t>Подготовка исследования. </a:t>
            </a:r>
            <a:r>
              <a:rPr lang="ru-RU" sz="1800" dirty="0" smtClean="0">
                <a:latin typeface="Times New Roman" pitchFamily="18" charset="0"/>
                <a:cs typeface="Times New Roman" pitchFamily="18" charset="0"/>
              </a:rPr>
              <a:t>Подобрать 3-4 игры (например, «Что изменилось?»), направленных на проявление устойчивости внимания детей. Так, содержание игры «Что получилось?» заключается в том, что экспериментатор предлагает детям проводить на листе бумаги определенные линии по клеткам вправо, вверх, вниз, влево. При этом должна получиться фигура определенной формы, соответствующая имеющемуся у экспе­риментатора образцу. Любое отвлечение ребенка в такой игре неизбежно сказывается на правильности сделанной фигуры.</a:t>
            </a:r>
          </a:p>
          <a:p>
            <a:pPr hangingPunct="0">
              <a:buNone/>
            </a:pPr>
            <a:r>
              <a:rPr lang="ru-RU" sz="1800" dirty="0" smtClean="0">
                <a:latin typeface="Times New Roman" pitchFamily="18" charset="0"/>
                <a:cs typeface="Times New Roman" pitchFamily="18" charset="0"/>
              </a:rPr>
              <a:t>Содержание игры «Что случилось?» заключается в последовательном сравнении картинок, изображающих один предмет или сюжет, отличающиеся друг от друга некоторыми деталями. Ребенку показывают сначала первую картинку, затем вторую и просят сравнить их; затем показывают третью картинку и просят сравнить со второй и т.д. Ребенок должен указать все различия.</a:t>
            </a:r>
          </a:p>
          <a:p>
            <a:pPr hangingPunct="0">
              <a:buNone/>
            </a:pPr>
            <a:r>
              <a:rPr lang="ru-RU" sz="1800" dirty="0" smtClean="0">
                <a:latin typeface="Times New Roman" pitchFamily="18" charset="0"/>
                <a:cs typeface="Times New Roman" pitchFamily="18" charset="0"/>
              </a:rPr>
              <a:t>Подготовить большое количество карандашей трех цветов (например, 30), причем число карандашей каждого цвета должно быть неодинаково.</a:t>
            </a:r>
          </a:p>
          <a:p>
            <a:pPr hangingPunct="0">
              <a:buNone/>
            </a:pPr>
            <a:r>
              <a:rPr lang="ru-RU" sz="1800" dirty="0" smtClean="0">
                <a:latin typeface="Times New Roman" pitchFamily="18" charset="0"/>
                <a:cs typeface="Times New Roman" pitchFamily="18" charset="0"/>
              </a:rPr>
              <a:t>Нарисовать на стандартном листе бумаги круг или квадрат, а внутри его нарисовать 10 маленьких беспорядочно расположенных кружков трех цветов.</a:t>
            </a:r>
          </a:p>
        </p:txBody>
      </p:sp>
    </p:spTree>
  </p:cSld>
  <p:clrMapOvr>
    <a:masterClrMapping/>
  </p:clrMapOvr>
  <p:transition>
    <p:strips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929354"/>
          </a:xfrm>
        </p:spPr>
        <p:txBody>
          <a:bodyPr>
            <a:normAutofit fontScale="92500" lnSpcReduction="10000"/>
          </a:bodyPr>
          <a:lstStyle/>
          <a:p>
            <a:pPr hangingPunct="0">
              <a:buNone/>
            </a:pPr>
            <a:r>
              <a:rPr lang="ru-RU" b="1" i="1" dirty="0" smtClean="0">
                <a:solidFill>
                  <a:srgbClr val="002060"/>
                </a:solidFill>
                <a:latin typeface="Times New Roman" pitchFamily="18" charset="0"/>
                <a:cs typeface="Times New Roman" pitchFamily="18" charset="0"/>
              </a:rPr>
              <a:t>Проведение исследования</a:t>
            </a:r>
            <a:r>
              <a:rPr lang="ru-RU" sz="2400" b="1" i="1" dirty="0" smtClean="0">
                <a:solidFill>
                  <a:srgbClr val="002060"/>
                </a:solidFill>
                <a:latin typeface="Times New Roman" pitchFamily="18" charset="0"/>
                <a:cs typeface="Times New Roman" pitchFamily="18" charset="0"/>
              </a:rPr>
              <a:t>. </a:t>
            </a:r>
          </a:p>
          <a:p>
            <a:pPr hangingPunct="0">
              <a:buNone/>
            </a:pPr>
            <a:r>
              <a:rPr lang="ru-RU" sz="1800" b="1" i="1" dirty="0" smtClean="0">
                <a:solidFill>
                  <a:srgbClr val="00B0F0"/>
                </a:solidFill>
                <a:latin typeface="Times New Roman" pitchFamily="18" charset="0"/>
                <a:cs typeface="Times New Roman" pitchFamily="18" charset="0"/>
              </a:rPr>
              <a:t>Первая серия. </a:t>
            </a:r>
            <a:r>
              <a:rPr lang="ru-RU" sz="1800" dirty="0" smtClean="0">
                <a:latin typeface="Times New Roman" pitchFamily="18" charset="0"/>
                <a:cs typeface="Times New Roman" pitchFamily="18" charset="0"/>
              </a:rPr>
              <a:t>проводится в форме выбранной игры индивидуально с детьми 4-7 лет.</a:t>
            </a:r>
          </a:p>
          <a:p>
            <a:pPr hangingPunct="0">
              <a:buNone/>
            </a:pPr>
            <a:r>
              <a:rPr lang="ru-RU" sz="1800" b="1" i="1" dirty="0" smtClean="0">
                <a:solidFill>
                  <a:srgbClr val="00B0F0"/>
                </a:solidFill>
                <a:latin typeface="Times New Roman" pitchFamily="18" charset="0"/>
                <a:cs typeface="Times New Roman" pitchFamily="18" charset="0"/>
              </a:rPr>
              <a:t>Вторая серия. </a:t>
            </a:r>
            <a:r>
              <a:rPr lang="ru-RU" sz="1800" dirty="0" smtClean="0">
                <a:latin typeface="Times New Roman" pitchFamily="18" charset="0"/>
                <a:cs typeface="Times New Roman" pitchFamily="18" charset="0"/>
              </a:rPr>
              <a:t>Ребенку 4-7 лет предлагают как можно быстрее разложить карандаши по цвету. Фиксируют время выполнения задания, ошибки и отвлечения.</a:t>
            </a:r>
          </a:p>
          <a:p>
            <a:pPr hangingPunct="0">
              <a:buNone/>
            </a:pPr>
            <a:r>
              <a:rPr lang="ru-RU" sz="1800" b="1" i="1" dirty="0" smtClean="0">
                <a:solidFill>
                  <a:srgbClr val="00B0F0"/>
                </a:solidFill>
                <a:latin typeface="Times New Roman" pitchFamily="18" charset="0"/>
                <a:cs typeface="Times New Roman" pitchFamily="18" charset="0"/>
              </a:rPr>
              <a:t>Третья серия. </a:t>
            </a:r>
            <a:r>
              <a:rPr lang="ru-RU" sz="1800" dirty="0" smtClean="0">
                <a:latin typeface="Times New Roman" pitchFamily="18" charset="0"/>
                <a:cs typeface="Times New Roman" pitchFamily="18" charset="0"/>
              </a:rPr>
              <a:t>Ребенку 6-7 лет в течение 20 с показывают большой круг с разноцветными кружками и просят сказать, сколько нарисовано кружков разного цвета.</a:t>
            </a:r>
          </a:p>
          <a:p>
            <a:endParaRPr lang="ru-RU" sz="2800" dirty="0" smtClean="0">
              <a:latin typeface="Times New Roman" pitchFamily="18" charset="0"/>
              <a:cs typeface="Times New Roman" pitchFamily="18" charset="0"/>
            </a:endParaRPr>
          </a:p>
          <a:p>
            <a:pPr hangingPunct="0">
              <a:buNone/>
            </a:pPr>
            <a:r>
              <a:rPr lang="ru-RU" b="1" i="1" dirty="0" smtClean="0">
                <a:solidFill>
                  <a:srgbClr val="002060"/>
                </a:solidFill>
                <a:latin typeface="Times New Roman" pitchFamily="18" charset="0"/>
                <a:cs typeface="Times New Roman" pitchFamily="18" charset="0"/>
              </a:rPr>
              <a:t>Обработка данных. </a:t>
            </a:r>
            <a:r>
              <a:rPr lang="ru-RU" sz="1900" dirty="0" smtClean="0">
                <a:latin typeface="Times New Roman" pitchFamily="18" charset="0"/>
                <a:cs typeface="Times New Roman" pitchFamily="18" charset="0"/>
              </a:rPr>
              <a:t>Подсчитывают число правильных ответов по каждой серии эксперимента. Результаты оформляют в таблицу по возрастам: 3-4 года, 4-5 лет, 5-6 лет, 6-7 лет.</a:t>
            </a:r>
          </a:p>
          <a:p>
            <a:pPr hangingPunct="0">
              <a:buNone/>
            </a:pPr>
            <a:r>
              <a:rPr lang="ru-RU" sz="1900" dirty="0" smtClean="0">
                <a:latin typeface="Times New Roman" pitchFamily="18" charset="0"/>
                <a:cs typeface="Times New Roman" pitchFamily="18" charset="0"/>
              </a:rPr>
              <a:t>В первой серии подсчитывают коэффициент устойчивости внимания; число найденных различий или соответствий полученной фигуры эталону (в зависимости от содержания игры) сопоставляют с числом истинных различий. Во второй серии показателем распределения внимания является время выполнения задания. В третьей серии число названных кружков (в сопоставлении с истинным числом).</a:t>
            </a:r>
          </a:p>
          <a:p>
            <a:pPr hangingPunct="0">
              <a:buNone/>
            </a:pPr>
            <a:r>
              <a:rPr lang="ru-RU" sz="1900" dirty="0" smtClean="0">
                <a:latin typeface="Times New Roman" pitchFamily="18" charset="0"/>
                <a:cs typeface="Times New Roman" pitchFamily="18" charset="0"/>
              </a:rPr>
              <a:t>Сравнивают показатели устойчивости и распределения внимания в игре и в лабораторном эксперименте, анализируют возрастные различия.</a:t>
            </a:r>
          </a:p>
          <a:p>
            <a:pPr>
              <a:buNone/>
            </a:pPr>
            <a:endParaRPr lang="ru-RU" dirty="0"/>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929354"/>
          </a:xfrm>
        </p:spPr>
        <p:txBody>
          <a:bodyPr>
            <a:normAutofit/>
          </a:bodyPr>
          <a:lstStyle/>
          <a:p>
            <a:pPr hangingPunct="0">
              <a:buNone/>
            </a:pPr>
            <a:r>
              <a:rPr lang="ru-RU" sz="2800" b="1" i="1" dirty="0" smtClean="0">
                <a:solidFill>
                  <a:srgbClr val="C00000"/>
                </a:solidFill>
                <a:latin typeface="Times New Roman" pitchFamily="18" charset="0"/>
                <a:cs typeface="Times New Roman" pitchFamily="18" charset="0"/>
              </a:rPr>
              <a:t>6 задание. </a:t>
            </a:r>
          </a:p>
          <a:p>
            <a:pPr hangingPunct="0">
              <a:buNone/>
            </a:pPr>
            <a:r>
              <a:rPr lang="ru-RU" sz="2400" b="1" i="1" dirty="0" smtClean="0">
                <a:solidFill>
                  <a:srgbClr val="002060"/>
                </a:solidFill>
                <a:latin typeface="Times New Roman" pitchFamily="18" charset="0"/>
                <a:cs typeface="Times New Roman" pitchFamily="18" charset="0"/>
              </a:rPr>
              <a:t>Подготовка исследования. </a:t>
            </a:r>
            <a:r>
              <a:rPr lang="ru-RU" sz="1800" dirty="0" smtClean="0">
                <a:latin typeface="Times New Roman" pitchFamily="18" charset="0"/>
                <a:cs typeface="Times New Roman" pitchFamily="18" charset="0"/>
              </a:rPr>
              <a:t>Подготовить полоски бумаги белого, желтого, голубого и зеленого цветов; секундомер.</a:t>
            </a:r>
          </a:p>
          <a:p>
            <a:pPr hangingPunct="0">
              <a:buNone/>
            </a:pPr>
            <a:r>
              <a:rPr lang="ru-RU" sz="2400" b="1" i="1" dirty="0" smtClean="0">
                <a:solidFill>
                  <a:srgbClr val="002060"/>
                </a:solidFill>
                <a:latin typeface="Times New Roman" pitchFamily="18" charset="0"/>
                <a:cs typeface="Times New Roman" pitchFamily="18" charset="0"/>
              </a:rPr>
              <a:t>Проведение исследования. </a:t>
            </a:r>
            <a:r>
              <a:rPr lang="ru-RU" sz="1800" dirty="0" smtClean="0">
                <a:latin typeface="Times New Roman" pitchFamily="18" charset="0"/>
                <a:cs typeface="Times New Roman" pitchFamily="18" charset="0"/>
              </a:rPr>
              <a:t>С детьми 4-7 лет индивидуально проводится 2 серии эксперимента. Все ответы и интервал времени с момента, когда ребенок прослушал вопрос и начал отвечать на него, фиксируют в протоколе.</a:t>
            </a:r>
          </a:p>
          <a:p>
            <a:pPr hangingPunct="0">
              <a:buNone/>
            </a:pPr>
            <a:r>
              <a:rPr lang="ru-RU" sz="1800" b="1" i="1" dirty="0" smtClean="0">
                <a:solidFill>
                  <a:srgbClr val="0070C0"/>
                </a:solidFill>
                <a:latin typeface="Times New Roman" pitchFamily="18" charset="0"/>
                <a:cs typeface="Times New Roman" pitchFamily="18" charset="0"/>
              </a:rPr>
              <a:t>Первая серия. </a:t>
            </a:r>
            <a:r>
              <a:rPr lang="ru-RU" sz="1800" dirty="0" smtClean="0">
                <a:latin typeface="Times New Roman" pitchFamily="18" charset="0"/>
                <a:cs typeface="Times New Roman" pitchFamily="18" charset="0"/>
              </a:rPr>
              <a:t>Выполнение действия без помощи внешних вспомогательных средств. Ребенку говорят: «Я сейчас тебе буду задавать вопросы, а ты быстро отвечай, соблюдая два правила: не называть запрещенных цветов (белый и голубой); не называть дважды один и тот же цвет». Вопросы:</a:t>
            </a:r>
          </a:p>
          <a:p>
            <a:pPr hangingPunct="0">
              <a:buNone/>
            </a:pPr>
            <a:r>
              <a:rPr lang="ru-RU" sz="1800" dirty="0" smtClean="0">
                <a:latin typeface="Times New Roman" pitchFamily="18" charset="0"/>
                <a:cs typeface="Times New Roman" pitchFamily="18" charset="0"/>
              </a:rPr>
              <a:t>1.  Бывал(а) ли ты в деревне?</a:t>
            </a:r>
          </a:p>
          <a:p>
            <a:pPr hangingPunct="0">
              <a:buNone/>
            </a:pPr>
            <a:r>
              <a:rPr lang="ru-RU" sz="1800" dirty="0" smtClean="0">
                <a:latin typeface="Times New Roman" pitchFamily="18" charset="0"/>
                <a:cs typeface="Times New Roman" pitchFamily="18" charset="0"/>
              </a:rPr>
              <a:t>2. Какого цвета трава?</a:t>
            </a:r>
          </a:p>
          <a:p>
            <a:pPr hangingPunct="0">
              <a:buNone/>
            </a:pPr>
            <a:r>
              <a:rPr lang="ru-RU" sz="1800" dirty="0" smtClean="0">
                <a:latin typeface="Times New Roman" pitchFamily="18" charset="0"/>
                <a:cs typeface="Times New Roman" pitchFamily="18" charset="0"/>
              </a:rPr>
              <a:t>3. Был(а) ли ты в больнице?</a:t>
            </a:r>
          </a:p>
          <a:p>
            <a:pPr hangingPunct="0">
              <a:buNone/>
            </a:pPr>
            <a:r>
              <a:rPr lang="ru-RU" sz="1800" dirty="0" smtClean="0">
                <a:latin typeface="Times New Roman" pitchFamily="18" charset="0"/>
                <a:cs typeface="Times New Roman" pitchFamily="18" charset="0"/>
              </a:rPr>
              <a:t>4. Какого цвета халаты у врачей?</a:t>
            </a:r>
          </a:p>
          <a:p>
            <a:pPr hangingPunct="0">
              <a:buNone/>
            </a:pPr>
            <a:r>
              <a:rPr lang="ru-RU" sz="1800" dirty="0" smtClean="0">
                <a:latin typeface="Times New Roman" pitchFamily="18" charset="0"/>
                <a:cs typeface="Times New Roman" pitchFamily="18" charset="0"/>
              </a:rPr>
              <a:t>5. Знаешь ли ты цветок ромашки?</a:t>
            </a:r>
          </a:p>
          <a:p>
            <a:pPr hangingPunct="0">
              <a:buNone/>
            </a:pPr>
            <a:r>
              <a:rPr lang="ru-RU" sz="1800" dirty="0" smtClean="0">
                <a:latin typeface="Times New Roman" pitchFamily="18" charset="0"/>
                <a:cs typeface="Times New Roman" pitchFamily="18" charset="0"/>
              </a:rPr>
              <a:t>6. Какого цвета у нее лепестки?</a:t>
            </a:r>
          </a:p>
          <a:p>
            <a:pPr hangingPunct="0">
              <a:buNone/>
            </a:pPr>
            <a:r>
              <a:rPr lang="ru-RU" sz="1800" dirty="0" smtClean="0">
                <a:latin typeface="Times New Roman" pitchFamily="18" charset="0"/>
                <a:cs typeface="Times New Roman" pitchFamily="18" charset="0"/>
              </a:rPr>
              <a:t>7. Какого цвета небо?</a:t>
            </a:r>
          </a:p>
          <a:p>
            <a:endParaRPr lang="ru-RU" dirty="0"/>
          </a:p>
        </p:txBody>
      </p:sp>
    </p:spTree>
  </p:cSld>
  <p:clrMapOvr>
    <a:masterClrMapping/>
  </p:clrMapOvr>
  <p:transition>
    <p:cover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8229600" cy="1143008"/>
          </a:xfrm>
        </p:spPr>
        <p:txBody>
          <a:bodyPr>
            <a:normAutofit/>
          </a:bodyPr>
          <a:lstStyle/>
          <a:p>
            <a:pPr algn="ctr"/>
            <a:r>
              <a:rPr lang="ru-RU" sz="2400" b="1" i="1" dirty="0" smtClean="0">
                <a:solidFill>
                  <a:srgbClr val="FF0000"/>
                </a:solidFill>
                <a:latin typeface="Times New Roman" pitchFamily="18" charset="0"/>
                <a:cs typeface="Times New Roman" pitchFamily="18" charset="0"/>
              </a:rPr>
              <a:t>Методика «Графический диктант»</a:t>
            </a:r>
            <a:br>
              <a:rPr lang="ru-RU" sz="2400" b="1" i="1" dirty="0" smtClean="0">
                <a:solidFill>
                  <a:srgbClr val="FF0000"/>
                </a:solidFill>
                <a:latin typeface="Times New Roman" pitchFamily="18" charset="0"/>
                <a:cs typeface="Times New Roman" pitchFamily="18" charset="0"/>
              </a:rPr>
            </a:br>
            <a:r>
              <a:rPr lang="ru-RU" sz="2400" b="1" i="1" dirty="0" err="1" smtClean="0">
                <a:solidFill>
                  <a:srgbClr val="FF0000"/>
                </a:solidFill>
                <a:latin typeface="Times New Roman" pitchFamily="18" charset="0"/>
                <a:cs typeface="Times New Roman" pitchFamily="18" charset="0"/>
                <a:hlinkClick r:id="rId2"/>
              </a:rPr>
              <a:t>Эльконин</a:t>
            </a:r>
            <a:r>
              <a:rPr lang="ru-RU" sz="2400" b="1" i="1" dirty="0" smtClean="0">
                <a:solidFill>
                  <a:srgbClr val="FF0000"/>
                </a:solidFill>
                <a:latin typeface="Times New Roman" pitchFamily="18" charset="0"/>
                <a:cs typeface="Times New Roman" pitchFamily="18" charset="0"/>
                <a:hlinkClick r:id="rId2"/>
              </a:rPr>
              <a:t> Д.Б.</a:t>
            </a:r>
            <a:endParaRPr lang="ru-RU" sz="2400" b="1" i="1"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500174"/>
            <a:ext cx="8229600" cy="5143536"/>
          </a:xfrm>
        </p:spPr>
        <p:txBody>
          <a:bodyPr>
            <a:noAutofit/>
          </a:bodyPr>
          <a:lstStyle/>
          <a:p>
            <a:pPr>
              <a:buNone/>
            </a:pPr>
            <a:r>
              <a:rPr lang="ru-RU" sz="2400" b="1" i="1" dirty="0" smtClean="0">
                <a:solidFill>
                  <a:srgbClr val="002060"/>
                </a:solidFill>
                <a:latin typeface="Times New Roman" pitchFamily="18" charset="0"/>
                <a:cs typeface="Times New Roman" pitchFamily="18" charset="0"/>
              </a:rPr>
              <a:t>Области применения </a:t>
            </a:r>
            <a:r>
              <a:rPr lang="ru-RU" sz="1800" dirty="0" smtClean="0">
                <a:latin typeface="Times New Roman" pitchFamily="18" charset="0"/>
                <a:cs typeface="Times New Roman" pitchFamily="18" charset="0"/>
              </a:rPr>
              <a:t>Определение предпосылок овладения учебной деятельностью через исследование умения ребенка точно выполнять задания взрослого, предлагаемые ему в устной форме, и самостоятельности выполнения задания по зрительно воспринимаемому образцу, исследование моторной сферы ребенка.</a:t>
            </a:r>
          </a:p>
          <a:p>
            <a:pPr>
              <a:buNone/>
            </a:pPr>
            <a:r>
              <a:rPr lang="ru-RU" sz="2400" b="1" i="1" dirty="0" smtClean="0">
                <a:solidFill>
                  <a:srgbClr val="002060"/>
                </a:solidFill>
                <a:latin typeface="Times New Roman" pitchFamily="18" charset="0"/>
                <a:cs typeface="Times New Roman" pitchFamily="18" charset="0"/>
              </a:rPr>
              <a:t>Общее описание </a:t>
            </a:r>
            <a:r>
              <a:rPr lang="ru-RU" sz="1800" dirty="0" smtClean="0">
                <a:latin typeface="Times New Roman" pitchFamily="18" charset="0"/>
                <a:cs typeface="Times New Roman" pitchFamily="18" charset="0"/>
              </a:rPr>
              <a:t>Тест включает методическое руководство и бланк, представляющий из себя соответственно оформленный тетрадный лист в клетку.</a:t>
            </a:r>
          </a:p>
          <a:p>
            <a:pPr>
              <a:buNone/>
            </a:pPr>
            <a:r>
              <a:rPr lang="ru-RU" sz="1800" dirty="0" smtClean="0">
                <a:latin typeface="Times New Roman" pitchFamily="18" charset="0"/>
                <a:cs typeface="Times New Roman" pitchFamily="18" charset="0"/>
              </a:rPr>
              <a:t>В правом верхнем углу листа записывается фамилия и имя испытуемого, а также дата проведения обследования. С левой стороны каждого листа на расстоянии 4 клеток от левого края, ставятся три точки одна под другой (расстояние между ними по вертикали – 7 клеток).</a:t>
            </a:r>
          </a:p>
          <a:p>
            <a:pPr>
              <a:buNone/>
            </a:pPr>
            <a:r>
              <a:rPr lang="ru-RU" sz="1800" dirty="0" smtClean="0">
                <a:latin typeface="Times New Roman" pitchFamily="18" charset="0"/>
                <a:cs typeface="Times New Roman" pitchFamily="18" charset="0"/>
              </a:rPr>
              <a:t>На заранее заготовленном листе детям предлагается рисовать по клеткам линии от намеченной заранее точки под диктовку: вправо, влево, вверх или вниз по одной клетке и т.д.</a:t>
            </a:r>
          </a:p>
          <a:p>
            <a:pPr>
              <a:buNone/>
            </a:pPr>
            <a:r>
              <a:rPr lang="ru-RU" sz="1800" dirty="0" smtClean="0">
                <a:latin typeface="Times New Roman" pitchFamily="18" charset="0"/>
                <a:cs typeface="Times New Roman" pitchFamily="18" charset="0"/>
              </a:rPr>
              <a:t>Методическое руководство содержит подробное описание процедуры проведения и инструкции для ребенка и педагога-психолога.</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857916"/>
          </a:xfrm>
        </p:spPr>
        <p:txBody>
          <a:bodyPr>
            <a:normAutofit lnSpcReduction="10000"/>
          </a:bodyPr>
          <a:lstStyle/>
          <a:p>
            <a:pPr hangingPunct="0">
              <a:buNone/>
            </a:pPr>
            <a:r>
              <a:rPr lang="ru-RU" sz="2100" dirty="0" smtClean="0">
                <a:latin typeface="Times New Roman" pitchFamily="18" charset="0"/>
                <a:cs typeface="Times New Roman" pitchFamily="18" charset="0"/>
              </a:rPr>
              <a:t>8. Какого цвета осенние листья?</a:t>
            </a:r>
          </a:p>
          <a:p>
            <a:pPr hangingPunct="0">
              <a:buNone/>
            </a:pPr>
            <a:r>
              <a:rPr lang="ru-RU" sz="2100" dirty="0" smtClean="0">
                <a:latin typeface="Times New Roman" pitchFamily="18" charset="0"/>
                <a:cs typeface="Times New Roman" pitchFamily="18" charset="0"/>
              </a:rPr>
              <a:t>9. Какого цвета вагоны поезда?</a:t>
            </a:r>
          </a:p>
          <a:p>
            <a:pPr hangingPunct="0">
              <a:buNone/>
            </a:pPr>
            <a:r>
              <a:rPr lang="ru-RU" sz="2100" dirty="0" smtClean="0">
                <a:latin typeface="Times New Roman" pitchFamily="18" charset="0"/>
                <a:cs typeface="Times New Roman" pitchFamily="18" charset="0"/>
              </a:rPr>
              <a:t>10. Какого цвета листья подсолнуха?</a:t>
            </a:r>
          </a:p>
          <a:p>
            <a:pPr hangingPunct="0">
              <a:buNone/>
            </a:pPr>
            <a:r>
              <a:rPr lang="ru-RU" sz="2100" dirty="0" smtClean="0">
                <a:latin typeface="Times New Roman" pitchFamily="18" charset="0"/>
                <a:cs typeface="Times New Roman" pitchFamily="18" charset="0"/>
              </a:rPr>
              <a:t>Могут быть составлены другие вопросы подобного типа.</a:t>
            </a:r>
          </a:p>
          <a:p>
            <a:pPr hangingPunct="0">
              <a:buNone/>
            </a:pPr>
            <a:r>
              <a:rPr lang="ru-RU" sz="2400" b="1" i="1" dirty="0" smtClean="0">
                <a:solidFill>
                  <a:srgbClr val="0070C0"/>
                </a:solidFill>
                <a:latin typeface="Times New Roman" pitchFamily="18" charset="0"/>
                <a:cs typeface="Times New Roman" pitchFamily="18" charset="0"/>
              </a:rPr>
              <a:t>Вторая серия. </a:t>
            </a:r>
            <a:r>
              <a:rPr lang="ru-RU" sz="2100" dirty="0" smtClean="0">
                <a:latin typeface="Times New Roman" pitchFamily="18" charset="0"/>
                <a:cs typeface="Times New Roman" pitchFamily="18" charset="0"/>
              </a:rPr>
              <a:t>Произвольное действие с помощью внешних вспомогательных средств. Эта серия проводится с другими детьми. Каждому ребенку предлагают ту же инструкцию, что и в первой серии, но дополнительно дают внешнее вспомогательное средство — полоски бумаги белого, голубого, желтого и зеленого цветов, которые кладут на стол перед испытуемым. При этом говорят: «Вот это полоски белого и голубого цветов, которые ты не должен называть. Положи сейчас перед собой. А эти желтого и зеленого ты положишь перед собой после того, как один раз назовешь предметы такого цвета». Далее задают те же вопросы, что и в первой серии.</a:t>
            </a:r>
          </a:p>
          <a:p>
            <a:pPr hangingPunct="0">
              <a:buNone/>
            </a:pPr>
            <a:r>
              <a:rPr lang="ru-RU" sz="2400" b="1" i="1" dirty="0" smtClean="0">
                <a:solidFill>
                  <a:srgbClr val="002060"/>
                </a:solidFill>
                <a:latin typeface="Times New Roman" pitchFamily="18" charset="0"/>
                <a:cs typeface="Times New Roman" pitchFamily="18" charset="0"/>
              </a:rPr>
              <a:t>Обработка данных. </a:t>
            </a:r>
            <a:r>
              <a:rPr lang="ru-RU" sz="2100" dirty="0" smtClean="0">
                <a:latin typeface="Times New Roman" pitchFamily="18" charset="0"/>
                <a:cs typeface="Times New Roman" pitchFamily="18" charset="0"/>
              </a:rPr>
              <a:t>Подсчитывают число правильных и неправильных ответов по двум сериям, среднее время на обдумывание ответов. Данные представляют в таблице.</a:t>
            </a:r>
          </a:p>
          <a:p>
            <a:endParaRPr lang="ru-RU" dirty="0"/>
          </a:p>
        </p:txBody>
      </p:sp>
    </p:spTree>
  </p:cSld>
  <p:clrMapOvr>
    <a:masterClrMapping/>
  </p:clrMapOvr>
  <p:transition>
    <p:cover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1571605" y="2438400"/>
          <a:ext cx="6072230" cy="3348054"/>
        </p:xfrm>
        <a:graphic>
          <a:graphicData uri="http://schemas.openxmlformats.org/drawingml/2006/table">
            <a:tbl>
              <a:tblPr/>
              <a:tblGrid>
                <a:gridCol w="1170574"/>
                <a:gridCol w="807799"/>
                <a:gridCol w="807799"/>
                <a:gridCol w="807799"/>
                <a:gridCol w="807799"/>
                <a:gridCol w="835230"/>
                <a:gridCol w="835230"/>
              </a:tblGrid>
              <a:tr h="432457">
                <a:tc rowSpan="2">
                  <a:txBody>
                    <a:bodyPr/>
                    <a:lstStyle/>
                    <a:p>
                      <a:pPr algn="just" hangingPunct="0">
                        <a:spcAft>
                          <a:spcPts val="0"/>
                        </a:spcAft>
                      </a:pPr>
                      <a:r>
                        <a:rPr lang="ru-RU" sz="1200" dirty="0">
                          <a:latin typeface="Times New Roman"/>
                          <a:ea typeface="Times New Roman"/>
                          <a:cs typeface="Times New Roman"/>
                        </a:rPr>
                        <a:t>Возраст детей</a:t>
                      </a:r>
                      <a:endParaRPr lang="ru-RU" sz="1000" dirty="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hangingPunct="0">
                        <a:spcAft>
                          <a:spcPts val="0"/>
                        </a:spcAft>
                      </a:pPr>
                      <a:r>
                        <a:rPr lang="en-US" sz="1200">
                          <a:latin typeface="Times New Roman"/>
                          <a:ea typeface="Times New Roman"/>
                          <a:cs typeface="Times New Roman"/>
                        </a:rPr>
                        <a:t>I </a:t>
                      </a:r>
                      <a:r>
                        <a:rPr lang="ru-RU" sz="1200">
                          <a:latin typeface="Times New Roman"/>
                          <a:ea typeface="Times New Roman"/>
                          <a:cs typeface="Times New Roman"/>
                        </a:rPr>
                        <a:t>серия</a:t>
                      </a:r>
                      <a:endParaRPr lang="ru-RU" sz="100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just" hangingPunct="0">
                        <a:spcAft>
                          <a:spcPts val="0"/>
                        </a:spcAft>
                      </a:pPr>
                      <a:r>
                        <a:rPr lang="en-US" sz="1200">
                          <a:latin typeface="Times New Roman"/>
                          <a:ea typeface="Times New Roman"/>
                          <a:cs typeface="Times New Roman"/>
                        </a:rPr>
                        <a:t>II </a:t>
                      </a:r>
                      <a:r>
                        <a:rPr lang="ru-RU" sz="1200">
                          <a:latin typeface="Times New Roman"/>
                          <a:ea typeface="Times New Roman"/>
                          <a:cs typeface="Times New Roman"/>
                        </a:rPr>
                        <a:t>серия</a:t>
                      </a:r>
                      <a:endParaRPr lang="ru-RU" sz="100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163358">
                <a:tc vMerge="1">
                  <a:txBody>
                    <a:bodyPr/>
                    <a:lstStyle/>
                    <a:p>
                      <a:endParaRPr lang="ru-RU"/>
                    </a:p>
                  </a:txBody>
                  <a:tcPr/>
                </a:tc>
                <a:tc>
                  <a:txBody>
                    <a:bodyPr/>
                    <a:lstStyle/>
                    <a:p>
                      <a:pPr algn="just" hangingPunct="0">
                        <a:spcAft>
                          <a:spcPts val="0"/>
                        </a:spcAft>
                      </a:pPr>
                      <a:r>
                        <a:rPr lang="ru-RU" sz="1200">
                          <a:latin typeface="Times New Roman"/>
                          <a:ea typeface="Times New Roman"/>
                          <a:cs typeface="Times New Roman"/>
                        </a:rPr>
                        <a:t>Правиль­ные ответы</a:t>
                      </a:r>
                      <a:endParaRPr lang="ru-RU" sz="100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ru-RU" sz="1200">
                          <a:latin typeface="Times New Roman"/>
                          <a:ea typeface="Times New Roman"/>
                          <a:cs typeface="Times New Roman"/>
                        </a:rPr>
                        <a:t>Непра­вильные ответы</a:t>
                      </a:r>
                      <a:endParaRPr lang="ru-RU" sz="100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ru-RU" sz="1200" dirty="0">
                          <a:latin typeface="Times New Roman"/>
                          <a:ea typeface="Times New Roman"/>
                          <a:cs typeface="Times New Roman"/>
                        </a:rPr>
                        <a:t>Время на обдумы­вание в среднем</a:t>
                      </a:r>
                      <a:endParaRPr lang="ru-RU" sz="1000" dirty="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ru-RU" sz="1200">
                          <a:latin typeface="Times New Roman"/>
                          <a:ea typeface="Times New Roman"/>
                          <a:cs typeface="Times New Roman"/>
                        </a:rPr>
                        <a:t>Правиль­ные ответы</a:t>
                      </a:r>
                      <a:endParaRPr lang="ru-RU" sz="100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ru-RU" sz="1200">
                          <a:latin typeface="Times New Roman"/>
                          <a:ea typeface="Times New Roman"/>
                          <a:cs typeface="Times New Roman"/>
                        </a:rPr>
                        <a:t>Непра­вильные ответы</a:t>
                      </a:r>
                      <a:endParaRPr lang="ru-RU" sz="100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r>
                        <a:rPr lang="ru-RU" sz="1200">
                          <a:latin typeface="Times New Roman"/>
                          <a:ea typeface="Times New Roman"/>
                          <a:cs typeface="Times New Roman"/>
                        </a:rPr>
                        <a:t>Время на обдумы­вание в среднем</a:t>
                      </a:r>
                      <a:endParaRPr lang="ru-RU" sz="100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2239">
                <a:tc>
                  <a:txBody>
                    <a:bodyPr/>
                    <a:lstStyle/>
                    <a:p>
                      <a:pPr algn="just" hangingPunct="0">
                        <a:spcAft>
                          <a:spcPts val="0"/>
                        </a:spcAft>
                      </a:pPr>
                      <a:r>
                        <a:rPr lang="ru-RU" sz="1200">
                          <a:latin typeface="Times New Roman"/>
                          <a:ea typeface="Times New Roman"/>
                          <a:cs typeface="Times New Roman"/>
                        </a:rPr>
                        <a:t>5-6 лет 6-7 лет</a:t>
                      </a:r>
                      <a:endParaRPr lang="ru-RU" sz="1000">
                        <a:latin typeface="Courier New"/>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endParaRPr lang="ru-RU" sz="120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endParaRPr lang="ru-RU" sz="120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endParaRPr lang="ru-RU" sz="120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endParaRPr lang="ru-RU" sz="120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endParaRPr lang="ru-RU" sz="120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hangingPunct="0">
                        <a:spcAft>
                          <a:spcPts val="0"/>
                        </a:spcAft>
                      </a:pPr>
                      <a:endParaRPr lang="ru-RU" sz="12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0177" name="Rectangle 1"/>
          <p:cNvSpPr>
            <a:spLocks noChangeArrowheads="1"/>
          </p:cNvSpPr>
          <p:nvPr/>
        </p:nvSpPr>
        <p:spPr bwMode="auto">
          <a:xfrm>
            <a:off x="285720" y="571480"/>
            <a:ext cx="8501122"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Выявляют, чем объясняется меньший разрыв в количественных характеристиках произвольных действий с использованием и без использования внешних вспомогательных средств у детей среднего дошкольного возраста по сравнению с разрывом тех же показателей у старших дошкольников.</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ru-RU" dirty="0" smtClean="0">
                <a:latin typeface="Times New Roman" pitchFamily="18" charset="0"/>
                <a:cs typeface="Times New Roman" pitchFamily="18" charset="0"/>
              </a:rPr>
              <a:t>Табл. Показатели выполнения задания.</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amon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681682"/>
          </a:xfrm>
        </p:spPr>
        <p:txBody>
          <a:bodyPr>
            <a:normAutofit lnSpcReduction="10000"/>
          </a:bodyPr>
          <a:lstStyle/>
          <a:p>
            <a:pPr>
              <a:buNone/>
            </a:pPr>
            <a:r>
              <a:rPr lang="ru-RU" sz="2400" b="1" i="1" dirty="0" smtClean="0">
                <a:solidFill>
                  <a:srgbClr val="C00000"/>
                </a:solidFill>
                <a:latin typeface="Times New Roman" pitchFamily="18" charset="0"/>
                <a:cs typeface="Times New Roman" pitchFamily="18" charset="0"/>
              </a:rPr>
              <a:t>7 задание</a:t>
            </a:r>
            <a:r>
              <a:rPr lang="ru-RU" sz="2400" dirty="0" smtClean="0">
                <a:solidFill>
                  <a:srgbClr val="C00000"/>
                </a:solidFill>
                <a:latin typeface="Times New Roman" pitchFamily="18" charset="0"/>
                <a:cs typeface="Times New Roman" pitchFamily="18" charset="0"/>
              </a:rPr>
              <a:t>. </a:t>
            </a:r>
            <a:r>
              <a:rPr lang="ru-RU" sz="2400" b="1" i="1" dirty="0" smtClean="0">
                <a:solidFill>
                  <a:srgbClr val="002060"/>
                </a:solidFill>
                <a:latin typeface="Times New Roman" pitchFamily="18" charset="0"/>
                <a:cs typeface="Times New Roman" pitchFamily="18" charset="0"/>
              </a:rPr>
              <a:t>Подготовка исследования. </a:t>
            </a:r>
            <a:r>
              <a:rPr lang="ru-RU" sz="1800" dirty="0" smtClean="0">
                <a:latin typeface="Times New Roman" pitchFamily="18" charset="0"/>
                <a:cs typeface="Times New Roman" pitchFamily="18" charset="0"/>
              </a:rPr>
              <a:t>Приготовить фигурные таблицы для всех детей группы (рис.)</a:t>
            </a:r>
          </a:p>
          <a:p>
            <a:pPr hangingPunct="0"/>
            <a:endParaRPr lang="ru-RU" dirty="0" smtClean="0"/>
          </a:p>
          <a:p>
            <a:pPr hangingPunct="0">
              <a:buNone/>
            </a:pPr>
            <a:endParaRPr lang="ru-RU" dirty="0" smtClean="0"/>
          </a:p>
          <a:p>
            <a:pPr hangingPunct="0">
              <a:buNone/>
            </a:pPr>
            <a:endParaRPr lang="ru-RU" dirty="0" smtClean="0"/>
          </a:p>
          <a:p>
            <a:pPr hangingPunct="0">
              <a:buNone/>
            </a:pPr>
            <a:endParaRPr lang="ru-RU" dirty="0" smtClean="0"/>
          </a:p>
          <a:p>
            <a:pPr hangingPunct="0">
              <a:buNone/>
            </a:pPr>
            <a:endParaRPr lang="ru-RU" dirty="0" smtClean="0"/>
          </a:p>
          <a:p>
            <a:pPr hangingPunct="0">
              <a:buNone/>
            </a:pPr>
            <a:endParaRPr lang="ru-RU" dirty="0" smtClean="0"/>
          </a:p>
          <a:p>
            <a:pPr hangingPunct="0">
              <a:buNone/>
            </a:pPr>
            <a:endParaRPr lang="ru-RU" dirty="0" smtClean="0"/>
          </a:p>
          <a:p>
            <a:pPr hangingPunct="0">
              <a:buNone/>
            </a:pPr>
            <a:endParaRPr lang="ru-RU" dirty="0" smtClean="0"/>
          </a:p>
          <a:p>
            <a:pPr hangingPunct="0">
              <a:buNone/>
            </a:pPr>
            <a:endParaRPr lang="ru-RU" dirty="0" smtClean="0"/>
          </a:p>
          <a:p>
            <a:pPr hangingPunct="0">
              <a:buNone/>
            </a:pPr>
            <a:endParaRPr lang="ru-RU" dirty="0" smtClean="0"/>
          </a:p>
          <a:p>
            <a:pPr hangingPunct="0">
              <a:buNone/>
            </a:pPr>
            <a:r>
              <a:rPr lang="ru-RU" sz="1800" dirty="0" smtClean="0">
                <a:latin typeface="Times New Roman" pitchFamily="18" charset="0"/>
                <a:cs typeface="Times New Roman" pitchFamily="18" charset="0"/>
              </a:rPr>
              <a:t>Рис. П. Таблица для изучения работоспособности</a:t>
            </a:r>
          </a:p>
          <a:p>
            <a:pPr>
              <a:buNone/>
            </a:pPr>
            <a:endParaRPr lang="ru-RU" dirty="0"/>
          </a:p>
        </p:txBody>
      </p:sp>
      <p:pic>
        <p:nvPicPr>
          <p:cNvPr id="4" name="Picture 1"/>
          <p:cNvPicPr>
            <a:picLocks noChangeAspect="1" noChangeArrowheads="1"/>
          </p:cNvPicPr>
          <p:nvPr/>
        </p:nvPicPr>
        <p:blipFill>
          <a:blip r:embed="rId2"/>
          <a:srcRect/>
          <a:stretch>
            <a:fillRect/>
          </a:stretch>
        </p:blipFill>
        <p:spPr bwMode="auto">
          <a:xfrm>
            <a:off x="2500298" y="1285860"/>
            <a:ext cx="3714776" cy="4214842"/>
          </a:xfrm>
          <a:prstGeom prst="rect">
            <a:avLst/>
          </a:prstGeom>
          <a:noFill/>
        </p:spPr>
      </p:pic>
    </p:spTree>
  </p:cSld>
  <p:clrMapOvr>
    <a:masterClrMapping/>
  </p:clrMapOvr>
  <p:transition>
    <p:zoom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929354"/>
          </a:xfrm>
        </p:spPr>
        <p:txBody>
          <a:bodyPr>
            <a:noAutofit/>
          </a:bodyPr>
          <a:lstStyle/>
          <a:p>
            <a:pPr hangingPunct="0">
              <a:buNone/>
            </a:pPr>
            <a:r>
              <a:rPr lang="ru-RU" sz="2400" b="1" i="1" dirty="0" smtClean="0">
                <a:solidFill>
                  <a:srgbClr val="002060"/>
                </a:solidFill>
                <a:latin typeface="Times New Roman" pitchFamily="18" charset="0"/>
                <a:cs typeface="Times New Roman" pitchFamily="18" charset="0"/>
              </a:rPr>
              <a:t>Проведение  исследования.   </a:t>
            </a:r>
            <a:r>
              <a:rPr lang="ru-RU" sz="1800" dirty="0" smtClean="0">
                <a:latin typeface="Times New Roman" pitchFamily="18" charset="0"/>
                <a:cs typeface="Times New Roman" pitchFamily="18" charset="0"/>
              </a:rPr>
              <a:t>Эксперимент  проводится коллективно с группой детей 5-7 лет в течение недели. В понедельник в любое время дня делают тренировочный срез, когда дети ставят в таблице знаки, например, в прямоугольнике «-», в круге *&lt;+», в звездочке «*». Во вторник делают 2 среза: первый до занятий, когда дети ставят в звездочке «*», в круге «+» и в квадрате «.»; второй срез — после занятий, ставят в квадрате «-», в треугольнике «+», в полукруге (*). Следующие срезы делают в четверг: первый до занятий, ставят в полукруге «-», в треугольнике «+», в квадрате «*»; второй — после занятий, ставят в треугольнике «-», во флажке «+», в квадрате «*».</a:t>
            </a:r>
          </a:p>
          <a:p>
            <a:pPr hangingPunct="0">
              <a:buNone/>
            </a:pPr>
            <a:r>
              <a:rPr lang="ru-RU" sz="1800" dirty="0" smtClean="0">
                <a:latin typeface="Times New Roman" pitchFamily="18" charset="0"/>
                <a:cs typeface="Times New Roman" pitchFamily="18" charset="0"/>
              </a:rPr>
              <a:t>Экспериментатор говорит детям: «Сейчас, как только я дам команду: «Начали!», вы будете внимательно просматривать все фигурки одну за другой построчно, как будто читаете книгу, и отыскивать среди них 3 фигурки... (рисует на доске) и ставить в них такие знаки (показывает на доске на образце и называет фигурки и знаки, которые нужно в них поставить)». Затем проверяют, как дети поняли инструкцию. Для этого нескольких ребят просят повторить содержание задания. Далее экспериментатор говорит: «Внимание! Приготовились! Взяли ручку. Поставили руку на локоток. Начали!» Включается секундомер. С доски все стирают (!). Дети работают 2 мин. затем дается команда: «Внимание! Стоп! Поставьте уголок там, где остановились».</a:t>
            </a:r>
          </a:p>
        </p:txBody>
      </p:sp>
    </p:spTree>
  </p:cSld>
  <p:clrMapOvr>
    <a:masterClrMapping/>
  </p:clrMapOvr>
  <p:transition>
    <p:wipe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0" y="0"/>
            <a:ext cx="184731" cy="4924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Содержимое 10"/>
          <p:cNvSpPr>
            <a:spLocks noGrp="1"/>
          </p:cNvSpPr>
          <p:nvPr>
            <p:ph idx="1"/>
          </p:nvPr>
        </p:nvSpPr>
        <p:spPr>
          <a:xfrm>
            <a:off x="457200" y="714356"/>
            <a:ext cx="8229600" cy="5610244"/>
          </a:xfrm>
        </p:spPr>
        <p:txBody>
          <a:bodyPr>
            <a:normAutofit/>
          </a:bodyPr>
          <a:lstStyle/>
          <a:p>
            <a:pPr hangingPunct="0">
              <a:buNone/>
            </a:pPr>
            <a:r>
              <a:rPr lang="ru-RU" sz="2400" b="1" i="1" dirty="0" smtClean="0">
                <a:solidFill>
                  <a:srgbClr val="002060"/>
                </a:solidFill>
                <a:latin typeface="Times New Roman" pitchFamily="18" charset="0"/>
                <a:cs typeface="Times New Roman" pitchFamily="18" charset="0"/>
              </a:rPr>
              <a:t>Обработка данных</a:t>
            </a:r>
            <a:r>
              <a:rPr lang="ru-RU" sz="2100" dirty="0" smtClean="0">
                <a:latin typeface="Times New Roman" pitchFamily="18" charset="0"/>
                <a:cs typeface="Times New Roman" pitchFamily="18" charset="0"/>
              </a:rPr>
              <a:t>. В заданиях оценивают: объем работы — количество просмотренных фигур; качество работы — количество допущенных ошибок в пересчете на 100 просмотренных фигур.</a:t>
            </a:r>
          </a:p>
          <a:p>
            <a:pPr hangingPunct="0">
              <a:buNone/>
            </a:pPr>
            <a:r>
              <a:rPr lang="ru-RU" sz="2100" dirty="0" smtClean="0">
                <a:latin typeface="Times New Roman" pitchFamily="18" charset="0"/>
                <a:cs typeface="Times New Roman" pitchFamily="18" charset="0"/>
              </a:rPr>
              <a:t>Высчитывают коэффициент продуктивности (О) по формуле: О = С2/(</a:t>
            </a:r>
            <a:r>
              <a:rPr lang="ru-RU" sz="2100" dirty="0" err="1" smtClean="0">
                <a:latin typeface="Times New Roman" pitchFamily="18" charset="0"/>
                <a:cs typeface="Times New Roman" pitchFamily="18" charset="0"/>
              </a:rPr>
              <a:t>С+о</a:t>
            </a:r>
            <a:r>
              <a:rPr lang="ru-RU" sz="2100" dirty="0" smtClean="0">
                <a:latin typeface="Times New Roman" pitchFamily="18" charset="0"/>
                <a:cs typeface="Times New Roman" pitchFamily="18" charset="0"/>
              </a:rPr>
              <a:t>), где С — количество просмотренных строк; о — количество ошибок (1 ошибка приравнивается к строчке), ошибки в этом случае не стандартизируют.</a:t>
            </a:r>
          </a:p>
          <a:p>
            <a:pPr hangingPunct="0">
              <a:buNone/>
            </a:pPr>
            <a:r>
              <a:rPr lang="ru-RU" sz="2100" dirty="0" smtClean="0">
                <a:latin typeface="Times New Roman" pitchFamily="18" charset="0"/>
                <a:cs typeface="Times New Roman" pitchFamily="18" charset="0"/>
              </a:rPr>
              <a:t>Каждая пропущенная строчка исключается из общего числа просмотренных строк, но считается за 1 допущенную ошибку и прибавляется и общему числу ошибок.</a:t>
            </a:r>
          </a:p>
          <a:p>
            <a:endParaRPr lang="ru-RU" sz="2800" dirty="0" smtClean="0">
              <a:latin typeface="Times New Roman" pitchFamily="18" charset="0"/>
              <a:cs typeface="Times New Roman" pitchFamily="18" charset="0"/>
            </a:endParaRPr>
          </a:p>
          <a:p>
            <a:endParaRPr lang="ru-RU" dirty="0"/>
          </a:p>
        </p:txBody>
      </p:sp>
    </p:spTree>
  </p:cSld>
  <p:clrMapOvr>
    <a:masterClrMapping/>
  </p:clrMapOvr>
  <p:transition>
    <p:strips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786478"/>
          </a:xfrm>
        </p:spPr>
        <p:txBody>
          <a:bodyPr>
            <a:normAutofit/>
          </a:bodyPr>
          <a:lstStyle/>
          <a:p>
            <a:pPr hangingPunct="0">
              <a:buNone/>
            </a:pPr>
            <a:r>
              <a:rPr lang="ru-RU" b="1" i="1" dirty="0" smtClean="0">
                <a:solidFill>
                  <a:srgbClr val="FF0000"/>
                </a:solidFill>
                <a:latin typeface="Times New Roman" pitchFamily="18" charset="0"/>
                <a:cs typeface="Times New Roman" pitchFamily="18" charset="0"/>
              </a:rPr>
              <a:t>«Методика с конвертами»</a:t>
            </a:r>
          </a:p>
          <a:p>
            <a:pPr hangingPunct="0">
              <a:buNone/>
            </a:pPr>
            <a:r>
              <a:rPr lang="ru-RU" b="1" i="1" dirty="0" smtClean="0">
                <a:solidFill>
                  <a:srgbClr val="FF0000"/>
                </a:solidFill>
                <a:latin typeface="Times New Roman" pitchFamily="18" charset="0"/>
                <a:cs typeface="Times New Roman" pitchFamily="18" charset="0"/>
              </a:rPr>
              <a:t>   </a:t>
            </a:r>
            <a:r>
              <a:rPr lang="ru-RU" sz="1800" dirty="0" smtClean="0">
                <a:latin typeface="Times New Roman" pitchFamily="18" charset="0"/>
                <a:cs typeface="Times New Roman" pitchFamily="18" charset="0"/>
              </a:rPr>
              <a:t>Школьнику предлагается выбрать среди других конверт, на котором указано название наиболее интересующего его учебного предмета, а затем открыть конверт и выбрать из лежащих там карточек ту, на которой написан наиболее интересный для него тип заданий в этом учебном предмете (теоретический, прикладной и т. д.). Здесь ученик проводится через «двухступенчатый выбор», и учитель получает представление о довольно четко очерченной области его интереса. Эту методику учитель может использовать и в рамках одного учебного предмета, например на конвертах написать название разделов (тем) этого учебного предмета, а затем предложить школьнику внутри каждой темы выбрать тот или иной тип задания.</a:t>
            </a:r>
          </a:p>
          <a:p>
            <a:pPr hangingPunct="0">
              <a:buNone/>
            </a:pPr>
            <a:endParaRPr lang="ru-RU" sz="1600" i="1" dirty="0" smtClean="0">
              <a:latin typeface="Times New Roman" pitchFamily="18" charset="0"/>
              <a:cs typeface="Times New Roman" pitchFamily="18" charset="0"/>
            </a:endParaRPr>
          </a:p>
          <a:p>
            <a:pPr hangingPunct="0">
              <a:buNone/>
            </a:pPr>
            <a:endParaRPr lang="ru-RU" sz="1600" i="1" dirty="0" smtClean="0">
              <a:latin typeface="Times New Roman" pitchFamily="18" charset="0"/>
              <a:cs typeface="Times New Roman" pitchFamily="18" charset="0"/>
            </a:endParaRPr>
          </a:p>
          <a:p>
            <a:pPr hangingPunct="0">
              <a:buNone/>
            </a:pPr>
            <a:endParaRPr lang="ru-RU" sz="1600" i="1" dirty="0" smtClean="0">
              <a:latin typeface="Times New Roman" pitchFamily="18" charset="0"/>
              <a:cs typeface="Times New Roman" pitchFamily="18" charset="0"/>
            </a:endParaRPr>
          </a:p>
          <a:p>
            <a:pPr hangingPunct="0">
              <a:buNone/>
            </a:pPr>
            <a:endParaRPr lang="ru-RU" sz="1600" i="1" dirty="0" smtClean="0">
              <a:latin typeface="Times New Roman" pitchFamily="18" charset="0"/>
              <a:cs typeface="Times New Roman" pitchFamily="18" charset="0"/>
            </a:endParaRPr>
          </a:p>
          <a:p>
            <a:pPr hangingPunct="0">
              <a:buNone/>
            </a:pPr>
            <a:r>
              <a:rPr lang="ru-RU" sz="1600" i="1" dirty="0" smtClean="0">
                <a:latin typeface="Times New Roman" pitchFamily="18" charset="0"/>
                <a:cs typeface="Times New Roman" pitchFamily="18" charset="0"/>
              </a:rPr>
              <a:t>      См.: Щукина Г. И. Эксперимент как метод изучения познавательных интересов школьников. — В кн.: Педагогические проблемы формирования познавательных интересов учащихся. Л., 1975, </a:t>
            </a:r>
            <a:r>
              <a:rPr lang="ru-RU" sz="1600" i="1" dirty="0" err="1" smtClean="0">
                <a:latin typeface="Times New Roman" pitchFamily="18" charset="0"/>
                <a:cs typeface="Times New Roman" pitchFamily="18" charset="0"/>
              </a:rPr>
              <a:t>вып</a:t>
            </a:r>
            <a:r>
              <a:rPr lang="ru-RU" sz="1600" i="1" dirty="0" smtClean="0">
                <a:latin typeface="Times New Roman" pitchFamily="18" charset="0"/>
                <a:cs typeface="Times New Roman" pitchFamily="18" charset="0"/>
              </a:rPr>
              <a:t>. 1, с, 132—139</a:t>
            </a:r>
          </a:p>
          <a:p>
            <a:pPr>
              <a:buNone/>
            </a:pPr>
            <a:endParaRPr lang="ru-RU" dirty="0">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610244"/>
          </a:xfrm>
        </p:spPr>
        <p:txBody>
          <a:bodyPr>
            <a:normAutofit/>
          </a:bodyPr>
          <a:lstStyle/>
          <a:p>
            <a:pPr hangingPunct="0">
              <a:buNone/>
            </a:pPr>
            <a:r>
              <a:rPr lang="ru-RU" b="1" i="1" dirty="0" smtClean="0">
                <a:solidFill>
                  <a:srgbClr val="FF0000"/>
                </a:solidFill>
                <a:latin typeface="Times New Roman" pitchFamily="18" charset="0"/>
                <a:cs typeface="Times New Roman" pitchFamily="18" charset="0"/>
              </a:rPr>
              <a:t>Методика «Составь расписание на неделю»</a:t>
            </a:r>
          </a:p>
          <a:p>
            <a:pPr hangingPunct="0">
              <a:buNone/>
            </a:pPr>
            <a:r>
              <a:rPr lang="ru-RU" b="1" i="1" dirty="0" smtClean="0">
                <a:solidFill>
                  <a:srgbClr val="FF0000"/>
                </a:solidFill>
                <a:latin typeface="Times New Roman" pitchFamily="18" charset="0"/>
                <a:cs typeface="Times New Roman" pitchFamily="18" charset="0"/>
              </a:rPr>
              <a:t> </a:t>
            </a:r>
            <a:r>
              <a:rPr lang="ru-RU" sz="1800" dirty="0" smtClean="0">
                <a:latin typeface="Times New Roman" pitchFamily="18" charset="0"/>
                <a:cs typeface="Times New Roman" pitchFamily="18" charset="0"/>
              </a:rPr>
              <a:t>Учащимся предлагается включить любое число уроков по различным предметам, предусмотренным и не предусмотренным школьной программой, а также вычеркнуть из расписания уроки по не интересующим их предметам.</a:t>
            </a:r>
          </a:p>
          <a:p>
            <a:pPr hangingPunct="0">
              <a:buNone/>
            </a:pPr>
            <a:endParaRPr lang="ru-RU" sz="1800" dirty="0" smtClean="0">
              <a:latin typeface="Times New Roman" pitchFamily="18" charset="0"/>
              <a:cs typeface="Times New Roman" pitchFamily="18" charset="0"/>
            </a:endParaRPr>
          </a:p>
          <a:p>
            <a:pPr hangingPunct="0">
              <a:buNone/>
            </a:pPr>
            <a:endParaRPr lang="ru-RU" sz="1800" dirty="0" smtClean="0">
              <a:latin typeface="Times New Roman" pitchFamily="18" charset="0"/>
              <a:cs typeface="Times New Roman" pitchFamily="18" charset="0"/>
            </a:endParaRPr>
          </a:p>
          <a:p>
            <a:pPr hangingPunct="0">
              <a:buNone/>
            </a:pPr>
            <a:r>
              <a:rPr lang="ru-RU" sz="1800" dirty="0" smtClean="0">
                <a:latin typeface="Times New Roman" pitchFamily="18" charset="0"/>
                <a:cs typeface="Times New Roman" pitchFamily="18" charset="0"/>
              </a:rPr>
              <a:t>В тех же целях используется ситуация предоставления школьникам свободного времени (например, в конце урока), когда учитель говорит примерно следующее: «Осталось время, вы можете заняться, чем хотите», а затем наблюдает за поведением учащихся и теми видами занятий, которые они предпочитают.</a:t>
            </a:r>
          </a:p>
          <a:p>
            <a:pPr hangingPunct="0">
              <a:buNone/>
            </a:pPr>
            <a:endParaRPr lang="ru-RU" sz="1800" dirty="0" smtClean="0">
              <a:latin typeface="Times New Roman" pitchFamily="18" charset="0"/>
              <a:cs typeface="Times New Roman" pitchFamily="18" charset="0"/>
            </a:endParaRPr>
          </a:p>
          <a:p>
            <a:pPr hangingPunct="0">
              <a:buNone/>
            </a:pPr>
            <a:endParaRPr lang="ru-RU" sz="1800" dirty="0" smtClean="0">
              <a:latin typeface="Times New Roman" pitchFamily="18" charset="0"/>
              <a:cs typeface="Times New Roman" pitchFamily="18" charset="0"/>
            </a:endParaRPr>
          </a:p>
          <a:p>
            <a:pPr hangingPunct="0">
              <a:buNone/>
            </a:pPr>
            <a:endParaRPr lang="ru-RU" sz="1800" dirty="0" smtClean="0">
              <a:latin typeface="Times New Roman" pitchFamily="18" charset="0"/>
              <a:cs typeface="Times New Roman" pitchFamily="18" charset="0"/>
            </a:endParaRPr>
          </a:p>
          <a:p>
            <a:pPr hangingPunct="0">
              <a:buNone/>
            </a:pPr>
            <a:r>
              <a:rPr lang="ru-RU" sz="1800" dirty="0" smtClean="0">
                <a:latin typeface="Times New Roman" pitchFamily="18" charset="0"/>
                <a:cs typeface="Times New Roman" pitchFamily="18" charset="0"/>
              </a:rPr>
              <a:t>Все эти ситуации выбора выявляют наличие или отсутствие широких познавательных мотивов.</a:t>
            </a:r>
          </a:p>
          <a:p>
            <a:endParaRPr lang="ru-RU" dirty="0"/>
          </a:p>
        </p:txBody>
      </p:sp>
    </p:spTree>
  </p:cSld>
  <p:clrMapOvr>
    <a:masterClrMapping/>
  </p:clrMapOvr>
  <p:transition>
    <p:wheel spokes="2"/>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857232"/>
            <a:ext cx="8305800" cy="4071966"/>
          </a:xfrm>
        </p:spPr>
        <p:txBody>
          <a:bodyPr>
            <a:normAutofit fontScale="90000"/>
          </a:bodyPr>
          <a:lstStyle/>
          <a:p>
            <a:pPr lvl="0"/>
            <a:r>
              <a:rPr lang="ru-RU" sz="2400" dirty="0" smtClean="0">
                <a:latin typeface="Times New Roman" pitchFamily="18" charset="0"/>
                <a:cs typeface="Times New Roman" pitchFamily="18" charset="0"/>
              </a:rPr>
              <a:t>Литература:</a:t>
            </a:r>
            <a:r>
              <a:rPr lang="ru-RU" sz="2400" dirty="0" smtClean="0"/>
              <a:t> </a:t>
            </a:r>
            <a:br>
              <a:rPr lang="ru-RU" sz="2400" dirty="0" smtClean="0"/>
            </a:br>
            <a:r>
              <a:rPr lang="ru-RU" sz="2400" dirty="0" smtClean="0"/>
              <a:t>1.Актуальные вопросы формирования интересов в обучении/Под ред. Г.И.Щукиной.- М.: Просвещение, 1984. </a:t>
            </a:r>
            <a:br>
              <a:rPr lang="ru-RU" sz="2400" dirty="0" smtClean="0"/>
            </a:br>
            <a:r>
              <a:rPr lang="ru-RU" sz="2400" dirty="0" smtClean="0"/>
              <a:t>2.Гуткина Н.И. Психологическая готовность к школе. — М.: НПО «Образование», 1996 </a:t>
            </a:r>
            <a:br>
              <a:rPr lang="ru-RU" sz="2400" dirty="0" smtClean="0"/>
            </a:br>
            <a:r>
              <a:rPr lang="ru-RU" sz="2400" dirty="0" smtClean="0"/>
              <a:t>3.Маркова А.К. Формирование интересов и мотивов учебной деятельности.- М.: Педагогика, 1990.</a:t>
            </a:r>
            <a:br>
              <a:rPr lang="ru-RU" sz="2400" dirty="0" smtClean="0"/>
            </a:br>
            <a:r>
              <a:rPr lang="ru-RU" sz="2400" dirty="0" smtClean="0">
                <a:latin typeface="Times New Roman" pitchFamily="18" charset="0"/>
                <a:cs typeface="Times New Roman" pitchFamily="18" charset="0"/>
              </a:rPr>
              <a:t>4.Урунтаева Г.А., </a:t>
            </a:r>
            <a:r>
              <a:rPr lang="ru-RU" sz="2400" dirty="0" err="1" smtClean="0">
                <a:latin typeface="Times New Roman" pitchFamily="18" charset="0"/>
                <a:cs typeface="Times New Roman" pitchFamily="18" charset="0"/>
              </a:rPr>
              <a:t>Афонькина</a:t>
            </a:r>
            <a:r>
              <a:rPr lang="ru-RU" sz="2400" dirty="0" smtClean="0">
                <a:latin typeface="Times New Roman" pitchFamily="18" charset="0"/>
                <a:cs typeface="Times New Roman" pitchFamily="18" charset="0"/>
              </a:rPr>
              <a:t> Ю.А. Практикум по детской психологии. – М.: Просвещение, 1995</a:t>
            </a:r>
            <a:r>
              <a:rPr lang="ru-RU" sz="2400" dirty="0" smtClean="0"/>
              <a:t> </a:t>
            </a:r>
            <a:br>
              <a:rPr lang="ru-RU" sz="2400" dirty="0" smtClean="0"/>
            </a:br>
            <a:r>
              <a:rPr lang="ru-RU" sz="2400" dirty="0" smtClean="0"/>
              <a:t/>
            </a:r>
            <a:br>
              <a:rPr lang="ru-RU" sz="2400" dirty="0" smtClean="0"/>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6146" name="AutoShape 2" descr="Первая таблица к методике Узнавания фигур"/>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ransition>
    <p:split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867656"/>
          </a:xfrm>
        </p:spPr>
        <p:txBody>
          <a:bodyPr/>
          <a:lstStyle/>
          <a:p>
            <a:pPr algn="ctr"/>
            <a:r>
              <a:rPr lang="ru-RU" b="1" i="1" dirty="0" smtClean="0">
                <a:solidFill>
                  <a:srgbClr val="002060"/>
                </a:solidFill>
                <a:latin typeface="Times New Roman" pitchFamily="18" charset="0"/>
                <a:cs typeface="Times New Roman" pitchFamily="18" charset="0"/>
              </a:rPr>
              <a:t>Спасибо за внимание!</a:t>
            </a:r>
            <a:endParaRPr lang="ru-RU" b="1" i="1" dirty="0">
              <a:solidFill>
                <a:srgbClr val="002060"/>
              </a:solidFill>
              <a:latin typeface="Times New Roman" pitchFamily="18" charset="0"/>
              <a:cs typeface="Times New Roman" pitchFamily="18" charset="0"/>
            </a:endParaRPr>
          </a:p>
        </p:txBody>
      </p:sp>
      <p:pic>
        <p:nvPicPr>
          <p:cNvPr id="3074" name="Picture 2" descr="http://img0.liveinternet.ru/images/foto/c/0/apps/4/421/4421502_e5b04389aa9a.jpg"/>
          <p:cNvPicPr>
            <a:picLocks noChangeAspect="1" noChangeArrowheads="1"/>
          </p:cNvPicPr>
          <p:nvPr/>
        </p:nvPicPr>
        <p:blipFill>
          <a:blip r:embed="rId2"/>
          <a:srcRect/>
          <a:stretch>
            <a:fillRect/>
          </a:stretch>
        </p:blipFill>
        <p:spPr bwMode="auto">
          <a:xfrm>
            <a:off x="714348" y="2643182"/>
            <a:ext cx="3810000" cy="3810000"/>
          </a:xfrm>
          <a:prstGeom prst="rect">
            <a:avLst/>
          </a:prstGeom>
          <a:no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857916"/>
          </a:xfrm>
        </p:spPr>
        <p:txBody>
          <a:bodyPr>
            <a:noAutofit/>
          </a:bodyPr>
          <a:lstStyle/>
          <a:p>
            <a:pPr>
              <a:buNone/>
            </a:pPr>
            <a:r>
              <a:rPr lang="ru-RU" sz="2400" b="1" i="1" dirty="0" smtClean="0">
                <a:solidFill>
                  <a:srgbClr val="002060"/>
                </a:solidFill>
                <a:latin typeface="Times New Roman" pitchFamily="18" charset="0"/>
                <a:cs typeface="Times New Roman" pitchFamily="18" charset="0"/>
              </a:rPr>
              <a:t>Методические рекомендации:</a:t>
            </a:r>
            <a:r>
              <a:rPr lang="ru-RU" sz="1800" dirty="0" smtClean="0">
                <a:latin typeface="Times New Roman" pitchFamily="18" charset="0"/>
                <a:cs typeface="Times New Roman" pitchFamily="18" charset="0"/>
              </a:rPr>
              <a:t> </a:t>
            </a:r>
          </a:p>
          <a:p>
            <a:pPr>
              <a:buNone/>
            </a:pPr>
            <a:r>
              <a:rPr lang="ru-RU" sz="1800" dirty="0" smtClean="0">
                <a:latin typeface="Times New Roman" pitchFamily="18" charset="0"/>
                <a:cs typeface="Times New Roman" pitchFamily="18" charset="0"/>
              </a:rPr>
              <a:t>педагог-психолог подробно объясняет задание, одновременно показывая его выполнение на доске с разметкой тетрадных клеток. Выполнению основного задания предшествует рисование тренировочного узора, во время которого экспериментатор контролирует и исправляет допущенные детьми ошибки. На самостоятельное продолжение узора дается 1,5 – 2 минуты, ребят следует предупредить, что не обязательно занимать всю ширину страницы.</a:t>
            </a:r>
          </a:p>
          <a:p>
            <a:pPr>
              <a:buNone/>
            </a:pPr>
            <a:endParaRPr lang="ru-RU" sz="1800" dirty="0" smtClean="0">
              <a:latin typeface="Times New Roman" pitchFamily="18" charset="0"/>
              <a:cs typeface="Times New Roman" pitchFamily="18" charset="0"/>
            </a:endParaRPr>
          </a:p>
          <a:p>
            <a:pPr>
              <a:buNone/>
            </a:pPr>
            <a:endParaRPr lang="ru-RU" sz="1800" dirty="0" smtClean="0">
              <a:latin typeface="Times New Roman" pitchFamily="18" charset="0"/>
              <a:cs typeface="Times New Roman" pitchFamily="18" charset="0"/>
            </a:endParaRPr>
          </a:p>
          <a:p>
            <a:pPr>
              <a:buNone/>
            </a:pPr>
            <a:endParaRPr lang="ru-RU" sz="1800" dirty="0" smtClean="0">
              <a:latin typeface="Times New Roman" pitchFamily="18" charset="0"/>
              <a:cs typeface="Times New Roman" pitchFamily="18" charset="0"/>
            </a:endParaRPr>
          </a:p>
          <a:p>
            <a:pPr>
              <a:buNone/>
            </a:pPr>
            <a:endParaRPr lang="ru-RU" sz="18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Затем дети выполняют две основные серии диктанта. При рисовании основных узоров контроль снимается и экспериментатор следит только за тем, чтобы дети не переворачивали свои листочки и начинали новый узор с нужной стороны. При диктовке следует соблюдать достаточно длительные паузы, чтобы испытуемые успели кончить предыдущую линию.</a:t>
            </a:r>
          </a:p>
          <a:p>
            <a:pPr>
              <a:buNone/>
            </a:pP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715040"/>
          </a:xfrm>
        </p:spPr>
        <p:txBody>
          <a:bodyPr>
            <a:normAutofit/>
          </a:bodyPr>
          <a:lstStyle/>
          <a:p>
            <a:pPr>
              <a:buNone/>
            </a:pPr>
            <a:r>
              <a:rPr lang="ru-RU" sz="2400" b="1" i="1" dirty="0" smtClean="0">
                <a:solidFill>
                  <a:srgbClr val="002060"/>
                </a:solidFill>
                <a:latin typeface="Times New Roman" pitchFamily="18" charset="0"/>
                <a:cs typeface="Times New Roman" pitchFamily="18" charset="0"/>
              </a:rPr>
              <a:t>Анализ.</a:t>
            </a:r>
            <a:r>
              <a:rPr lang="ru-RU" sz="1800" dirty="0" smtClean="0">
                <a:latin typeface="Times New Roman" pitchFamily="18" charset="0"/>
                <a:cs typeface="Times New Roman" pitchFamily="18" charset="0"/>
              </a:rPr>
              <a:t> При анализе результатов выполнения задания необходимо порознь оценить действия под диктовку и правильность самостоятельного продолжения узора. Первый показатель свидетельствует об умении внимательно слушать и четко выполнять указания взрослого, второй – о степени самостоятельности ребенка в учебной работе.</a:t>
            </a:r>
          </a:p>
          <a:p>
            <a:pPr>
              <a:buNone/>
            </a:pPr>
            <a:endParaRPr lang="ru-RU" sz="1800" dirty="0" smtClean="0">
              <a:latin typeface="Times New Roman" pitchFamily="18" charset="0"/>
              <a:cs typeface="Times New Roman" pitchFamily="18" charset="0"/>
            </a:endParaRPr>
          </a:p>
          <a:p>
            <a:pPr>
              <a:buNone/>
            </a:pPr>
            <a:endParaRPr lang="ru-RU" sz="18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При использовании методики «Графический диктант» необходимо обратить особое внимание на детей-левшей, так как в вводной инструкции ребенку напоминают, что правая рука – это та, в которой он держит карандаш. Кроме того, некоторые будущие первоклассники путают не только правую и левую строну, но также верх и низ листа бумаги, не умеют отсчитать необходимое количество клеточек. В связи с этим не всегда представляется возможность установить причину некачественного выполнения задания.</a:t>
            </a:r>
          </a:p>
          <a:p>
            <a:pPr>
              <a:buNone/>
            </a:pPr>
            <a:endParaRPr lang="ru-RU" sz="1800" dirty="0" smtClean="0">
              <a:latin typeface="Times New Roman" pitchFamily="18" charset="0"/>
              <a:cs typeface="Times New Roman" pitchFamily="18" charset="0"/>
            </a:endParaRPr>
          </a:p>
          <a:p>
            <a:pPr>
              <a:buNone/>
            </a:pPr>
            <a:endParaRPr lang="ru-RU" sz="18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Методика может быть использована как для индивидуального, так и для группового обследования.</a:t>
            </a:r>
          </a:p>
          <a:p>
            <a:endParaRPr lang="ru-RU" dirty="0"/>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1000132"/>
          </a:xfrm>
        </p:spPr>
        <p:txBody>
          <a:bodyPr>
            <a:normAutofit/>
          </a:bodyPr>
          <a:lstStyle/>
          <a:p>
            <a:pPr algn="ctr"/>
            <a:r>
              <a:rPr lang="ru-RU" sz="2400" b="1" dirty="0" smtClean="0">
                <a:solidFill>
                  <a:srgbClr val="C00000"/>
                </a:solidFill>
                <a:latin typeface="Times New Roman" pitchFamily="18" charset="0"/>
                <a:cs typeface="Times New Roman" pitchFamily="18" charset="0"/>
              </a:rPr>
              <a:t>Методика «Узор»</a:t>
            </a:r>
            <a:br>
              <a:rPr lang="ru-RU" sz="2400" b="1" dirty="0" smtClean="0">
                <a:solidFill>
                  <a:srgbClr val="C00000"/>
                </a:solidFill>
                <a:latin typeface="Times New Roman" pitchFamily="18" charset="0"/>
                <a:cs typeface="Times New Roman" pitchFamily="18" charset="0"/>
              </a:rPr>
            </a:br>
            <a:r>
              <a:rPr lang="ru-RU" sz="2400" dirty="0" err="1" smtClean="0">
                <a:solidFill>
                  <a:srgbClr val="C00000"/>
                </a:solidFill>
                <a:latin typeface="Times New Roman" pitchFamily="18" charset="0"/>
                <a:cs typeface="Times New Roman" pitchFamily="18" charset="0"/>
                <a:hlinkClick r:id="rId2"/>
              </a:rPr>
              <a:t>Цеханская</a:t>
            </a:r>
            <a:r>
              <a:rPr lang="ru-RU" sz="2400" dirty="0" smtClean="0">
                <a:solidFill>
                  <a:srgbClr val="C00000"/>
                </a:solidFill>
                <a:latin typeface="Times New Roman" pitchFamily="18" charset="0"/>
                <a:cs typeface="Times New Roman" pitchFamily="18" charset="0"/>
                <a:hlinkClick r:id="rId2"/>
              </a:rPr>
              <a:t> Л.И.</a:t>
            </a:r>
            <a:endParaRPr lang="ru-RU" sz="2400"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428736"/>
            <a:ext cx="8229600" cy="4895864"/>
          </a:xfrm>
        </p:spPr>
        <p:txBody>
          <a:bodyPr>
            <a:noAutofit/>
          </a:bodyPr>
          <a:lstStyle/>
          <a:p>
            <a:pPr>
              <a:buNone/>
            </a:pPr>
            <a:r>
              <a:rPr lang="ru-RU" sz="2400" b="1" i="1" dirty="0" smtClean="0">
                <a:solidFill>
                  <a:srgbClr val="002060"/>
                </a:solidFill>
                <a:latin typeface="Times New Roman" pitchFamily="18" charset="0"/>
                <a:cs typeface="Times New Roman" pitchFamily="18" charset="0"/>
              </a:rPr>
              <a:t>Предмет диагностики </a:t>
            </a:r>
          </a:p>
          <a:p>
            <a:pPr>
              <a:buNone/>
            </a:pPr>
            <a:r>
              <a:rPr lang="ru-RU" sz="1800" dirty="0" smtClean="0">
                <a:latin typeface="Times New Roman" pitchFamily="18" charset="0"/>
                <a:cs typeface="Times New Roman" pitchFamily="18" charset="0"/>
              </a:rPr>
              <a:t>Исследование познавательной сферы ребенка, выявление </a:t>
            </a:r>
            <a:r>
              <a:rPr lang="ru-RU" sz="1800" dirty="0" err="1" smtClean="0">
                <a:latin typeface="Times New Roman" pitchFamily="18" charset="0"/>
                <a:cs typeface="Times New Roman" pitchFamily="18" charset="0"/>
              </a:rPr>
              <a:t>сформированности</a:t>
            </a:r>
            <a:r>
              <a:rPr lang="ru-RU" sz="1800" dirty="0" smtClean="0">
                <a:latin typeface="Times New Roman" pitchFamily="18" charset="0"/>
                <a:cs typeface="Times New Roman" pitchFamily="18" charset="0"/>
              </a:rPr>
              <a:t> умения подчинять свои действия правилу</a:t>
            </a:r>
          </a:p>
          <a:p>
            <a:pPr>
              <a:buNone/>
            </a:pPr>
            <a:r>
              <a:rPr lang="ru-RU" sz="2400" b="1" i="1" dirty="0" smtClean="0">
                <a:solidFill>
                  <a:srgbClr val="002060"/>
                </a:solidFill>
                <a:latin typeface="Times New Roman" pitchFamily="18" charset="0"/>
                <a:cs typeface="Times New Roman" pitchFamily="18" charset="0"/>
              </a:rPr>
              <a:t>Области применения</a:t>
            </a:r>
          </a:p>
          <a:p>
            <a:pPr>
              <a:buNone/>
            </a:pPr>
            <a:r>
              <a:rPr lang="ru-RU" sz="2400" b="1" i="1" dirty="0" smtClean="0">
                <a:solidFill>
                  <a:srgbClr val="002060"/>
                </a:solidFill>
                <a:latin typeface="Times New Roman" pitchFamily="18" charset="0"/>
                <a:cs typeface="Times New Roman" pitchFamily="18" charset="0"/>
              </a:rPr>
              <a:t> </a:t>
            </a:r>
            <a:r>
              <a:rPr lang="ru-RU" sz="1800" dirty="0" smtClean="0">
                <a:latin typeface="Times New Roman" pitchFamily="18" charset="0"/>
                <a:cs typeface="Times New Roman" pitchFamily="18" charset="0"/>
              </a:rPr>
              <a:t>Определение предпосылок овладения учебной деятельностью через изучение </a:t>
            </a:r>
            <a:r>
              <a:rPr lang="ru-RU" sz="1800" dirty="0" err="1" smtClean="0">
                <a:latin typeface="Times New Roman" pitchFamily="18" charset="0"/>
                <a:cs typeface="Times New Roman" pitchFamily="18" charset="0"/>
              </a:rPr>
              <a:t>сформированности</a:t>
            </a:r>
            <a:r>
              <a:rPr lang="ru-RU" sz="1800" dirty="0" smtClean="0">
                <a:latin typeface="Times New Roman" pitchFamily="18" charset="0"/>
                <a:cs typeface="Times New Roman" pitchFamily="18" charset="0"/>
              </a:rPr>
              <a:t> умения детей сознательно подчинять свои действия правилу, обобщенно определяющему способ действия</a:t>
            </a:r>
          </a:p>
          <a:p>
            <a:pPr>
              <a:buNone/>
            </a:pPr>
            <a:r>
              <a:rPr lang="ru-RU" sz="2400" b="1" i="1" dirty="0" smtClean="0">
                <a:solidFill>
                  <a:srgbClr val="002060"/>
                </a:solidFill>
                <a:latin typeface="Times New Roman" pitchFamily="18" charset="0"/>
                <a:cs typeface="Times New Roman" pitchFamily="18" charset="0"/>
              </a:rPr>
              <a:t>Общее описание</a:t>
            </a:r>
          </a:p>
          <a:p>
            <a:pPr>
              <a:buNone/>
            </a:pPr>
            <a:r>
              <a:rPr lang="ru-RU" sz="2400" b="1" i="1" dirty="0" smtClean="0">
                <a:solidFill>
                  <a:srgbClr val="002060"/>
                </a:solidFill>
                <a:latin typeface="Times New Roman" pitchFamily="18" charset="0"/>
                <a:cs typeface="Times New Roman" pitchFamily="18" charset="0"/>
              </a:rPr>
              <a:t> </a:t>
            </a:r>
            <a:r>
              <a:rPr lang="ru-RU" sz="1800" dirty="0" smtClean="0">
                <a:latin typeface="Times New Roman" pitchFamily="18" charset="0"/>
                <a:cs typeface="Times New Roman" pitchFamily="18" charset="0"/>
              </a:rPr>
              <a:t>Тест включает методическое руководство, </a:t>
            </a:r>
            <a:r>
              <a:rPr lang="ru-RU" sz="1800" dirty="0" err="1" smtClean="0">
                <a:latin typeface="Times New Roman" pitchFamily="18" charset="0"/>
                <a:cs typeface="Times New Roman" pitchFamily="18" charset="0"/>
              </a:rPr>
              <a:t>стимульный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материал,который</a:t>
            </a:r>
            <a:r>
              <a:rPr lang="ru-RU" sz="1800" dirty="0" smtClean="0">
                <a:latin typeface="Times New Roman" pitchFamily="18" charset="0"/>
                <a:cs typeface="Times New Roman" pitchFamily="18" charset="0"/>
              </a:rPr>
              <a:t> включает бланки </a:t>
            </a:r>
            <a:r>
              <a:rPr lang="ru-RU" sz="1800" dirty="0" err="1" smtClean="0">
                <a:latin typeface="Times New Roman" pitchFamily="18" charset="0"/>
                <a:cs typeface="Times New Roman" pitchFamily="18" charset="0"/>
              </a:rPr>
              <a:t>сгеометрическими</a:t>
            </a:r>
            <a:r>
              <a:rPr lang="ru-RU" sz="1800" dirty="0" smtClean="0">
                <a:latin typeface="Times New Roman" pitchFamily="18" charset="0"/>
                <a:cs typeface="Times New Roman" pitchFamily="18" charset="0"/>
              </a:rPr>
              <a:t> фигурками, нарисованными на листе бумаги и расположенными в три ряда. Верхний ряд состоит из треугольников, нижний — из квадратов, средний — из кружков. Квадраты находятся под треугольниками, кружки — в промежутке между ними. Все три ряда геометрических фигур называются «полоской».</a:t>
            </a:r>
          </a:p>
          <a:p>
            <a:endParaRPr lang="ru-RU"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681682"/>
          </a:xfrm>
        </p:spPr>
        <p:txBody>
          <a:bodyPr>
            <a:normAutofit fontScale="62500" lnSpcReduction="20000"/>
          </a:bodyPr>
          <a:lstStyle/>
          <a:p>
            <a:pPr>
              <a:buNone/>
            </a:pPr>
            <a:r>
              <a:rPr lang="ru-RU" sz="2800" dirty="0" smtClean="0">
                <a:latin typeface="Times New Roman" pitchFamily="18" charset="0"/>
                <a:cs typeface="Times New Roman" pitchFamily="18" charset="0"/>
              </a:rPr>
              <a:t>     Материал методики («полоски») располагается на четырех страницах. На первой странице, в центре верхней части дается образец узора, который детям предстоит вычерчивать после объяснения задания. Внизу этой же страницы расположена «полоска» геометрических фигур, на которой ребята учатся рисовать узор под диктовку. На трех следующих страницах дается по одной «полоске» фигур на каждой, для соответствующей серии эксперимента.</a:t>
            </a:r>
          </a:p>
          <a:p>
            <a:pPr>
              <a:buNone/>
            </a:pPr>
            <a:r>
              <a:rPr lang="ru-RU" sz="2800" dirty="0" smtClean="0">
                <a:latin typeface="Times New Roman" pitchFamily="18" charset="0"/>
                <a:cs typeface="Times New Roman" pitchFamily="18" charset="0"/>
              </a:rPr>
              <a:t>Методическое руководство содержит подробное описание процедуры проведения и инструкции для ребенка и педагога-психолога.</a:t>
            </a:r>
          </a:p>
          <a:p>
            <a:pPr>
              <a:buNone/>
            </a:pPr>
            <a:r>
              <a:rPr lang="ru-RU" sz="3800" b="1" i="1" dirty="0" smtClean="0">
                <a:solidFill>
                  <a:srgbClr val="002060"/>
                </a:solidFill>
                <a:latin typeface="Times New Roman" pitchFamily="18" charset="0"/>
                <a:cs typeface="Times New Roman" pitchFamily="18" charset="0"/>
              </a:rPr>
              <a:t>Методические рекомендации:</a:t>
            </a:r>
            <a:r>
              <a:rPr lang="ru-RU" sz="2800" dirty="0" smtClean="0">
                <a:latin typeface="Times New Roman" pitchFamily="18" charset="0"/>
                <a:cs typeface="Times New Roman" pitchFamily="18" charset="0"/>
              </a:rPr>
              <a:t> данная методика может проводиться как индивидуально, так и в группе детей.</a:t>
            </a:r>
          </a:p>
          <a:p>
            <a:pPr>
              <a:buNone/>
            </a:pP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Перед ребенком ставится задача рисовать узор, следуя правилу (какие фигуры соединять между собой), с указанием способа действия (каким образом соединять фигуры). Например, соединять треугольники и квадраты (правило) через кружок (способ действия). При этом ребенок должен следовать инструкции, которая дается экспериментатором, и где указывается, какие фигурки и в каком порядке следует выбирать.</a:t>
            </a:r>
          </a:p>
          <a:p>
            <a:pPr>
              <a:buNone/>
            </a:pP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Вначале ребенку предлагается образец узора и дается инструкция. Затем следует этап обучения способу действия, после чего дети переходят к выполнению основного задания. На этапе обучения взрослый следит за тем, как каждый ребенок выполняет задание, а в случае необходимости исправляет ошибки и объясняет ребенку в чем он ошибся.</a:t>
            </a:r>
          </a:p>
          <a:p>
            <a:endParaRPr lang="ru-RU" dirty="0"/>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610244"/>
          </a:xfrm>
        </p:spPr>
        <p:txBody>
          <a:bodyPr>
            <a:normAutofit fontScale="92500" lnSpcReduction="10000"/>
          </a:bodyPr>
          <a:lstStyle/>
          <a:p>
            <a:pPr>
              <a:buNone/>
            </a:pPr>
            <a:r>
              <a:rPr lang="ru-RU" sz="1900" dirty="0" smtClean="0">
                <a:latin typeface="Times New Roman" pitchFamily="18" charset="0"/>
                <a:cs typeface="Times New Roman" pitchFamily="18" charset="0"/>
              </a:rPr>
              <a:t>Эксперимент состоит из трех серий, отличающихся друг от друга конфигурацией узора.</a:t>
            </a:r>
          </a:p>
          <a:p>
            <a:pPr>
              <a:buNone/>
            </a:pPr>
            <a:endParaRPr lang="ru-RU" sz="1900" dirty="0" smtClean="0">
              <a:latin typeface="Times New Roman" pitchFamily="18" charset="0"/>
              <a:cs typeface="Times New Roman" pitchFamily="18" charset="0"/>
            </a:endParaRPr>
          </a:p>
          <a:p>
            <a:pPr>
              <a:buNone/>
            </a:pPr>
            <a:endParaRPr lang="ru-RU" sz="1900" dirty="0" smtClean="0">
              <a:latin typeface="Times New Roman" pitchFamily="18" charset="0"/>
              <a:cs typeface="Times New Roman" pitchFamily="18" charset="0"/>
            </a:endParaRPr>
          </a:p>
          <a:p>
            <a:pPr>
              <a:buNone/>
            </a:pPr>
            <a:r>
              <a:rPr lang="ru-RU" sz="1900" dirty="0" smtClean="0">
                <a:latin typeface="Times New Roman" pitchFamily="18" charset="0"/>
                <a:cs typeface="Times New Roman" pitchFamily="18" charset="0"/>
              </a:rPr>
              <a:t>Диктовать следует медленно, чтобы дети успевали прочертить очередное соединение. Повторять одно и то же дважды нельзя, поскольку некоторых ребят это может натолкнуть на прочерчивание лишних соединений. Никакой помощи во время выполнения основного задания экспериментатор не оказывает.</a:t>
            </a:r>
          </a:p>
          <a:p>
            <a:pPr>
              <a:buNone/>
            </a:pPr>
            <a:endParaRPr lang="ru-RU" sz="1900" dirty="0" smtClean="0">
              <a:latin typeface="Times New Roman" pitchFamily="18" charset="0"/>
              <a:cs typeface="Times New Roman" pitchFamily="18" charset="0"/>
            </a:endParaRPr>
          </a:p>
          <a:p>
            <a:pPr>
              <a:buNone/>
            </a:pPr>
            <a:endParaRPr lang="ru-RU" sz="1900" dirty="0" smtClean="0">
              <a:latin typeface="Times New Roman" pitchFamily="18" charset="0"/>
              <a:cs typeface="Times New Roman" pitchFamily="18" charset="0"/>
            </a:endParaRPr>
          </a:p>
          <a:p>
            <a:pPr>
              <a:buNone/>
            </a:pPr>
            <a:endParaRPr lang="ru-RU" sz="1900" dirty="0" smtClean="0">
              <a:latin typeface="Times New Roman" pitchFamily="18" charset="0"/>
              <a:cs typeface="Times New Roman" pitchFamily="18" charset="0"/>
            </a:endParaRPr>
          </a:p>
          <a:p>
            <a:pPr>
              <a:buNone/>
            </a:pPr>
            <a:endParaRPr lang="ru-RU" sz="1900" dirty="0" smtClean="0">
              <a:latin typeface="Times New Roman" pitchFamily="18" charset="0"/>
              <a:cs typeface="Times New Roman" pitchFamily="18" charset="0"/>
            </a:endParaRPr>
          </a:p>
          <a:p>
            <a:pPr>
              <a:buNone/>
            </a:pPr>
            <a:r>
              <a:rPr lang="ru-RU" sz="1900" dirty="0" smtClean="0">
                <a:latin typeface="Times New Roman" pitchFamily="18" charset="0"/>
                <a:cs typeface="Times New Roman" pitchFamily="18" charset="0"/>
              </a:rPr>
              <a:t>При оценке результатов правильными считаются соединения, соответствующие диктанту. Штрафные очки начисляют за лишние соединения, не предусмотренные диктантом, за «разрывы» или пропуски «зон соединения» между правильными соединениями.</a:t>
            </a:r>
          </a:p>
          <a:p>
            <a:pPr>
              <a:buNone/>
            </a:pPr>
            <a:r>
              <a:rPr lang="ru-RU" sz="2800" dirty="0" smtClean="0"/>
              <a:t/>
            </a:r>
            <a:br>
              <a:rPr lang="ru-RU" sz="2800" dirty="0" smtClean="0"/>
            </a:br>
            <a:endParaRPr lang="ru-RU" sz="2800" dirty="0" smtClean="0"/>
          </a:p>
          <a:p>
            <a:pPr>
              <a:buNone/>
            </a:pPr>
            <a:endParaRPr lang="ru-RU" dirty="0"/>
          </a:p>
        </p:txBody>
      </p:sp>
    </p:spTree>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1357322"/>
          </a:xfrm>
        </p:spPr>
        <p:txBody>
          <a:bodyPr>
            <a:normAutofit/>
          </a:bodyPr>
          <a:lstStyle/>
          <a:p>
            <a:pPr algn="ctr"/>
            <a:r>
              <a:rPr lang="ru-RU" sz="2400" b="1" i="1" dirty="0" smtClean="0">
                <a:solidFill>
                  <a:srgbClr val="C00000"/>
                </a:solidFill>
                <a:latin typeface="Times New Roman" pitchFamily="18" charset="0"/>
                <a:cs typeface="Times New Roman" pitchFamily="18" charset="0"/>
              </a:rPr>
              <a:t>Методика «Рисование по точкам» или </a:t>
            </a:r>
            <a:br>
              <a:rPr lang="ru-RU" sz="2400" b="1" i="1" dirty="0" smtClean="0">
                <a:solidFill>
                  <a:srgbClr val="C00000"/>
                </a:solidFill>
                <a:latin typeface="Times New Roman" pitchFamily="18" charset="0"/>
                <a:cs typeface="Times New Roman" pitchFamily="18" charset="0"/>
              </a:rPr>
            </a:br>
            <a:r>
              <a:rPr lang="ru-RU" sz="2400" b="1" i="1" dirty="0" smtClean="0">
                <a:solidFill>
                  <a:srgbClr val="C00000"/>
                </a:solidFill>
                <a:latin typeface="Times New Roman" pitchFamily="18" charset="0"/>
                <a:cs typeface="Times New Roman" pitchFamily="18" charset="0"/>
              </a:rPr>
              <a:t>«Образец и правило»</a:t>
            </a:r>
            <a:br>
              <a:rPr lang="ru-RU" sz="2400" b="1" i="1" dirty="0" smtClean="0">
                <a:solidFill>
                  <a:srgbClr val="C00000"/>
                </a:solidFill>
                <a:latin typeface="Times New Roman" pitchFamily="18" charset="0"/>
                <a:cs typeface="Times New Roman" pitchFamily="18" charset="0"/>
              </a:rPr>
            </a:br>
            <a:r>
              <a:rPr lang="ru-RU" sz="2400" i="1" dirty="0" err="1" smtClean="0">
                <a:solidFill>
                  <a:srgbClr val="C00000"/>
                </a:solidFill>
                <a:latin typeface="Times New Roman" pitchFamily="18" charset="0"/>
                <a:cs typeface="Times New Roman" pitchFamily="18" charset="0"/>
                <a:hlinkClick r:id="rId2"/>
              </a:rPr>
              <a:t>Венгер</a:t>
            </a:r>
            <a:r>
              <a:rPr lang="ru-RU" sz="2400" i="1" dirty="0" smtClean="0">
                <a:solidFill>
                  <a:srgbClr val="C00000"/>
                </a:solidFill>
                <a:latin typeface="Times New Roman" pitchFamily="18" charset="0"/>
                <a:cs typeface="Times New Roman" pitchFamily="18" charset="0"/>
                <a:hlinkClick r:id="rId2"/>
              </a:rPr>
              <a:t> А.Л.</a:t>
            </a:r>
            <a:endParaRPr lang="ru-RU" sz="2400" i="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643050"/>
            <a:ext cx="8229600" cy="5000660"/>
          </a:xfrm>
        </p:spPr>
        <p:txBody>
          <a:bodyPr>
            <a:noAutofit/>
          </a:bodyPr>
          <a:lstStyle/>
          <a:p>
            <a:pPr>
              <a:buNone/>
            </a:pPr>
            <a:r>
              <a:rPr lang="ru-RU" sz="2400" b="1" i="1" dirty="0" smtClean="0">
                <a:solidFill>
                  <a:srgbClr val="002060"/>
                </a:solidFill>
                <a:latin typeface="Times New Roman" pitchFamily="18" charset="0"/>
                <a:cs typeface="Times New Roman" pitchFamily="18" charset="0"/>
              </a:rPr>
              <a:t>Предмет диагностики</a:t>
            </a:r>
            <a:endParaRPr lang="ru-RU" sz="18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Исследование познавательной сферы ребенка</a:t>
            </a:r>
          </a:p>
          <a:p>
            <a:pPr>
              <a:buNone/>
            </a:pPr>
            <a:r>
              <a:rPr lang="ru-RU" sz="2400" b="1" i="1" dirty="0" smtClean="0">
                <a:solidFill>
                  <a:srgbClr val="002060"/>
                </a:solidFill>
                <a:latin typeface="Times New Roman" pitchFamily="18" charset="0"/>
                <a:cs typeface="Times New Roman" pitchFamily="18" charset="0"/>
              </a:rPr>
              <a:t>Области применения</a:t>
            </a:r>
          </a:p>
          <a:p>
            <a:pPr>
              <a:buNone/>
            </a:pPr>
            <a:r>
              <a:rPr lang="ru-RU" sz="1800" dirty="0" smtClean="0">
                <a:latin typeface="Times New Roman" pitchFamily="18" charset="0"/>
                <a:cs typeface="Times New Roman" pitchFamily="18" charset="0"/>
              </a:rPr>
              <a:t>Исследование уровня ориентировки на заданную систему требований</a:t>
            </a:r>
          </a:p>
          <a:p>
            <a:pPr>
              <a:buNone/>
            </a:pPr>
            <a:r>
              <a:rPr lang="ru-RU" sz="2400" b="1" i="1" dirty="0" smtClean="0">
                <a:solidFill>
                  <a:srgbClr val="002060"/>
                </a:solidFill>
                <a:latin typeface="Times New Roman" pitchFamily="18" charset="0"/>
                <a:cs typeface="Times New Roman" pitchFamily="18" charset="0"/>
              </a:rPr>
              <a:t>Общее описание</a:t>
            </a:r>
          </a:p>
          <a:p>
            <a:pPr>
              <a:buNone/>
            </a:pPr>
            <a:r>
              <a:rPr lang="ru-RU" sz="1800" dirty="0" smtClean="0">
                <a:latin typeface="Times New Roman" pitchFamily="18" charset="0"/>
                <a:cs typeface="Times New Roman" pitchFamily="18" charset="0"/>
              </a:rPr>
              <a:t>Тест включает методическое руководство и </a:t>
            </a:r>
            <a:r>
              <a:rPr lang="ru-RU" sz="1800" dirty="0" err="1" smtClean="0">
                <a:latin typeface="Times New Roman" pitchFamily="18" charset="0"/>
                <a:cs typeface="Times New Roman" pitchFamily="18" charset="0"/>
              </a:rPr>
              <a:t>стимульный</a:t>
            </a:r>
            <a:r>
              <a:rPr lang="ru-RU" sz="1800" dirty="0" smtClean="0">
                <a:latin typeface="Times New Roman" pitchFamily="18" charset="0"/>
                <a:cs typeface="Times New Roman" pitchFamily="18" charset="0"/>
              </a:rPr>
              <a:t> материал, оформленный в виде специальной книжечке с шестью задачами. На каждом левом листе разворота изображен образец (геометрическая фигура с углами без округлостей). На правой стороне разворота размещено задание в виде «точек»: маленьких крестиков, кружочков, треугольников, - которые надо соединить линиями от угла к углу. Если ребенок действует по инструкции, не соединяя одинаковых точек, то он воспроизводит фигуру-образец. Среди точек задания просматриваются простые геометрические фигуры, в т.ч. похожие на образец, не имеющие отношения к заданию, так как их нельзя точно воспроизвести, не нарушив правила. Правильное решение только одно. Задания отличаются одно от другого формой образца и расположением «точек».</a:t>
            </a:r>
          </a:p>
          <a:p>
            <a:endParaRPr lang="ru-RU" sz="1800" dirty="0">
              <a:latin typeface="Times New Roman" pitchFamily="18" charset="0"/>
              <a:cs typeface="Times New Roman" pitchFamily="18" charset="0"/>
            </a:endParaRPr>
          </a:p>
        </p:txBody>
      </p:sp>
    </p:spTree>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786478"/>
          </a:xfrm>
        </p:spPr>
        <p:txBody>
          <a:bodyPr>
            <a:normAutofit/>
          </a:bodyPr>
          <a:lstStyle/>
          <a:p>
            <a:pPr>
              <a:buNone/>
            </a:pPr>
            <a:r>
              <a:rPr lang="ru-RU" sz="1800" dirty="0" smtClean="0">
                <a:latin typeface="Times New Roman" pitchFamily="18" charset="0"/>
                <a:cs typeface="Times New Roman" pitchFamily="18" charset="0"/>
              </a:rPr>
              <a:t>Методическое руководство содержит подробное описание процедуры проведения и инструкции для ребенка и педагога-психолога.</a:t>
            </a:r>
          </a:p>
          <a:p>
            <a:pPr>
              <a:buNone/>
            </a:pPr>
            <a:r>
              <a:rPr lang="ru-RU" sz="2400" b="1" i="1" dirty="0" smtClean="0">
                <a:solidFill>
                  <a:srgbClr val="002060"/>
                </a:solidFill>
                <a:latin typeface="Times New Roman" pitchFamily="18" charset="0"/>
                <a:cs typeface="Times New Roman" pitchFamily="18" charset="0"/>
              </a:rPr>
              <a:t>Методические рекомендации:</a:t>
            </a:r>
            <a:r>
              <a:rPr lang="ru-RU" sz="1800" b="1" i="1" dirty="0" smtClean="0">
                <a:latin typeface="Times New Roman" pitchFamily="18" charset="0"/>
                <a:cs typeface="Times New Roman" pitchFamily="18" charset="0"/>
              </a:rPr>
              <a:t> </a:t>
            </a:r>
          </a:p>
          <a:p>
            <a:pPr>
              <a:buNone/>
            </a:pPr>
            <a:r>
              <a:rPr lang="ru-RU" sz="1800" dirty="0" smtClean="0">
                <a:latin typeface="Times New Roman" pitchFamily="18" charset="0"/>
                <a:cs typeface="Times New Roman" pitchFamily="18" charset="0"/>
              </a:rPr>
              <a:t>обследование проводится с группой детей. Желательно, чтобы количество  человек в группе не превышало 15.</a:t>
            </a:r>
          </a:p>
          <a:p>
            <a:pPr>
              <a:buNone/>
            </a:pPr>
            <a:r>
              <a:rPr lang="ru-RU" sz="1800" dirty="0" smtClean="0">
                <a:latin typeface="Times New Roman" pitchFamily="18" charset="0"/>
                <a:cs typeface="Times New Roman" pitchFamily="18" charset="0"/>
              </a:rPr>
              <a:t>обследование проводят два человека, т.е. педагогу-психологу кто-то ассистирует. Детей рассаживают по одному. Книжечка содержит данные о ребенке: фамилию, имя, возраст, дата обследования. К следующему заданию ребенок переходит вместе со всеми по команде. Ассистент и психолог следят за тем, чтобы дети не перескакивали через страницу. При неправильно проведенной линии ребенок может пригласить психолога, чтобы тот стер ее.</a:t>
            </a:r>
          </a:p>
          <a:p>
            <a:pPr>
              <a:buNone/>
            </a:pPr>
            <a:endParaRPr lang="ru-RU" sz="18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В зависимости от задач исследования обсчет результатов может быть более простым — подсчет правильных решений, и более сложным — с учетом качества выполнения каждого задания.</a:t>
            </a:r>
          </a:p>
          <a:p>
            <a:pPr>
              <a:buNone/>
            </a:pP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smtClean="0">
              <a:latin typeface="Times New Roman" pitchFamily="18" charset="0"/>
              <a:cs typeface="Times New Roman" pitchFamily="18" charset="0"/>
            </a:endParaRPr>
          </a:p>
          <a:p>
            <a:endParaRPr lang="ru-RU" dirty="0"/>
          </a:p>
        </p:txBody>
      </p:sp>
    </p:spTree>
  </p:cSld>
  <p:clrMapOvr>
    <a:masterClrMapping/>
  </p:clrMapOvr>
  <p:transition>
    <p:strip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313</TotalTime>
  <Words>3123</Words>
  <PresentationFormat>Экран (4:3)</PresentationFormat>
  <Paragraphs>191</Paragraphs>
  <Slides>28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Поток</vt:lpstr>
      <vt:lpstr>               Диагностические методики для оценки развития познавательного интереса дошкольников</vt:lpstr>
      <vt:lpstr>Методика «Графический диктант» Эльконин Д.Б.</vt:lpstr>
      <vt:lpstr>Слайд 3</vt:lpstr>
      <vt:lpstr>Слайд 4</vt:lpstr>
      <vt:lpstr>Методика «Узор» Цеханская Л.И.</vt:lpstr>
      <vt:lpstr>Слайд 6</vt:lpstr>
      <vt:lpstr>Слайд 7</vt:lpstr>
      <vt:lpstr>Методика «Рисование по точкам» или  «Образец и правило» Венгер А.Л.</vt:lpstr>
      <vt:lpstr>Слайд 9</vt:lpstr>
      <vt:lpstr> Познавательные процессы. Внимание. </vt:lpstr>
      <vt:lpstr>Слайд 11</vt:lpstr>
      <vt:lpstr>Слайд 12</vt:lpstr>
      <vt:lpstr>Слайд 13</vt:lpstr>
      <vt:lpstr>Слайд 14</vt:lpstr>
      <vt:lpstr>Слайд 15</vt:lpstr>
      <vt:lpstr>4 задание. Изучение внимания </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Литература:  1.Актуальные вопросы формирования интересов в обучении/Под ред. Г.И.Щукиной.- М.: Просвещение, 1984.  2.Гуткина Н.И. Психологическая готовность к школе. — М.: НПО «Образование», 1996  3.Маркова А.К. Формирование интересов и мотивов учебной деятельности.- М.: Педагогика, 1990. 4.Урунтаева Г.А., Афонькина Ю.А. Практикум по детской психологии. – М.: Просвещение, 1995    </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НАТАЛЬЯ</dc:creator>
  <cp:lastModifiedBy>НАТАЛЬЯ</cp:lastModifiedBy>
  <cp:revision>35</cp:revision>
  <dcterms:created xsi:type="dcterms:W3CDTF">2013-11-24T10:54:33Z</dcterms:created>
  <dcterms:modified xsi:type="dcterms:W3CDTF">2013-11-26T20:18:42Z</dcterms:modified>
</cp:coreProperties>
</file>