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E4CED-6873-4B45-963B-9A75A66D5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C4B37-A0E5-425D-8CF1-1C95F1FA6B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EE340-7153-4365-8B09-7990635AD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BABA3-8F19-4036-AEF0-889B89469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9D460-6828-4CF0-A60A-F9F18B6D8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B76C3-4FD2-4EDF-B2ED-DB3EC6EE0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552EF-7DEF-408F-BCA3-21503781B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365C4-5E77-411C-9AA4-18424E8AC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3EAD-5CDE-4786-87A0-0B8C40551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1757B-C046-401E-A00C-06D5B02A2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ABB3-F32B-4286-AB99-C9E1ABA08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9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99"/>
                </a:solidFill>
                <a:latin typeface="+mn-lt"/>
              </a:defRPr>
            </a:lvl1pPr>
          </a:lstStyle>
          <a:p>
            <a:fld id="{0E8CCA6A-0775-4EC1-8469-1578192A89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1%D1%80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ru.wikipedia.org/wiki/%D0%9A%D0%B0%D1%82%D0%B0%D0%BB%D0%BE%D0%B3_%D0%BF%D0%B0%D0%BC%D1%8F%D1%82%D0%BD%D1%8B%D1%85_%D0%BC%D0%BE%D0%BD%D0%B5%D1%82_%D0%A0%D0%BE%D1%81%D1%81%D0%B8%D0%B8/2008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ru.wikipedia.org/wiki/%D0%91%D0%B0%D0%BD%D0%BA_%D0%A0%D0%BE%D1%81%D1%81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0%B1%D0%BE%D0%B1%D1%80+%D0%B2%D0%B8%D0%BA%D0%B8%D0%BF%D0%B5%D0%B4%D0%B8%D1%8F&amp;clid=155845&amp;lr=213" TargetMode="External"/><Relationship Id="rId2" Type="http://schemas.openxmlformats.org/officeDocument/2006/relationships/hyperlink" Target="http://images.yandex.ru/yandsearch?p=2&amp;text=%D0%B1%D0%BE%D0%B1%D1%80+%D0%BA%D0%B0%D1%80%D1%82%D0%B8%D0%BD%D0%BA%D0%B8&amp;rpt=image&amp;e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1%D0%BE%D0%BA%D0%BE%D0%BB%D0%BE%D0%B2,_%D0%92%D0%BB%D0%B0%D0%B4%D0%B8%D0%BC%D0%B8%D1%80_%D0%95%D0%B2%D0%B3%D0%B5%D0%BD%D1%8C%D0%B5%D0%B2%D0%B8%D1%87" TargetMode="External"/><Relationship Id="rId4" Type="http://schemas.openxmlformats.org/officeDocument/2006/relationships/hyperlink" Target="http://ru.wikipedia.org/wiki/%D0%91%D0%BE%D0%B1%D1%80%D0%BE%D0%B2_(%D0%B3%D0%BE%D1%80%D0%BE%D0%B4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3714776" cy="1470025"/>
          </a:xfrm>
        </p:spPr>
        <p:txBody>
          <a:bodyPr/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Бобр 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Перфилова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Галина Борисовна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МОУ-СОШ № 17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 Клин Московская 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Мои документы\Мои рисунки\beav101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435388" cy="338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14752"/>
            <a:ext cx="8029604" cy="1952620"/>
          </a:xfrm>
        </p:spPr>
        <p:txBody>
          <a:bodyPr/>
          <a:lstStyle/>
          <a:p>
            <a:pPr algn="just"/>
            <a:r>
              <a:rPr lang="ru-RU" sz="2000" dirty="0" smtClean="0"/>
              <a:t>Потомство приносят 1 раз в год. Детёныши (1—6 в выводке) родятся в апреле — мае. Они </a:t>
            </a:r>
            <a:r>
              <a:rPr lang="ru-RU" sz="2000" dirty="0" err="1" smtClean="0"/>
              <a:t>полузрячие</a:t>
            </a:r>
            <a:r>
              <a:rPr lang="ru-RU" sz="2000" dirty="0" smtClean="0"/>
              <a:t>, хорошо опушённые, весят в среднем 0, 5 кг. Через 1—2 суток они уже могут плавать; мать обучает бобрят, буквально выталкивая их в подводный коридор. В возрасте 3—4 недель бобрята переходят на питание листьями и мягкими стеблями трав, но мать продолжает подкармливать их молоком до 3 месяцев. Подросший молодняк обычно ещё 2 года не покидает родителей.</a:t>
            </a:r>
            <a:endParaRPr lang="ru-RU" sz="2000" dirty="0"/>
          </a:p>
        </p:txBody>
      </p:sp>
      <p:pic>
        <p:nvPicPr>
          <p:cNvPr id="3074" name="Picture 2" descr="C:\Documents and Settings\Admin\Мои документы\Мои рисунки\beaver-p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5286412" cy="351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357686" cy="585791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Бобры издавна добываются ради своего красивого и прочного меха. Поваленные бобрами деревья служат кормом для зайцев и многих копытных, которые обгладывают кору со стволов и ветвей. Сок, вытекающий весной из подточенных деревьев, любят бабочки и муравьи, вслед за которыми появляются птицы. </a:t>
            </a:r>
            <a:endParaRPr lang="ru-RU" sz="2400" dirty="0"/>
          </a:p>
        </p:txBody>
      </p:sp>
      <p:pic>
        <p:nvPicPr>
          <p:cNvPr id="5122" name="Picture 2" descr="C:\Documents and Settings\Admin\Мои документы\Мои рисунки\800x600_qgQW7NepF0a5yr0NWh2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3810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Геграфические</a:t>
            </a:r>
            <a:r>
              <a:rPr lang="ru-RU" dirty="0" smtClean="0"/>
              <a:t> названия </a:t>
            </a:r>
            <a:br>
              <a:rPr lang="ru-RU" dirty="0" smtClean="0"/>
            </a:br>
            <a:r>
              <a:rPr lang="ru-RU" dirty="0" smtClean="0"/>
              <a:t>в честь бобров – город Бобруйск (Белоруссия)</a:t>
            </a:r>
            <a:endParaRPr lang="ru-RU" dirty="0"/>
          </a:p>
        </p:txBody>
      </p:sp>
      <p:pic>
        <p:nvPicPr>
          <p:cNvPr id="6146" name="Picture 2" descr="C:\Documents and Settings\Admin\Мои документы\Мои рисунки\250PX-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4786347" cy="1187014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ои рисунки\227519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3116"/>
            <a:ext cx="2095500" cy="3990975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Мои рисунки\227EA8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40941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Admin\Мои документы\Мои рисунки\150px-Flag_of_Bobrov_(Voronezh_oblast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357586" cy="223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5072098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Город Бобров </a:t>
            </a:r>
            <a:br>
              <a:rPr lang="ru-RU" dirty="0" smtClean="0"/>
            </a:br>
            <a:r>
              <a:rPr lang="ru-RU" dirty="0" smtClean="0"/>
              <a:t>(Воронежская область) 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Главная фигура флага — </a:t>
            </a:r>
            <a:r>
              <a:rPr lang="ru-RU" sz="2800" dirty="0" smtClean="0">
                <a:hlinkClick r:id="rId3" action="ppaction://hlinkfile" tooltip="Бобр"/>
              </a:rPr>
              <a:t>бобр</a:t>
            </a:r>
            <a:r>
              <a:rPr lang="ru-RU" sz="2800" dirty="0" smtClean="0"/>
              <a:t> — является символом трудолюбия и настойчивости. Белый цвет — символ веры, чистоты, искренности, добродетели, невинности. Зелёный — символ радости, жизни, изобилия, возрождения, природы и плодородия, а также юности. Чёрный — символ благоразумия, мудрости, скромности, честности, древности и вечности бытия.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hlinkClick r:id="rId2" action="ppaction://hlinkfile" tooltip="Банк России"/>
              </a:rPr>
              <a:t>Банк России</a:t>
            </a:r>
            <a:r>
              <a:rPr lang="ru-RU" sz="2800" dirty="0" smtClean="0"/>
              <a:t> 1 июля 2008 года в рамках серии монет «Сохраним наш мир» выпустил 8 </a:t>
            </a:r>
            <a:r>
              <a:rPr lang="ru-RU" sz="2800" dirty="0" smtClean="0">
                <a:hlinkClick r:id="rId3" action="ppaction://hlinkfile" tooltip="Каталог памятных монет России/2008"/>
              </a:rPr>
              <a:t>памятных монет</a:t>
            </a:r>
            <a:r>
              <a:rPr lang="ru-RU" sz="2800" dirty="0" smtClean="0"/>
              <a:t> из драгоценных металлов, посвященных бобру</a:t>
            </a:r>
            <a:endParaRPr lang="ru-RU" sz="2800" dirty="0"/>
          </a:p>
        </p:txBody>
      </p:sp>
      <p:pic>
        <p:nvPicPr>
          <p:cNvPr id="8194" name="Picture 2" descr="C:\Documents and Settings\Admin\Мои документы\Мои рисунки\120px-RR5111-0171R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3116"/>
            <a:ext cx="1643074" cy="1643074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Мои документы\Мои рисунки\120px-RR5115-0047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143116"/>
            <a:ext cx="1571636" cy="1571636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Мои документы\Мои рисунки\120px-RR5117-0038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143116"/>
            <a:ext cx="1600208" cy="1600208"/>
          </a:xfrm>
          <a:prstGeom prst="rect">
            <a:avLst/>
          </a:prstGeom>
          <a:noFill/>
        </p:spPr>
      </p:pic>
      <p:pic>
        <p:nvPicPr>
          <p:cNvPr id="8197" name="Picture 5" descr="C:\Documents and Settings\Admin\Мои документы\Мои рисунки\120px-RR5217-0035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143116"/>
            <a:ext cx="1628780" cy="1614642"/>
          </a:xfrm>
          <a:prstGeom prst="rect">
            <a:avLst/>
          </a:prstGeom>
          <a:noFill/>
        </p:spPr>
      </p:pic>
      <p:pic>
        <p:nvPicPr>
          <p:cNvPr id="8198" name="Picture 6" descr="C:\Documents and Settings\Admin\Мои документы\Мои рисунки\120px-RR5216-0067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143380"/>
            <a:ext cx="1643074" cy="1643074"/>
          </a:xfrm>
          <a:prstGeom prst="rect">
            <a:avLst/>
          </a:prstGeom>
          <a:noFill/>
        </p:spPr>
      </p:pic>
      <p:pic>
        <p:nvPicPr>
          <p:cNvPr id="8199" name="Picture 7" descr="C:\Documents and Settings\Admin\Мои документы\Мои рисунки\120px-RR5217-0034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143380"/>
            <a:ext cx="1671646" cy="1671646"/>
          </a:xfrm>
          <a:prstGeom prst="rect">
            <a:avLst/>
          </a:prstGeom>
          <a:noFill/>
        </p:spPr>
      </p:pic>
      <p:pic>
        <p:nvPicPr>
          <p:cNvPr id="8200" name="Picture 8" descr="C:\Documents and Settings\Admin\Мои документы\Мои рисунки\119px-RR5219-0009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4143380"/>
            <a:ext cx="1643074" cy="1657461"/>
          </a:xfrm>
          <a:prstGeom prst="rect">
            <a:avLst/>
          </a:prstGeom>
          <a:noFill/>
        </p:spPr>
      </p:pic>
      <p:pic>
        <p:nvPicPr>
          <p:cNvPr id="8201" name="Picture 9" descr="C:\Documents and Settings\Admin\Мои документы\Мои рисунки\120px-RR5221-0016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4143380"/>
            <a:ext cx="1628780" cy="162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Спасибо за внимание! </a:t>
            </a:r>
            <a:endParaRPr lang="ru-RU" sz="7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Documents and Settings\Admin\Мои документы\Мои рисунки\iCA9EXLV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981200"/>
            <a:ext cx="5562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http://images.yandex.ru/yandsearch?p=2&amp;text=%D0%B1%D0%BE%D0%B1%D1%80+%D0%BA%D0%B0%D1%80%D1%82%D0%B8%D0%BD%D0%BA%D0%B8&amp;rpt=image&amp;ed=1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http://yandex.ru/yandsearch?text=%D0%B1%D0%BE%D0%B1%D1%80+%D0%B2%D0%B8%D0%BA%D0%B8%D0%BF%D0%B5%D0%B4%D0%B8%D1%8F&amp;clid=155845&amp;lr=213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http://ru.wikipedia.org/wiki/%D0%91%D0%BE%D0%B1%D1%80%D0%BE%D0%B2_(%D0%B3%D0%BE%D1%80%D0%BE%D0%B4)</a:t>
            </a:r>
            <a:endParaRPr lang="ru-RU" sz="1800" dirty="0" smtClean="0"/>
          </a:p>
          <a:p>
            <a:r>
              <a:rPr lang="ru-RU" sz="1800" b="1" dirty="0" smtClean="0">
                <a:hlinkClick r:id="" action="ppaction://hlinkfile"/>
              </a:rPr>
              <a:t>↑</a:t>
            </a:r>
            <a:r>
              <a:rPr lang="ru-RU" sz="1800" dirty="0" smtClean="0"/>
              <a:t> </a:t>
            </a:r>
            <a:r>
              <a:rPr lang="ru-RU" sz="1800" i="1" dirty="0" smtClean="0">
                <a:hlinkClick r:id="rId5" action="ppaction://hlinkfile" tooltip="Соколов, Владимир Евгеньевич"/>
              </a:rPr>
              <a:t>Соколов В. Е.</a:t>
            </a:r>
            <a:r>
              <a:rPr lang="ru-RU" sz="1800" dirty="0" smtClean="0"/>
              <a:t> Пятиязычный словарь названий животных. Млекопитающие. Латинский, русский, английский, немецкий, французский. / под общей редакцией акад. В. Е. Соколова — М.: Рус. яз., 1984. — С. 151. — 10 000 экз.</a:t>
            </a:r>
          </a:p>
          <a:p>
            <a:r>
              <a:rPr lang="ru-RU" sz="1800" i="1" dirty="0" err="1" smtClean="0"/>
              <a:t>Скалон</a:t>
            </a:r>
            <a:r>
              <a:rPr lang="ru-RU" sz="1800" i="1" dirty="0" smtClean="0"/>
              <a:t> В.Н.</a:t>
            </a:r>
            <a:r>
              <a:rPr lang="ru-RU" sz="1800" dirty="0" smtClean="0"/>
              <a:t> Речные бобры Северной Азии. — М.: Издательство московского общества испытателей природы, 1961. </a:t>
            </a:r>
            <a:r>
              <a:rPr lang="ru-RU" sz="1800" smtClean="0"/>
              <a:t>— 208 с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428736"/>
            <a:ext cx="3643338" cy="466726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Обыкновенный бобр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речной бобр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(лат. </a:t>
            </a:r>
            <a:r>
              <a:rPr lang="la-Latn" i="1" dirty="0" smtClean="0">
                <a:latin typeface="Times New Roman" pitchFamily="18" charset="0"/>
                <a:cs typeface="Times New Roman" pitchFamily="18" charset="0"/>
              </a:rPr>
              <a:t>Castor fiber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полуводное млекопитающее отряда грызунов.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Мои документы\Мои рисунки\1af955d1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967223" cy="3581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643314"/>
            <a:ext cx="8715436" cy="2452686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Средней величины околоводный зверь (длина тела 75-120 см), очень массивный, с плоским </a:t>
            </a:r>
            <a:r>
              <a:rPr lang="ru-RU" sz="2800" dirty="0" err="1" smtClean="0"/>
              <a:t>лопатообразным</a:t>
            </a:r>
            <a:r>
              <a:rPr lang="ru-RU" sz="2800" dirty="0" smtClean="0"/>
              <a:t> хвостом, покрытым роговыми щитками. Глаза и уши маленькие, между пальцами задних лап — плавательные перепонки. Окраска коричневая.</a:t>
            </a:r>
            <a:endParaRPr lang="ru-RU" sz="2800" dirty="0"/>
          </a:p>
        </p:txBody>
      </p:sp>
      <p:pic>
        <p:nvPicPr>
          <p:cNvPr id="8194" name="Picture 2" descr="C:\Documents and Settings\Admin\Мои документы\Мои рисунки\1b945e98-7fed-411a-aea3-bfe262b2d0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9502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243918" cy="3143272"/>
          </a:xfrm>
        </p:spPr>
        <p:txBody>
          <a:bodyPr/>
          <a:lstStyle/>
          <a:p>
            <a:pPr algn="just">
              <a:buNone/>
            </a:pPr>
            <a:r>
              <a:rPr lang="ru-RU" sz="2800" smtClean="0"/>
              <a:t>   В </a:t>
            </a:r>
            <a:r>
              <a:rPr lang="ru-RU" sz="2800" dirty="0" smtClean="0"/>
              <a:t>крутых берегах строят норы, а там, где берега плоские — хатки из скрепленных илом сучьев высотой до 3-5 м с подводным входом. В местах с непостоянным уровнем воды строят плотины из стволов и веток, скрепленных илом и  глиной. </a:t>
            </a:r>
            <a:endParaRPr lang="ru-RU" sz="2400" dirty="0"/>
          </a:p>
        </p:txBody>
      </p:sp>
      <p:pic>
        <p:nvPicPr>
          <p:cNvPr id="9218" name="Picture 2" descr="C:\Documents and Settings\Admin\Мои документы\Мои рисунки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786214" cy="2734477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Мои документы\Мои рисунки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3857652" cy="267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15370" cy="15954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случае опасности ныряют, подав сигнал тревоги — громкий шлепок хвостом по воде.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Documents and Settings\Admin\Мои документы\Мои рисунки\2323c19c6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92922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86322"/>
            <a:ext cx="8429684" cy="17145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Зимой активность бобров резко снижается, и они значительную часть времени проводят в полусне — дреме.</a:t>
            </a:r>
            <a:endParaRPr lang="ru-RU" dirty="0"/>
          </a:p>
        </p:txBody>
      </p:sp>
      <p:pic>
        <p:nvPicPr>
          <p:cNvPr id="4098" name="Picture 2" descr="C:\Documents and Settings\Admin\Мои документы\Мои рисунки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559595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Для строительства и заготовки корма бобры валят деревья, подгрызая их у основания, отгрызают ветки, затем разделяют ствол на части. Ствол подгрызенного бобром дерева приобретает характерную форму «песочных часов». </a:t>
            </a:r>
            <a:endParaRPr lang="ru-RU" dirty="0"/>
          </a:p>
        </p:txBody>
      </p:sp>
      <p:pic>
        <p:nvPicPr>
          <p:cNvPr id="12291" name="Picture 3" descr="C:\Documents and Settings\Admin\Мои документы\Мои рисунки\iCA11G2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3871938" cy="2917393"/>
          </a:xfrm>
          <a:prstGeom prst="rect">
            <a:avLst/>
          </a:prstGeom>
          <a:noFill/>
        </p:spPr>
      </p:pic>
      <p:pic>
        <p:nvPicPr>
          <p:cNvPr id="12292" name="Picture 4" descr="C:\Documents and Settings\Admin\Мои документы\Мои рисунки\beav1006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143272" cy="279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357166"/>
            <a:ext cx="4286248" cy="573883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800" dirty="0" smtClean="0"/>
              <a:t>Бобры превосходно плавают и ныряют. Большие лёгкие  и печень обеспечивают им такие запасы воздуха и артериальной крови, что под водой бобры могут оставаться 10—15 минут, проплывая за это время до 750 м. На суше бобры довольно неуклюжи.</a:t>
            </a:r>
          </a:p>
          <a:p>
            <a:endParaRPr lang="ru-RU" sz="2400" dirty="0"/>
          </a:p>
        </p:txBody>
      </p:sp>
      <p:pic>
        <p:nvPicPr>
          <p:cNvPr id="1026" name="Picture 2" descr="C:\Documents and Settings\Admin\Мои документы\Мои рисунки\castorocauda%20re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10170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815026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Живут бобры поодиночке или семьями. Бобры строго </a:t>
            </a:r>
            <a:r>
              <a:rPr lang="ru-RU" sz="3600" dirty="0" err="1" smtClean="0"/>
              <a:t>растительноядны</a:t>
            </a:r>
            <a:r>
              <a:rPr lang="ru-RU" sz="3600" dirty="0" smtClean="0"/>
              <a:t>. Питаются они корой и побегами деревьев, предпочитая осину, иву, тополь и берёзу, а также различными травянистыми растениями.</a:t>
            </a:r>
            <a:endParaRPr lang="ru-RU" dirty="0"/>
          </a:p>
        </p:txBody>
      </p:sp>
      <p:pic>
        <p:nvPicPr>
          <p:cNvPr id="2050" name="Picture 2" descr="C:\Documents and Settings\Admin\Мои документы\Мои рисунки\092010623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291964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стые шаблоны (81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(81)</Template>
  <TotalTime>129</TotalTime>
  <Words>399</Words>
  <Application>Microsoft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простые шаблоны (81)</vt:lpstr>
      <vt:lpstr>Бобр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Геграфические названия  в честь бобров – город Бобруйск (Белоруссия)</vt:lpstr>
      <vt:lpstr> </vt:lpstr>
      <vt:lpstr>Банк России 1 июля 2008 года в рамках серии монет «Сохраним наш мир» выпустил 8 памятных монет из драгоценных металлов, посвященных бобру</vt:lpstr>
      <vt:lpstr>Спасибо за внимание! </vt:lpstr>
      <vt:lpstr>Источники: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Бобр </dc:title>
  <dc:subject/>
  <dc:creator>Admin</dc:creator>
  <cp:keywords>exciting online presentation communicate impactful exchange information broadcast collaborate on-screen projector white</cp:keywords>
  <dc:description>Use this template to create beautiful presentations using Nature's themes.</dc:description>
  <cp:lastModifiedBy>Admin</cp:lastModifiedBy>
  <cp:revision>16</cp:revision>
  <dcterms:created xsi:type="dcterms:W3CDTF">2011-12-02T18:05:54Z</dcterms:created>
  <dcterms:modified xsi:type="dcterms:W3CDTF">2011-12-11T11:36:29Z</dcterms:modified>
  <cp:category>Nature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Natural</vt:lpwstr>
  </property>
  <property fmtid="{D5CDD505-2E9C-101B-9397-08002B2CF9AE}" pid="3" name="Style">
    <vt:lpwstr>S</vt:lpwstr>
  </property>
  <property fmtid="{D5CDD505-2E9C-101B-9397-08002B2CF9AE}" pid="4" name="Folder">
    <vt:lpwstr>Nature</vt:lpwstr>
  </property>
  <property fmtid="{D5CDD505-2E9C-101B-9397-08002B2CF9AE}" pid="5" name="Attribution">
    <vt:lpwstr>Copyright © 2003 KMT Software, Inc.</vt:lpwstr>
  </property>
</Properties>
</file>