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3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785918" y="928670"/>
            <a:ext cx="585791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0" dirty="0" smtClean="0">
                <a:solidFill>
                  <a:srgbClr val="00B050"/>
                </a:solidFill>
                <a:latin typeface="Comic Sans MS" pitchFamily="66" charset="0"/>
              </a:rPr>
              <a:t>?</a:t>
            </a:r>
            <a:endParaRPr lang="ru-RU" sz="30000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57224" y="357166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Домашнее задание:</a:t>
            </a:r>
          </a:p>
        </p:txBody>
      </p:sp>
      <p:pic>
        <p:nvPicPr>
          <p:cNvPr id="5122" name="Picture 2" descr="isл"/>
          <p:cNvPicPr>
            <a:picLocks noChangeAspect="1" noChangeArrowheads="1"/>
          </p:cNvPicPr>
          <p:nvPr/>
        </p:nvPicPr>
        <p:blipFill>
          <a:blip r:embed="rId3"/>
          <a:srcRect r="13463" b="13462"/>
          <a:stretch>
            <a:fillRect/>
          </a:stretch>
        </p:blipFill>
        <p:spPr bwMode="auto">
          <a:xfrm>
            <a:off x="642910" y="1214422"/>
            <a:ext cx="1285852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isр"/>
          <p:cNvPicPr>
            <a:picLocks noChangeAspect="1" noChangeArrowheads="1"/>
          </p:cNvPicPr>
          <p:nvPr/>
        </p:nvPicPr>
        <p:blipFill>
          <a:blip r:embed="rId4"/>
          <a:srcRect r="10716" b="10715"/>
          <a:stretch>
            <a:fillRect/>
          </a:stretch>
        </p:blipFill>
        <p:spPr bwMode="auto">
          <a:xfrm>
            <a:off x="571472" y="2786058"/>
            <a:ext cx="1428728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isт"/>
          <p:cNvPicPr>
            <a:picLocks noChangeAspect="1" noChangeArrowheads="1"/>
          </p:cNvPicPr>
          <p:nvPr/>
        </p:nvPicPr>
        <p:blipFill>
          <a:blip r:embed="rId5"/>
          <a:srcRect r="15442" b="11765"/>
          <a:stretch>
            <a:fillRect/>
          </a:stretch>
        </p:blipFill>
        <p:spPr bwMode="auto">
          <a:xfrm>
            <a:off x="571472" y="4357694"/>
            <a:ext cx="1357322" cy="141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5984" y="1142984"/>
            <a:ext cx="65008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В.И.Даль в своем толковом словаре живого великорусского языка сказал: «Причастие – часть речи, причастная глаголу, в образе прилагательного». Объясните, как вы понимаете эти слова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357422" y="2428868"/>
            <a:ext cx="6286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Найдите в тексте причастия и выделите их суффиксы:</a:t>
            </a:r>
          </a:p>
          <a:p>
            <a:r>
              <a:rPr lang="ru-RU" b="1" dirty="0" smtClean="0"/>
              <a:t> </a:t>
            </a:r>
            <a:r>
              <a:rPr lang="ru-RU" b="1" dirty="0" smtClean="0"/>
              <a:t>Мы </a:t>
            </a:r>
            <a:r>
              <a:rPr lang="ru-RU" b="1" dirty="0" smtClean="0"/>
              <a:t>вошли в лес, </a:t>
            </a:r>
            <a:r>
              <a:rPr lang="ru-RU" b="1" dirty="0" err="1" smtClean="0"/>
              <a:t>освещеный</a:t>
            </a:r>
            <a:r>
              <a:rPr lang="ru-RU" b="1" dirty="0" smtClean="0"/>
              <a:t> </a:t>
            </a:r>
            <a:r>
              <a:rPr lang="ru-RU" b="1" dirty="0" smtClean="0"/>
              <a:t>лучами осеннего солнца. Расчищенная дорожка вела к неугомонному морю. Мы часто останавливались, пораженные яркой красотой необыкновенного леса. На пожелтевшей траве лежали опавшие листья. 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28860" y="4357694"/>
            <a:ext cx="63579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Выпишите причастия (они выделены) и определите у них признаки прилагательного (род, число, падеж):</a:t>
            </a:r>
          </a:p>
          <a:p>
            <a:r>
              <a:rPr lang="ru-RU" b="1" dirty="0" smtClean="0"/>
              <a:t> </a:t>
            </a:r>
            <a:r>
              <a:rPr lang="ru-RU" b="1" dirty="0" smtClean="0"/>
              <a:t>Солнце </a:t>
            </a:r>
            <a:r>
              <a:rPr lang="ru-RU" b="1" dirty="0" smtClean="0"/>
              <a:t>садится, и ветер утихнул летучий,</a:t>
            </a:r>
          </a:p>
          <a:p>
            <a:r>
              <a:rPr lang="ru-RU" b="1" dirty="0" smtClean="0"/>
              <a:t>Нет и следа тех огнями </a:t>
            </a:r>
            <a:r>
              <a:rPr lang="ru-RU" b="1" dirty="0" smtClean="0">
                <a:solidFill>
                  <a:srgbClr val="FF0000"/>
                </a:solidFill>
              </a:rPr>
              <a:t>пронизанных</a:t>
            </a:r>
            <a:r>
              <a:rPr lang="ru-RU" b="1" dirty="0" smtClean="0"/>
              <a:t> туч;</a:t>
            </a:r>
          </a:p>
          <a:p>
            <a:r>
              <a:rPr lang="ru-RU" b="1" dirty="0" smtClean="0"/>
              <a:t>Вот на окраине вспыхнул живой и не жгучий,</a:t>
            </a:r>
          </a:p>
          <a:p>
            <a:r>
              <a:rPr lang="ru-RU" b="1" dirty="0" smtClean="0"/>
              <a:t>Всю эту степь </a:t>
            </a:r>
            <a:r>
              <a:rPr lang="ru-RU" b="1" dirty="0" smtClean="0">
                <a:solidFill>
                  <a:srgbClr val="FF0000"/>
                </a:solidFill>
              </a:rPr>
              <a:t>озаривший</a:t>
            </a:r>
            <a:r>
              <a:rPr lang="ru-RU" b="1" dirty="0" smtClean="0"/>
              <a:t> и </a:t>
            </a:r>
            <a:r>
              <a:rPr lang="ru-RU" b="1" dirty="0" smtClean="0">
                <a:solidFill>
                  <a:srgbClr val="FF0000"/>
                </a:solidFill>
              </a:rPr>
              <a:t>гаснувший</a:t>
            </a:r>
            <a:r>
              <a:rPr lang="ru-RU" b="1" dirty="0" smtClean="0"/>
              <a:t> луч.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285860"/>
            <a:ext cx="4458287" cy="381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527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472" y="428604"/>
            <a:ext cx="33575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Бега-</a:t>
            </a: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Лете-</a:t>
            </a:r>
          </a:p>
          <a:p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Реша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- </a:t>
            </a:r>
          </a:p>
          <a:p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Вымы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-</a:t>
            </a:r>
            <a:endParaRPr lang="ru-RU" sz="5400" dirty="0" smtClean="0">
              <a:ln>
                <a:solidFill>
                  <a:schemeClr val="tx1"/>
                </a:solidFill>
              </a:ln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Услыша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-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4929198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Comic Sans MS" pitchFamily="66" charset="0"/>
              </a:rPr>
              <a:t>Основа глагола</a:t>
            </a:r>
            <a:endParaRPr lang="ru-RU" sz="3600" dirty="0">
              <a:ln>
                <a:solidFill>
                  <a:schemeClr val="tx1"/>
                </a:solidFill>
              </a:ln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428604"/>
            <a:ext cx="278608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-</a:t>
            </a:r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ие</a:t>
            </a:r>
            <a:endParaRPr lang="ru-RU" sz="5400" dirty="0" smtClean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-ее</a:t>
            </a:r>
            <a:endParaRPr lang="ru-RU" sz="5400" dirty="0" smtClean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-</a:t>
            </a:r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ая</a:t>
            </a:r>
            <a:endParaRPr lang="ru-RU" sz="5400" dirty="0" smtClean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-</a:t>
            </a:r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ый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 </a:t>
            </a: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-</a:t>
            </a:r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ому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4643446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latin typeface="Comic Sans MS" pitchFamily="66" charset="0"/>
              </a:rPr>
              <a:t>Окончание прилагательного</a:t>
            </a:r>
            <a:endParaRPr lang="ru-RU" sz="3600" dirty="0">
              <a:ln>
                <a:solidFill>
                  <a:schemeClr val="tx1"/>
                </a:solidFill>
              </a:ln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44" y="428604"/>
            <a:ext cx="207170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-</a:t>
            </a:r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ющ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-</a:t>
            </a:r>
            <a:endParaRPr lang="ru-RU" sz="540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-</a:t>
            </a:r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вш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-</a:t>
            </a:r>
            <a:endParaRPr lang="ru-RU" sz="540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-ем- </a:t>
            </a:r>
            <a:endParaRPr lang="ru-RU" sz="540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-т-</a:t>
            </a:r>
            <a:endParaRPr lang="ru-RU" sz="540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-</a:t>
            </a:r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нн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-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85852" y="2643182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Причастие</a:t>
            </a:r>
            <a:endParaRPr lang="ru-RU" sz="7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071678"/>
            <a:ext cx="72866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Что такое причастие?</a:t>
            </a:r>
            <a:endParaRPr lang="ru-RU" sz="7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527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71802" y="1357298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Вид 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4143380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Время 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3286124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Род 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428604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Число 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2285992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Падеж 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500042"/>
            <a:ext cx="357190" cy="5262979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П</a:t>
            </a:r>
          </a:p>
          <a:p>
            <a:pPr algn="ctr"/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рилагательное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29652" y="1500174"/>
            <a:ext cx="357190" cy="2677656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Глагол  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527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00108"/>
            <a:ext cx="337617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143372" y="928670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Найдите причастия: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43372" y="2714620"/>
            <a:ext cx="44291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светлеющая </a:t>
            </a: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полоска</a:t>
            </a:r>
          </a:p>
          <a:p>
            <a:endParaRPr lang="ru-RU" sz="320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серебрившийся снег </a:t>
            </a:r>
            <a:endParaRPr lang="ru-RU" sz="320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527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500570"/>
            <a:ext cx="2120663" cy="1404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857224" y="357166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Найдите лишнее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1214422"/>
            <a:ext cx="80724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000" dirty="0" smtClean="0">
                <a:latin typeface="Comic Sans MS" pitchFamily="66" charset="0"/>
              </a:rPr>
              <a:t>Минувшие дни, красящее вещество, улетающий шарик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000" dirty="0" smtClean="0">
                <a:latin typeface="Comic Sans MS" pitchFamily="66" charset="0"/>
              </a:rPr>
              <a:t>Синий дом, старая шляпа, опавшие листья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000" dirty="0" smtClean="0">
                <a:latin typeface="Comic Sans MS" pitchFamily="66" charset="0"/>
              </a:rPr>
              <a:t>Глядит в небо, летящий в небо, летит по небу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000" dirty="0" smtClean="0">
                <a:latin typeface="Comic Sans MS" pitchFamily="66" charset="0"/>
              </a:rPr>
              <a:t>Осенние дожди, осыпанный снегом, снежная буря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000" dirty="0" smtClean="0">
                <a:latin typeface="Comic Sans MS" pitchFamily="66" charset="0"/>
              </a:rPr>
              <a:t>Дувшие с севера, южный ветер, утреннее солнце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000" dirty="0" smtClean="0">
                <a:latin typeface="Comic Sans MS" pitchFamily="66" charset="0"/>
              </a:rPr>
              <a:t>Быстро едет, едущий быстро, остановился на повороте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000" dirty="0" smtClean="0">
                <a:latin typeface="Comic Sans MS" pitchFamily="66" charset="0"/>
              </a:rPr>
              <a:t>Праздничное настроение, царапнувший котенок, веселый щенок 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407194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28586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364331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е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314324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FF0000"/>
                </a:solidFill>
                <a:latin typeface="Comic Sans MS" pitchFamily="66" charset="0"/>
              </a:rPr>
              <a:t>д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271462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о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221455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л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4810" y="178592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о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5072074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Молодец!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928662" y="2786058"/>
            <a:ext cx="28575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300000" rev="0"/>
            </a:camera>
            <a:lightRig rig="threePt" dir="t"/>
          </a:scene3d>
        </p:spPr>
      </p:pic>
      <p:sp>
        <p:nvSpPr>
          <p:cNvPr id="5" name="Выноска-облако 4"/>
          <p:cNvSpPr/>
          <p:nvPr/>
        </p:nvSpPr>
        <p:spPr>
          <a:xfrm>
            <a:off x="3143240" y="428604"/>
            <a:ext cx="5214974" cy="321471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86248" y="857232"/>
            <a:ext cx="3214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«Совместный труд </a:t>
            </a: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объединяет!» </a:t>
            </a:r>
            <a:endParaRPr lang="ru-RU" sz="36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189</Words>
  <PresentationFormat>Экран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Sergei</dc:creator>
  <cp:lastModifiedBy>Sergei</cp:lastModifiedBy>
  <cp:revision>11</cp:revision>
  <dcterms:created xsi:type="dcterms:W3CDTF">2012-12-16T16:53:14Z</dcterms:created>
  <dcterms:modified xsi:type="dcterms:W3CDTF">2012-12-16T18:34:47Z</dcterms:modified>
</cp:coreProperties>
</file>