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1ECE44-3715-45B2-95D1-336F2A38871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691553-AD45-41D9-87AE-22E7164D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420888"/>
            <a:ext cx="6172200" cy="25976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>«Лексика»</a:t>
            </a:r>
            <a:br>
              <a:rPr lang="ru-RU" sz="5300" dirty="0" smtClean="0"/>
            </a:br>
            <a:r>
              <a:rPr lang="ru-RU" sz="5300" dirty="0" smtClean="0"/>
              <a:t>урок-повторение</a:t>
            </a:r>
            <a:br>
              <a:rPr lang="ru-RU" sz="5300" dirty="0" smtClean="0"/>
            </a:br>
            <a:r>
              <a:rPr lang="ru-RU" sz="5300" dirty="0" smtClean="0"/>
              <a:t>(5 класс)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err="1" smtClean="0"/>
              <a:t>Миропольская</a:t>
            </a:r>
            <a:r>
              <a:rPr lang="ru-RU" dirty="0" smtClean="0"/>
              <a:t> Ирина Алексеевна</a:t>
            </a:r>
          </a:p>
          <a:p>
            <a:pPr algn="r"/>
            <a:r>
              <a:rPr lang="ru-RU" dirty="0" smtClean="0"/>
              <a:t>учитель русского языка и литературы</a:t>
            </a:r>
          </a:p>
          <a:p>
            <a:pPr algn="r"/>
            <a:r>
              <a:rPr lang="ru-RU" dirty="0" smtClean="0"/>
              <a:t>ГБОУ СОШ № 306</a:t>
            </a:r>
          </a:p>
          <a:p>
            <a:pPr algn="r"/>
            <a:r>
              <a:rPr lang="ru-RU" dirty="0" smtClean="0"/>
              <a:t>Санкт-Петербург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Антонимы</a:t>
            </a:r>
            <a:r>
              <a:rPr lang="ru-RU" sz="20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(греч.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против 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onoma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имя) — это слова одной и той же части речи, различные по звучанию и написанию и имеющие противоположное лексическое значение. 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-\Desktop\tolstyiy-tonk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76872"/>
            <a:ext cx="457200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Омонимы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homos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одинаковый 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onoma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имя) — слова, одинаковые по написанию или звучанию, но разные по значению, например, «глава», «ключ», «коса», «крыло», «лук», «рукав»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-\Desktop\1934919663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3168352" cy="2672532"/>
          </a:xfrm>
          <a:prstGeom prst="rect">
            <a:avLst/>
          </a:prstGeom>
          <a:noFill/>
        </p:spPr>
      </p:pic>
      <p:pic>
        <p:nvPicPr>
          <p:cNvPr id="4099" name="Picture 3" descr="C:\Users\-\Desktop\21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204864"/>
            <a:ext cx="2729880" cy="2372494"/>
          </a:xfrm>
          <a:prstGeom prst="rect">
            <a:avLst/>
          </a:prstGeom>
          <a:noFill/>
        </p:spPr>
      </p:pic>
      <p:pic>
        <p:nvPicPr>
          <p:cNvPr id="4100" name="Picture 4" descr="C:\Users\-\Desktop\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573016"/>
            <a:ext cx="3096344" cy="24254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51081" y="5157192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Вал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165304"/>
            <a:ext cx="140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Вал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12360" y="4869160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Вал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БАНДЕРО́ЛЬ, -и, ж.</a:t>
            </a:r>
          </a:p>
          <a:p>
            <a:pPr algn="ctr"/>
            <a:r>
              <a:rPr lang="ru-RU" sz="2800" b="1" dirty="0" smtClean="0"/>
              <a:t>1.</a:t>
            </a:r>
            <a:r>
              <a:rPr lang="ru-RU" sz="2800" dirty="0" smtClean="0"/>
              <a:t> Бумажная обёртка в виде широкой ленты или конверта. </a:t>
            </a:r>
            <a:r>
              <a:rPr lang="ru-RU" sz="2800" i="1" dirty="0" smtClean="0"/>
              <a:t>Книга в бандероли.</a:t>
            </a:r>
            <a:endParaRPr lang="ru-RU" sz="2800" dirty="0" smtClean="0"/>
          </a:p>
          <a:p>
            <a:pPr algn="ctr"/>
            <a:r>
              <a:rPr lang="ru-RU" sz="2800" b="1" dirty="0" smtClean="0"/>
              <a:t>2.</a:t>
            </a:r>
            <a:r>
              <a:rPr lang="ru-RU" sz="2800" dirty="0" smtClean="0"/>
              <a:t> Небольшое почтовое отправление в бумажной обёртке. </a:t>
            </a:r>
            <a:r>
              <a:rPr lang="ru-RU" sz="2800" i="1" dirty="0" smtClean="0"/>
              <a:t>Отправить книгу </a:t>
            </a:r>
            <a:r>
              <a:rPr lang="ru-RU" sz="2800" i="1" dirty="0" err="1" smtClean="0"/>
              <a:t>~ю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 algn="ctr"/>
            <a:r>
              <a:rPr lang="ru-RU" sz="2800" b="1" dirty="0" smtClean="0"/>
              <a:t>3.</a:t>
            </a:r>
            <a:r>
              <a:rPr lang="ru-RU" sz="2800" dirty="0" smtClean="0"/>
              <a:t> Ярлык на товаре в знак уплаты акциза или пошлины (спец.).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1"/>
            <a:ext cx="84969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Выражение «дойти до ручки», как известно, значит совсем опуститься, потерять человеческий облик. При этом таинственная «ручка» в афоризме представляет собой всего лишь часть обыкновенного хлебобулочного изделия — калача. Калачи выпекали на Руси с древних времен и в городах, и в деревнях. Сведения о продаже хлебных изделий горожанам содержатся еще в новгородских источниках. Выпечку навынос делали из пресного теста в форме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замк´а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круглой дужкой. Горожане любили покупать калачи у торговцев и есть их прямо на улице, держа за специальную часть — ручку, представлявшую собой перемычку калача. Из соображений гигиены саму ручку в пищу не употребляли, а отдавали ее нищим либо бросали на съедение собакам. Отсюда и возникло выражение: дойти до ручки. Человек, который не брезговал съесть ручку от чужого калача, ставил себя вровень с уличными собаками.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http://ic.pics.livejournal.com/chuliganka/11122508/65618/6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25144"/>
            <a:ext cx="23042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-\Desktop\фото\картинки\book_st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76872"/>
            <a:ext cx="397192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467600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Крыльев нет,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быстро летаю,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меня выпустишь —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потом не изловишь.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Лексика -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раздел курса русского языка, изучающий его словарный состав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-\Desktop\MgmOe-QJJR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1575" y="4149080"/>
            <a:ext cx="426085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4482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 Нет таких звуков, красок, образов мыслей — сложных и простых, — для которых не нашлось бы в нашем языке точного выражения». </a:t>
            </a:r>
          </a:p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(К.Г.Паустовский)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908720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Возят почту корабли,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Самолеты, поезда,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Мчат во все концы земли: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степи, в горы, в города.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Почту в дальние районы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Доставляют почтальоны.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(М. Белкина)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352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ПОЧТА</a:t>
            </a:r>
            <a:r>
              <a:rPr lang="ru-RU" sz="2000" dirty="0" smtClean="0">
                <a:solidFill>
                  <a:srgbClr val="C00000"/>
                </a:solidFill>
              </a:rPr>
              <a:t>, </a:t>
            </a:r>
            <a:r>
              <a:rPr lang="ru-RU" sz="2000" dirty="0" smtClean="0"/>
              <a:t>-</a:t>
            </a:r>
            <a:r>
              <a:rPr lang="ru-RU" sz="2000" dirty="0" err="1" smtClean="0"/>
              <a:t>ы</a:t>
            </a:r>
            <a:r>
              <a:rPr lang="ru-RU" sz="2000" dirty="0" smtClean="0"/>
              <a:t>, ж. 1. Учреждение для пересылки писем, посылок, бандеролей, денег, а также здание, где помещается такое учреждение. </a:t>
            </a:r>
            <a:r>
              <a:rPr lang="ru-RU" sz="2000" i="1" dirty="0" smtClean="0"/>
              <a:t>Сдать бандероль на почту. </a:t>
            </a:r>
            <a:r>
              <a:rPr lang="ru-RU" sz="2000" dirty="0" smtClean="0"/>
              <a:t>2. Пересылка, доставка средствами этого учреждения. </a:t>
            </a:r>
            <a:r>
              <a:rPr lang="ru-RU" sz="2000" i="1" dirty="0" smtClean="0"/>
              <a:t>Послать письмо почтой или по почте. Воздушная п. Вечерняя п. </a:t>
            </a:r>
            <a:r>
              <a:rPr lang="ru-RU" sz="2000" dirty="0" smtClean="0"/>
              <a:t>3. То, что доставлено этим учреждением, а также вообще доставленные адресату письма, посылки, бандероли. </a:t>
            </a:r>
            <a:r>
              <a:rPr lang="ru-RU" sz="2000" i="1" dirty="0" smtClean="0"/>
              <a:t>П. пришла. Разносить почту. Редакционная п. Читательская п.</a:t>
            </a:r>
            <a:r>
              <a:rPr lang="ru-RU" sz="2000" dirty="0" smtClean="0"/>
              <a:t> 4. В старину такое учреждение, занимающееся одновременно регулярной перевозкой пассажиров в конных экипажах. </a:t>
            </a:r>
            <a:r>
              <a:rPr lang="ru-RU" sz="2000" i="1" dirty="0" smtClean="0"/>
              <a:t>Служить на почте ямщиком. </a:t>
            </a:r>
            <a:r>
              <a:rPr lang="ru-RU" sz="2000" dirty="0" smtClean="0"/>
              <a:t>* Полевая почта - 1)воинская фельдъегерская почтовая связь; 2) закодированное наименование воинской части, военного учреждения. II прил. почтовый, -</a:t>
            </a:r>
            <a:r>
              <a:rPr lang="ru-RU" sz="2000" dirty="0" err="1" smtClean="0"/>
              <a:t>ая</a:t>
            </a:r>
            <a:r>
              <a:rPr lang="ru-RU" sz="2000" dirty="0" smtClean="0"/>
              <a:t>, -</a:t>
            </a:r>
            <a:r>
              <a:rPr lang="ru-RU" sz="2000" dirty="0" err="1" smtClean="0"/>
              <a:t>ое</a:t>
            </a:r>
            <a:r>
              <a:rPr lang="ru-RU" sz="2000" dirty="0" smtClean="0"/>
              <a:t>. П. ящик. Почтовая бумага (для писем). П. вагон (для перевозки почты). Почтовая тройка(ямская). Ехать на почтовых (сущ.; на лошадях, принадлежащих почте в 4знач.).</a:t>
            </a:r>
          </a:p>
          <a:p>
            <a:pPr algn="r"/>
            <a:r>
              <a:rPr lang="ru-RU" sz="2000" b="1" dirty="0" smtClean="0"/>
              <a:t>Толковый словарь под ред. C. И. Ожегова и Н.Ю.Шведовой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ПОЧТАЛЬОН</a:t>
            </a:r>
            <a:r>
              <a:rPr lang="ru-RU" sz="2800" dirty="0" smtClean="0"/>
              <a:t> почтальона, м. (ит. </a:t>
            </a:r>
            <a:r>
              <a:rPr lang="ru-RU" sz="2800" dirty="0" err="1" smtClean="0"/>
              <a:t>postiglione</a:t>
            </a:r>
            <a:r>
              <a:rPr lang="ru-RU" sz="2800" dirty="0" smtClean="0"/>
              <a:t>). 1. Почтовый служащий, разносящий корреспонденцию по адресам, письмоносец. 2. Почтовый служитель, сопровождавший почтовую карету (</a:t>
            </a:r>
            <a:r>
              <a:rPr lang="ru-RU" sz="2800" dirty="0" err="1" smtClean="0"/>
              <a:t>истор</a:t>
            </a:r>
            <a:r>
              <a:rPr lang="ru-RU" sz="2800" dirty="0" smtClean="0"/>
              <a:t>.).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3789040"/>
            <a:ext cx="6840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Толковый словарь русского языка под ред. Д. Н. Ушакова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КОРРЕСПОНДЕНЦИЯ</a:t>
            </a:r>
            <a:r>
              <a:rPr lang="ru-RU" sz="2800" dirty="0" smtClean="0"/>
              <a:t>, -и, ж. 1. Обмен письмами, переписка. </a:t>
            </a:r>
            <a:r>
              <a:rPr lang="ru-RU" sz="2800" i="1" dirty="0" smtClean="0"/>
              <a:t>Вести корреспонденцию.</a:t>
            </a:r>
            <a:r>
              <a:rPr lang="ru-RU" sz="2800" dirty="0" smtClean="0"/>
              <a:t> 2. Письма, почтово-телеграфные отправления. </a:t>
            </a:r>
            <a:r>
              <a:rPr lang="ru-RU" sz="2800" i="1" dirty="0" smtClean="0"/>
              <a:t>Доставка корреспонденции. </a:t>
            </a:r>
            <a:r>
              <a:rPr lang="ru-RU" sz="2800" dirty="0" smtClean="0"/>
              <a:t>3. Сообщение о текущих событиях, пересланное </a:t>
            </a:r>
            <a:r>
              <a:rPr lang="ru-RU" sz="2800" dirty="0" err="1" smtClean="0"/>
              <a:t>откуда-н</a:t>
            </a:r>
            <a:r>
              <a:rPr lang="ru-RU" sz="2800" dirty="0" smtClean="0"/>
              <a:t>. в средства массовой информации. </a:t>
            </a:r>
            <a:r>
              <a:rPr lang="ru-RU" sz="2800" i="1" dirty="0" smtClean="0"/>
              <a:t>К. из Санкт-Петербурга. К. с фестиваля.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Толковый словарь под ред. C. И. Ожегова и Н.Ю.Шведовой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СИНОНИМЫ</a:t>
            </a:r>
            <a:r>
              <a:rPr lang="ru-RU" dirty="0" smtClean="0"/>
              <a:t>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греч 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synonymos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одноименный), слова, различные по звучанию, но тождественные или близкие по смыслу, а также синтаксические и грамматические конструкции, совпадающие по значению.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050" name="Picture 2" descr="C:\Users\-\Pictures\hippopotamu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3240360" cy="2704902"/>
          </a:xfrm>
          <a:prstGeom prst="rect">
            <a:avLst/>
          </a:prstGeom>
          <a:noFill/>
        </p:spPr>
      </p:pic>
      <p:pic>
        <p:nvPicPr>
          <p:cNvPr id="2051" name="Picture 3" descr="C:\Users\-\Pictures\hippopotamu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24943"/>
            <a:ext cx="3384376" cy="25202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8052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бегемот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594928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гиппопотам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562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«Лексика» урок-повторение (5 класс) </vt:lpstr>
      <vt:lpstr>   Крыльев нет, А быстро летаю, Сам меня выпустишь — Да потом не изловишь.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«Лексика»</dc:title>
  <dc:creator>-</dc:creator>
  <cp:lastModifiedBy>-</cp:lastModifiedBy>
  <cp:revision>24</cp:revision>
  <dcterms:created xsi:type="dcterms:W3CDTF">2013-01-06T21:24:34Z</dcterms:created>
  <dcterms:modified xsi:type="dcterms:W3CDTF">2013-01-08T15:13:42Z</dcterms:modified>
</cp:coreProperties>
</file>