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к ГИА 2012-2013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512768" cy="21377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Дополнительное занятие 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 темам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«Правописание гласных в корне слова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«Правописание суффиксов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Гребенникова И.И.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672" y="476672"/>
            <a:ext cx="1827418" cy="206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48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9. Найдите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слово, в котором правописание НН определяется правилом: </a:t>
            </a:r>
            <a:b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« В суффиксах полных причастий пишутся две буквы н, если к ним относятся зависимые слова».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br>
              <a:rPr lang="ru-RU" sz="18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Arial" charset="0"/>
              </a:rPr>
              <a:t>1. Маринованные </a:t>
            </a:r>
            <a:r>
              <a:rPr lang="ru-RU" b="1" dirty="0">
                <a:latin typeface="Times New Roman" pitchFamily="18" charset="0"/>
                <a:cs typeface="Arial" charset="0"/>
              </a:rPr>
              <a:t>огурцы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Засеянное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поле 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Брошенные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людьми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Взволнованное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море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274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pitchFamily="34" charset="0"/>
              </a:rPr>
              <a:t>10. </a:t>
            </a:r>
            <a:r>
              <a:rPr lang="ru-RU" sz="20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Найдите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слово, в котором правописание Н определяется правилом: «В кратких страдательных причастиях пишется одна Н».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1.Грустна </a:t>
            </a:r>
            <a:endParaRPr lang="ru-RU" b="1" dirty="0">
              <a:latin typeface="Times New Roman" pitchFamily="18" charset="0"/>
              <a:cs typeface="Arial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2.Убеждена 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3.Умна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4.Кожаная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621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11..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Найдите слово, в котором правописание НН определяется тем, что это полное страдательное причастие образовано от глагола совершенного вида».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Arial" charset="0"/>
              </a:rPr>
              <a:t>1.Тыквенный </a:t>
            </a:r>
            <a:endParaRPr lang="ru-RU" b="1" dirty="0">
              <a:latin typeface="Times New Roman" pitchFamily="18" charset="0"/>
              <a:cs typeface="Arial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2.Авиационный 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3.Лишённый 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4.Вязанный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спицами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938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9</a:t>
            </a: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b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12.  </a:t>
            </a:r>
            <a:r>
              <a:rPr lang="ru-RU" sz="22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Найдите слово, в котором правописание Н определяется правилом «</a:t>
            </a:r>
            <a:r>
              <a:rPr lang="ru-RU" sz="2200" b="1" i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В суффиксе -ИН- прилагательного пишется одна буква Н».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1.Гуси…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2.Стари…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3.Цели…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Arial" charset="0"/>
              </a:rPr>
              <a:t>4.Маши…</a:t>
            </a:r>
            <a:r>
              <a:rPr lang="ru-RU" b="1" dirty="0" err="1" smtClean="0">
                <a:latin typeface="Times New Roman" pitchFamily="18" charset="0"/>
                <a:cs typeface="Arial" charset="0"/>
              </a:rPr>
              <a:t>ый</a:t>
            </a:r>
            <a:endParaRPr lang="ru-RU" b="1" dirty="0">
              <a:latin typeface="Times New Roman" pitchFamily="18" charset="0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642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1</a:t>
            </a:r>
            <a:b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13.Найдите 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слово, в котором правописание НН определяется правилом: </a:t>
            </a:r>
            <a:b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« В суффиксах полных причастий пишутся две буквы н, если к ним относятся зависимые слова».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br>
              <a:rPr lang="ru-RU" sz="18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Arial" charset="0"/>
              </a:rPr>
              <a:t>1.Клюквенный </a:t>
            </a:r>
            <a:r>
              <a:rPr lang="ru-RU" b="1" dirty="0">
                <a:latin typeface="Times New Roman" pitchFamily="18" charset="0"/>
                <a:cs typeface="Arial" charset="0"/>
              </a:rPr>
              <a:t>морс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Построенный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3.Решённая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4.Выполненный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учеником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056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взаимопроверка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374317"/>
              </p:ext>
            </p:extLst>
          </p:nvPr>
        </p:nvGraphicFramePr>
        <p:xfrm>
          <a:off x="971600" y="1988840"/>
          <a:ext cx="764177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356992"/>
            <a:ext cx="3173338" cy="301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0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1800" dirty="0">
                <a:solidFill>
                  <a:prstClr val="black"/>
                </a:solidFill>
                <a:latin typeface="Tahoma" charset="0"/>
                <a:ea typeface="+mn-ea"/>
                <a:cs typeface="+mn-cs"/>
              </a:rPr>
              <a:t>1. </a:t>
            </a:r>
            <a:r>
              <a:rPr lang="ru-RU" sz="2200" dirty="0">
                <a:solidFill>
                  <a:srgbClr val="A19574">
                    <a:lumMod val="10000"/>
                  </a:srgbClr>
                </a:solidFill>
                <a:latin typeface="Tahoma" charset="0"/>
                <a:ea typeface="+mn-ea"/>
                <a:cs typeface="+mn-cs"/>
              </a:rPr>
              <a:t>В каком ряду во всех словах пропущена безударная проверяемая гласная корня?</a:t>
            </a:r>
            <a:br>
              <a:rPr lang="ru-RU" sz="2200" dirty="0">
                <a:solidFill>
                  <a:srgbClr val="A19574">
                    <a:lumMod val="10000"/>
                  </a:srgbClr>
                </a:solidFill>
                <a:latin typeface="Tahoma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916832"/>
            <a:ext cx="6216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1. спец</a:t>
            </a:r>
            <a:r>
              <a:rPr lang="ru-RU" sz="2400" dirty="0"/>
              <a:t>..</a:t>
            </a:r>
            <a:r>
              <a:rPr lang="ru-RU" sz="2400" dirty="0" err="1"/>
              <a:t>алист</a:t>
            </a:r>
            <a:r>
              <a:rPr lang="ru-RU" sz="2400" dirty="0"/>
              <a:t>, р..</a:t>
            </a:r>
            <a:r>
              <a:rPr lang="ru-RU" sz="2400" dirty="0" err="1"/>
              <a:t>комендация</a:t>
            </a:r>
            <a:r>
              <a:rPr lang="ru-RU" sz="2400" dirty="0"/>
              <a:t>, изб..</a:t>
            </a:r>
            <a:r>
              <a:rPr lang="ru-RU" sz="2400" dirty="0" err="1"/>
              <a:t>рательный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636912"/>
            <a:ext cx="5724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2. </a:t>
            </a:r>
            <a:r>
              <a:rPr lang="ru-RU" sz="2400" dirty="0" err="1" smtClean="0"/>
              <a:t>кр</a:t>
            </a:r>
            <a:r>
              <a:rPr lang="ru-RU" sz="2400" dirty="0"/>
              <a:t>..</a:t>
            </a:r>
            <a:r>
              <a:rPr lang="ru-RU" sz="2400" dirty="0" err="1"/>
              <a:t>терий</a:t>
            </a:r>
            <a:r>
              <a:rPr lang="ru-RU" sz="2400" dirty="0"/>
              <a:t>, </a:t>
            </a:r>
            <a:r>
              <a:rPr lang="ru-RU" sz="2400" dirty="0" err="1"/>
              <a:t>употр..бить</a:t>
            </a:r>
            <a:r>
              <a:rPr lang="ru-RU" sz="2400" dirty="0"/>
              <a:t>, г..</a:t>
            </a:r>
            <a:r>
              <a:rPr lang="ru-RU" sz="2400" dirty="0" err="1"/>
              <a:t>сударственный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64770" y="3244334"/>
            <a:ext cx="5574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3. т</a:t>
            </a:r>
            <a:r>
              <a:rPr lang="ru-RU" sz="2400" dirty="0"/>
              <a:t>..</a:t>
            </a:r>
            <a:r>
              <a:rPr lang="ru-RU" sz="2400" dirty="0" err="1"/>
              <a:t>рритория</a:t>
            </a:r>
            <a:r>
              <a:rPr lang="ru-RU" sz="2400" dirty="0"/>
              <a:t>, оп..</a:t>
            </a:r>
            <a:r>
              <a:rPr lang="ru-RU" sz="2400" dirty="0" err="1"/>
              <a:t>раться</a:t>
            </a:r>
            <a:r>
              <a:rPr lang="ru-RU" sz="2400" dirty="0"/>
              <a:t>, </a:t>
            </a:r>
            <a:r>
              <a:rPr lang="ru-RU" sz="2400" dirty="0" err="1"/>
              <a:t>предст</a:t>
            </a:r>
            <a:r>
              <a:rPr lang="ru-RU" sz="2400" dirty="0"/>
              <a:t>..</a:t>
            </a:r>
            <a:r>
              <a:rPr lang="ru-RU" sz="2400" dirty="0" err="1"/>
              <a:t>вление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8209" y="4077072"/>
            <a:ext cx="6334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4. мот</a:t>
            </a:r>
            <a:r>
              <a:rPr lang="ru-RU" sz="2400" dirty="0"/>
              <a:t>..</a:t>
            </a:r>
            <a:r>
              <a:rPr lang="ru-RU" sz="2400" dirty="0" err="1"/>
              <a:t>вировать</a:t>
            </a:r>
            <a:r>
              <a:rPr lang="ru-RU" sz="2400" dirty="0"/>
              <a:t>, б..</a:t>
            </a:r>
            <a:r>
              <a:rPr lang="ru-RU" sz="2400" dirty="0" err="1"/>
              <a:t>зироваться</a:t>
            </a:r>
            <a:r>
              <a:rPr lang="ru-RU" sz="2400" dirty="0"/>
              <a:t>, </a:t>
            </a:r>
            <a:r>
              <a:rPr lang="ru-RU" sz="2400" dirty="0" err="1"/>
              <a:t>произн</a:t>
            </a:r>
            <a:r>
              <a:rPr lang="ru-RU" sz="2400" dirty="0"/>
              <a:t>..</a:t>
            </a:r>
            <a:r>
              <a:rPr lang="ru-RU" sz="2400" dirty="0" err="1"/>
              <a:t>шение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447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A19574">
                    <a:lumMod val="10000"/>
                  </a:srgbClr>
                </a:solidFill>
                <a:latin typeface="Franklin Gothic Medium"/>
                <a:ea typeface="+mn-ea"/>
                <a:cs typeface="+mn-cs"/>
              </a:rPr>
              <a:t>2.Найдите слово с чередующейся гласной в корне слова</a:t>
            </a:r>
            <a:br>
              <a:rPr lang="ru-RU" sz="2400" dirty="0">
                <a:solidFill>
                  <a:srgbClr val="A19574">
                    <a:lumMod val="10000"/>
                  </a:srgbClr>
                </a:solidFill>
                <a:latin typeface="Franklin Gothic Medium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</a:rPr>
              <a:t>1. </a:t>
            </a:r>
            <a:r>
              <a:rPr lang="ru-RU" dirty="0" err="1" smtClean="0">
                <a:latin typeface="Arial" pitchFamily="34" charset="0"/>
              </a:rPr>
              <a:t>Сг</a:t>
            </a:r>
            <a:r>
              <a:rPr lang="ru-RU" dirty="0" smtClean="0">
                <a:latin typeface="Arial" pitchFamily="34" charset="0"/>
              </a:rPr>
              <a:t>…рели</a:t>
            </a:r>
            <a:endParaRPr lang="ru-RU" dirty="0">
              <a:latin typeface="Arial" pitchFamily="34" charset="0"/>
            </a:endParaRPr>
          </a:p>
          <a:p>
            <a:r>
              <a:rPr lang="ru-RU" dirty="0" smtClean="0">
                <a:latin typeface="Arial" pitchFamily="34" charset="0"/>
              </a:rPr>
              <a:t>2. Г…</a:t>
            </a:r>
            <a:r>
              <a:rPr lang="ru-RU" dirty="0" err="1" smtClean="0">
                <a:latin typeface="Arial" pitchFamily="34" charset="0"/>
              </a:rPr>
              <a:t>ревать</a:t>
            </a:r>
            <a:endParaRPr lang="ru-RU" dirty="0">
              <a:latin typeface="Arial" pitchFamily="34" charset="0"/>
            </a:endParaRPr>
          </a:p>
          <a:p>
            <a:r>
              <a:rPr lang="ru-RU" dirty="0" smtClean="0">
                <a:latin typeface="Arial" pitchFamily="34" charset="0"/>
              </a:rPr>
              <a:t>3. П…</a:t>
            </a:r>
            <a:r>
              <a:rPr lang="ru-RU" dirty="0" err="1" smtClean="0">
                <a:latin typeface="Arial" pitchFamily="34" charset="0"/>
              </a:rPr>
              <a:t>дарок</a:t>
            </a:r>
            <a:endParaRPr lang="ru-RU" dirty="0">
              <a:latin typeface="Arial" pitchFamily="34" charset="0"/>
            </a:endParaRPr>
          </a:p>
          <a:p>
            <a:r>
              <a:rPr lang="ru-RU" dirty="0" smtClean="0">
                <a:latin typeface="Arial" pitchFamily="34" charset="0"/>
              </a:rPr>
              <a:t>4. </a:t>
            </a:r>
            <a:r>
              <a:rPr lang="ru-RU" dirty="0" err="1" smtClean="0">
                <a:latin typeface="Arial" pitchFamily="34" charset="0"/>
              </a:rPr>
              <a:t>Ст</a:t>
            </a:r>
            <a:r>
              <a:rPr lang="ru-RU" dirty="0" smtClean="0">
                <a:latin typeface="Arial" pitchFamily="34" charset="0"/>
              </a:rPr>
              <a:t>…на</a:t>
            </a:r>
            <a:endParaRPr lang="ru-RU" dirty="0">
              <a:latin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47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A19574">
                    <a:lumMod val="10000"/>
                  </a:srgbClr>
                </a:solidFill>
                <a:latin typeface="Arial" charset="0"/>
                <a:ea typeface="+mn-ea"/>
                <a:cs typeface="+mn-cs"/>
              </a:rPr>
              <a:t>3. Найдите слово с проверяемым согласным </a:t>
            </a:r>
            <a:br>
              <a:rPr lang="ru-RU" sz="2400" dirty="0">
                <a:solidFill>
                  <a:srgbClr val="A19574">
                    <a:lumMod val="10000"/>
                  </a:srgbClr>
                </a:solidFill>
                <a:latin typeface="Arial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772816"/>
            <a:ext cx="20936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dirty="0" smtClean="0">
                <a:latin typeface="Arial" pitchFamily="34" charset="0"/>
              </a:rPr>
              <a:t>1. Вокзал </a:t>
            </a:r>
            <a:endParaRPr lang="ru-RU" sz="3200" dirty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94901" y="2657055"/>
            <a:ext cx="298312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dirty="0" smtClean="0">
                <a:latin typeface="Arial" pitchFamily="34" charset="0"/>
              </a:rPr>
              <a:t>2. Территория </a:t>
            </a:r>
            <a:endParaRPr lang="ru-RU" sz="3200" dirty="0"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3436123"/>
            <a:ext cx="2262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</a:rPr>
              <a:t>3. Просьба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83072" y="4149080"/>
            <a:ext cx="237353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dirty="0" smtClean="0">
                <a:latin typeface="Arial" pitchFamily="34" charset="0"/>
              </a:rPr>
              <a:t>4. Поздний </a:t>
            </a:r>
            <a:endParaRPr lang="ru-RU" sz="3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1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A19574">
                    <a:lumMod val="10000"/>
                  </a:srgbClr>
                </a:solidFill>
                <a:latin typeface="Arial" charset="0"/>
                <a:ea typeface="+mn-ea"/>
                <a:cs typeface="+mn-cs"/>
              </a:rPr>
              <a:t>4. В каком слове написание гласного определяется правилом: «Если после корня стоит -А, в корне пиши -А </a:t>
            </a:r>
            <a:br>
              <a:rPr lang="ru-RU" sz="2400" dirty="0">
                <a:solidFill>
                  <a:srgbClr val="A19574">
                    <a:lumMod val="10000"/>
                  </a:srgbClr>
                </a:solidFill>
                <a:latin typeface="Arial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132856"/>
            <a:ext cx="249138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pitchFamily="34" charset="0"/>
              </a:rPr>
              <a:t>1. К…сой </a:t>
            </a:r>
            <a:r>
              <a:rPr lang="ru-RU" sz="2400" dirty="0">
                <a:latin typeface="Arial" pitchFamily="34" charset="0"/>
              </a:rPr>
              <a:t>дождь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2060" y="2636912"/>
            <a:ext cx="374147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pitchFamily="34" charset="0"/>
              </a:rPr>
              <a:t>2. </a:t>
            </a:r>
            <a:r>
              <a:rPr lang="ru-RU" sz="2400" dirty="0" err="1" smtClean="0">
                <a:latin typeface="Arial" pitchFamily="34" charset="0"/>
              </a:rPr>
              <a:t>Прик</a:t>
            </a:r>
            <a:r>
              <a:rPr lang="ru-RU" sz="2400" dirty="0" smtClean="0">
                <a:latin typeface="Arial" pitchFamily="34" charset="0"/>
              </a:rPr>
              <a:t>…</a:t>
            </a:r>
            <a:r>
              <a:rPr lang="ru-RU" sz="2400" dirty="0" err="1" smtClean="0">
                <a:latin typeface="Arial" pitchFamily="34" charset="0"/>
              </a:rPr>
              <a:t>снуться</a:t>
            </a:r>
            <a:r>
              <a:rPr lang="ru-RU" sz="2400" dirty="0" smtClean="0">
                <a:latin typeface="Arial" pitchFamily="34" charset="0"/>
              </a:rPr>
              <a:t> </a:t>
            </a:r>
            <a:r>
              <a:rPr lang="ru-RU" sz="2400" dirty="0">
                <a:latin typeface="Arial" pitchFamily="34" charset="0"/>
              </a:rPr>
              <a:t>к стене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38133" y="3087368"/>
            <a:ext cx="359310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pitchFamily="34" charset="0"/>
              </a:rPr>
              <a:t>3. К…</a:t>
            </a:r>
            <a:r>
              <a:rPr lang="ru-RU" sz="2400" dirty="0" err="1" smtClean="0">
                <a:latin typeface="Arial" pitchFamily="34" charset="0"/>
              </a:rPr>
              <a:t>сательная</a:t>
            </a:r>
            <a:r>
              <a:rPr lang="ru-RU" sz="2400" dirty="0" smtClean="0">
                <a:latin typeface="Arial" pitchFamily="34" charset="0"/>
              </a:rPr>
              <a:t>  </a:t>
            </a:r>
            <a:r>
              <a:rPr lang="ru-RU" sz="2400" dirty="0">
                <a:latin typeface="Arial" pitchFamily="34" charset="0"/>
              </a:rPr>
              <a:t>линия 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10598" y="3717032"/>
            <a:ext cx="376308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pitchFamily="34" charset="0"/>
              </a:rPr>
              <a:t>4. </a:t>
            </a:r>
            <a:r>
              <a:rPr lang="ru-RU" sz="2400" dirty="0" err="1" smtClean="0">
                <a:latin typeface="Arial" pitchFamily="34" charset="0"/>
              </a:rPr>
              <a:t>Прик</a:t>
            </a:r>
            <a:r>
              <a:rPr lang="ru-RU" sz="2400" dirty="0" smtClean="0">
                <a:latin typeface="Arial" pitchFamily="34" charset="0"/>
              </a:rPr>
              <a:t>…</a:t>
            </a:r>
            <a:r>
              <a:rPr lang="ru-RU" sz="2400" dirty="0" err="1" smtClean="0">
                <a:latin typeface="Arial" pitchFamily="34" charset="0"/>
              </a:rPr>
              <a:t>сновение</a:t>
            </a:r>
            <a:r>
              <a:rPr lang="ru-RU" sz="2400" dirty="0" smtClean="0">
                <a:latin typeface="Arial" pitchFamily="34" charset="0"/>
              </a:rPr>
              <a:t> </a:t>
            </a:r>
            <a:r>
              <a:rPr lang="ru-RU" sz="2400" dirty="0">
                <a:latin typeface="Arial" pitchFamily="34" charset="0"/>
              </a:rPr>
              <a:t>ветра</a:t>
            </a:r>
            <a:endParaRPr lang="ru-RU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5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A19574">
                    <a:lumMod val="10000"/>
                  </a:srgbClr>
                </a:solidFill>
                <a:latin typeface="Arial" charset="0"/>
                <a:ea typeface="+mn-ea"/>
                <a:cs typeface="+mn-cs"/>
              </a:rPr>
              <a:t>5. Найдите слово с непроизносимым согласным</a:t>
            </a:r>
            <a:br>
              <a:rPr lang="ru-RU" sz="2400" dirty="0">
                <a:solidFill>
                  <a:srgbClr val="A19574">
                    <a:lumMod val="10000"/>
                  </a:srgbClr>
                </a:solidFill>
                <a:latin typeface="Arial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556792"/>
            <a:ext cx="24574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</a:rPr>
              <a:t>1. </a:t>
            </a:r>
            <a:r>
              <a:rPr lang="ru-RU" sz="2400" dirty="0" err="1" smtClean="0">
                <a:solidFill>
                  <a:prstClr val="black"/>
                </a:solidFill>
                <a:latin typeface="Arial" pitchFamily="34" charset="0"/>
              </a:rPr>
              <a:t>Интерес?ный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348880"/>
            <a:ext cx="245612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</a:rPr>
              <a:t>2. </a:t>
            </a:r>
            <a:r>
              <a:rPr lang="ru-RU" sz="2400" dirty="0" err="1" smtClean="0">
                <a:solidFill>
                  <a:prstClr val="black"/>
                </a:solidFill>
                <a:latin typeface="Arial" pitchFamily="34" charset="0"/>
              </a:rPr>
              <a:t>Прекрас?ный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6270" y="2924944"/>
            <a:ext cx="211410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</a:rPr>
              <a:t>3. </a:t>
            </a:r>
            <a:r>
              <a:rPr lang="ru-RU" sz="2400" dirty="0" err="1" smtClean="0">
                <a:solidFill>
                  <a:prstClr val="black"/>
                </a:solidFill>
                <a:latin typeface="Arial" pitchFamily="34" charset="0"/>
              </a:rPr>
              <a:t>Чудес?ный</a:t>
            </a:r>
            <a:endParaRPr lang="ru-R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38898" y="3505009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</a:rPr>
              <a:t>4.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</a:rPr>
              <a:t>Чес?ный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0431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A19574">
                    <a:lumMod val="10000"/>
                  </a:srgbClr>
                </a:solidFill>
                <a:latin typeface="Arial" charset="0"/>
                <a:ea typeface="+mn-ea"/>
                <a:cs typeface="+mn-cs"/>
              </a:rPr>
              <a:t>6.В каком ряду пропущена безударная гласная  буква в корне?</a:t>
            </a:r>
            <a:br>
              <a:rPr lang="ru-RU" sz="2400" dirty="0">
                <a:solidFill>
                  <a:srgbClr val="A19574">
                    <a:lumMod val="10000"/>
                  </a:srgbClr>
                </a:solidFill>
                <a:latin typeface="Arial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1.Вгл…деться</a:t>
            </a:r>
            <a:r>
              <a:rPr lang="ru-RU" dirty="0"/>
              <a:t>, </a:t>
            </a:r>
            <a:r>
              <a:rPr lang="ru-RU" dirty="0" err="1"/>
              <a:t>выс</a:t>
            </a:r>
            <a:r>
              <a:rPr lang="ru-RU" dirty="0"/>
              <a:t>…та, </a:t>
            </a:r>
            <a:r>
              <a:rPr lang="ru-RU" dirty="0" err="1"/>
              <a:t>приг</a:t>
            </a:r>
            <a:r>
              <a:rPr lang="ru-RU" dirty="0"/>
              <a:t>…</a:t>
            </a:r>
            <a:r>
              <a:rPr lang="ru-RU" dirty="0" err="1"/>
              <a:t>реть</a:t>
            </a:r>
            <a:r>
              <a:rPr lang="ru-RU" dirty="0"/>
              <a:t>;</a:t>
            </a:r>
          </a:p>
          <a:p>
            <a:r>
              <a:rPr lang="ru-RU" dirty="0" smtClean="0"/>
              <a:t>2.Выч…тать</a:t>
            </a:r>
            <a:r>
              <a:rPr lang="ru-RU" dirty="0"/>
              <a:t>, </a:t>
            </a:r>
            <a:r>
              <a:rPr lang="ru-RU" dirty="0" err="1"/>
              <a:t>зар</a:t>
            </a:r>
            <a:r>
              <a:rPr lang="ru-RU" dirty="0"/>
              <a:t>…</a:t>
            </a:r>
            <a:r>
              <a:rPr lang="ru-RU" dirty="0" err="1"/>
              <a:t>дить</a:t>
            </a:r>
            <a:r>
              <a:rPr lang="ru-RU" dirty="0"/>
              <a:t>, </a:t>
            </a:r>
            <a:r>
              <a:rPr lang="ru-RU" dirty="0" err="1"/>
              <a:t>оч</a:t>
            </a:r>
            <a:r>
              <a:rPr lang="ru-RU" dirty="0"/>
              <a:t>…</a:t>
            </a:r>
            <a:r>
              <a:rPr lang="ru-RU" dirty="0" err="1"/>
              <a:t>ровать</a:t>
            </a:r>
            <a:r>
              <a:rPr lang="ru-RU" dirty="0"/>
              <a:t>;</a:t>
            </a:r>
          </a:p>
          <a:p>
            <a:r>
              <a:rPr lang="ru-RU" dirty="0" smtClean="0"/>
              <a:t>3.Д…</a:t>
            </a:r>
            <a:r>
              <a:rPr lang="ru-RU" dirty="0" err="1" smtClean="0"/>
              <a:t>ктовать</a:t>
            </a:r>
            <a:r>
              <a:rPr lang="ru-RU" dirty="0"/>
              <a:t>, </a:t>
            </a:r>
            <a:r>
              <a:rPr lang="ru-RU" dirty="0" err="1"/>
              <a:t>заст</a:t>
            </a:r>
            <a:r>
              <a:rPr lang="ru-RU" dirty="0"/>
              <a:t>…</a:t>
            </a:r>
            <a:r>
              <a:rPr lang="ru-RU" dirty="0" err="1"/>
              <a:t>лать</a:t>
            </a:r>
            <a:r>
              <a:rPr lang="ru-RU" dirty="0"/>
              <a:t>, д…</a:t>
            </a:r>
            <a:r>
              <a:rPr lang="ru-RU" dirty="0" err="1"/>
              <a:t>лина</a:t>
            </a:r>
            <a:r>
              <a:rPr lang="ru-RU" dirty="0"/>
              <a:t>;</a:t>
            </a:r>
          </a:p>
          <a:p>
            <a:r>
              <a:rPr lang="ru-RU" dirty="0" smtClean="0"/>
              <a:t>4.Ж…</a:t>
            </a:r>
            <a:r>
              <a:rPr lang="ru-RU" dirty="0" err="1" smtClean="0"/>
              <a:t>леть</a:t>
            </a:r>
            <a:r>
              <a:rPr lang="ru-RU" dirty="0"/>
              <a:t>, </a:t>
            </a:r>
            <a:r>
              <a:rPr lang="ru-RU" dirty="0" err="1"/>
              <a:t>разл</a:t>
            </a:r>
            <a:r>
              <a:rPr lang="ru-RU" dirty="0"/>
              <a:t>…</a:t>
            </a:r>
            <a:r>
              <a:rPr lang="ru-RU" dirty="0" err="1"/>
              <a:t>чать</a:t>
            </a:r>
            <a:r>
              <a:rPr lang="ru-RU" dirty="0"/>
              <a:t>, уд…</a:t>
            </a:r>
            <a:r>
              <a:rPr lang="ru-RU" dirty="0" err="1"/>
              <a:t>вляться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23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7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. Найдите слово, в котором правописание НН определяется правилом: «В прилагательном, образованном при помощи суффикса –Н- от существительного, основа которого заканчивается на –Н-, пишется НН»</a:t>
            </a:r>
            <a:b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осенний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соломенный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деревянный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Arial" charset="0"/>
              </a:rPr>
              <a:t>4. торжественный</a:t>
            </a:r>
            <a:endParaRPr lang="ru-RU" b="1" dirty="0">
              <a:latin typeface="Times New Roman" pitchFamily="18" charset="0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459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8.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Найдите </a:t>
            </a:r>
            <a:r>
              <a:rPr lang="ru-RU" sz="20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слово, в котором правописание НН определяется правилом: </a:t>
            </a:r>
            <a:br>
              <a:rPr lang="ru-RU" sz="20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« В наречиях на –о (-е) пишется столько же н, сколько в прилагательных, от которых они образованы».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Arial" charset="0"/>
              </a:rPr>
              <a:t>1. рассеяно</a:t>
            </a:r>
            <a:endParaRPr lang="ru-RU" b="1" dirty="0">
              <a:latin typeface="Times New Roman" pitchFamily="18" charset="0"/>
              <a:cs typeface="Arial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стремительно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потерянно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неожиданно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0467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358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Подготовка к ГИА 2012-2013</vt:lpstr>
      <vt:lpstr>1. В каком ряду во всех словах пропущена безударная проверяемая гласная корня? </vt:lpstr>
      <vt:lpstr>2.Найдите слово с чередующейся гласной в корне слова </vt:lpstr>
      <vt:lpstr>3. Найдите слово с проверяемым согласным  </vt:lpstr>
      <vt:lpstr>4. В каком слове написание гласного определяется правилом: «Если после корня стоит -А, в корне пиши -А  </vt:lpstr>
      <vt:lpstr>5. Найдите слово с непроизносимым согласным </vt:lpstr>
      <vt:lpstr>6.В каком ряду пропущена безударная гласная  буква в корне? </vt:lpstr>
      <vt:lpstr> 7. Найдите слово, в котором правописание НН определяется правилом: «В прилагательном, образованном при помощи суффикса –Н- от существительного, основа которого заканчивается на –Н-, пишется НН» </vt:lpstr>
      <vt:lpstr>  8. Найдите слово, в котором правописание НН определяется правилом:  « В наречиях на –о (-е) пишется столько же н, сколько в прилагательных, от которых они образованы». </vt:lpstr>
      <vt:lpstr>  9. Найдите слово, в котором правописание НН определяется правилом:  « В суффиксах полных причастий пишутся две буквы н, если к ним относятся зависимые слова».  </vt:lpstr>
      <vt:lpstr>10. Найдите слово, в котором правописание Н определяется правилом: «В кратких страдательных причастиях пишется одна Н».</vt:lpstr>
      <vt:lpstr>11.. Найдите слово, в котором правописание НН определяется тем, что это полное страдательное причастие образовано от глагола совершенного вида».</vt:lpstr>
      <vt:lpstr>9. 12.  Найдите слово, в котором правописание Н определяется правилом «В суффиксе -ИН- прилагательного пишется одна буква Н».  </vt:lpstr>
      <vt:lpstr>1  13.Найдите слово, в котором правописание НН определяется правилом:  « В суффиксах полных причастий пишутся две буквы н, если к ним относятся зависимые слова».  </vt:lpstr>
      <vt:lpstr>взаимопроверка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SMART</cp:lastModifiedBy>
  <cp:revision>8</cp:revision>
  <dcterms:modified xsi:type="dcterms:W3CDTF">2012-12-05T18:47:33Z</dcterms:modified>
</cp:coreProperties>
</file>