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9" r:id="rId20"/>
    <p:sldId id="277" r:id="rId21"/>
    <p:sldId id="275" r:id="rId22"/>
    <p:sldId id="286" r:id="rId23"/>
    <p:sldId id="285" r:id="rId24"/>
    <p:sldId id="284" r:id="rId25"/>
    <p:sldId id="283" r:id="rId26"/>
    <p:sldId id="282" r:id="rId27"/>
    <p:sldId id="281" r:id="rId28"/>
    <p:sldId id="280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A3A0B-AEF4-4986-A52F-731125FCBBDD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F2D34-DDE6-4D13-8797-CFA744E0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F2D34-DDE6-4D13-8797-CFA744E0F26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F2D34-DDE6-4D13-8797-CFA744E0F26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1936-35BB-4A15-9651-086D5F8BB06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456F-ADF5-4431-94AE-9A7D48B6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Galina\Desktop\&#1084;&#1072;&#1089;&#1090;&#1077;&#1088;-&#1090;&#1088;&#1080;&#1075;&#1075;&#1077;&#1088;&#1099;\wav-library_animals_024.mp3" TargetMode="Externa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28601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/>
            </a:r>
            <a:br>
              <a:rPr lang="ru-RU" sz="6600" dirty="0" smtClean="0">
                <a:solidFill>
                  <a:srgbClr val="7030A0"/>
                </a:solidFill>
              </a:rPr>
            </a:br>
            <a:r>
              <a:rPr lang="ru-RU" sz="6600" dirty="0" smtClean="0">
                <a:solidFill>
                  <a:srgbClr val="7030A0"/>
                </a:solidFill>
              </a:rPr>
              <a:t>Урок русского языка по программе «Планета Знаний»</a:t>
            </a:r>
            <a:br>
              <a:rPr lang="ru-RU" sz="6600" dirty="0" smtClean="0">
                <a:solidFill>
                  <a:srgbClr val="7030A0"/>
                </a:solidFill>
              </a:rPr>
            </a:br>
            <a:r>
              <a:rPr lang="ru-RU" sz="6600" dirty="0" smtClean="0">
                <a:solidFill>
                  <a:srgbClr val="7030A0"/>
                </a:solidFill>
              </a:rPr>
              <a:t> в 3 классе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МБОУ СОШ № 7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Романцова Вера </a:t>
            </a: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иколаевна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2 группа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304324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4000" b="1" dirty="0" smtClean="0"/>
              <a:t>пёстрый лес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4000" b="1" dirty="0" smtClean="0"/>
              <a:t>пёстрая картина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4000" b="1" dirty="0" smtClean="0"/>
              <a:t>пёстрое платье</a:t>
            </a:r>
            <a:endParaRPr lang="ru-RU" sz="4000" b="1" dirty="0"/>
          </a:p>
        </p:txBody>
      </p:sp>
      <p:pic>
        <p:nvPicPr>
          <p:cNvPr id="4099" name="Picture 3" descr="D:\Документы Верочка\ШКОЛА\картинки для презентации\222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96268"/>
            <a:ext cx="3643338" cy="4836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План работы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Прочитайте словосочетания.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Укажите имена существительные и имена прилагательные.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Определите род имён существительных.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 роду имени существительного определите род имени прилагательного.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Выделите у прилагательных окончания.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Сформулируйте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Тема урока: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b="1" dirty="0" smtClean="0">
                <a:solidFill>
                  <a:srgbClr val="003399"/>
                </a:solidFill>
              </a:rPr>
              <a:t>«Изменение имён прилагательных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003399"/>
                </a:solidFill>
              </a:rPr>
              <a:t> по родам»</a:t>
            </a:r>
            <a:endParaRPr lang="ru-RU" sz="6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Родовые окончания имен прилагательных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Мужской 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/>
                        <a:t>Какой?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Окончания –</a:t>
                      </a:r>
                      <a:r>
                        <a:rPr lang="ru-RU" b="1" dirty="0" smtClean="0"/>
                        <a:t>ой, </a:t>
                      </a:r>
                      <a:r>
                        <a:rPr lang="ru-RU" b="1" dirty="0" err="1" smtClean="0"/>
                        <a:t>ый</a:t>
                      </a:r>
                      <a:r>
                        <a:rPr lang="ru-RU" b="1" dirty="0" smtClean="0"/>
                        <a:t>, </a:t>
                      </a:r>
                      <a:r>
                        <a:rPr lang="ru-RU" b="1" dirty="0" err="1" smtClean="0"/>
                        <a:t>ий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Женский 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/>
                        <a:t>Какая?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Окончания –</a:t>
                      </a:r>
                      <a:r>
                        <a:rPr lang="ru-RU" b="1" dirty="0" err="1" smtClean="0"/>
                        <a:t>ая</a:t>
                      </a:r>
                      <a:r>
                        <a:rPr lang="ru-RU" b="1" dirty="0" smtClean="0"/>
                        <a:t>, -</a:t>
                      </a:r>
                      <a:r>
                        <a:rPr lang="ru-RU" b="1" dirty="0" err="1" smtClean="0"/>
                        <a:t>яя</a:t>
                      </a:r>
                      <a:endParaRPr lang="ru-RU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Средний 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/>
                        <a:t>Какое?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Окончания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ru-RU" b="1" baseline="0" dirty="0" err="1" smtClean="0"/>
                        <a:t>ое</a:t>
                      </a:r>
                      <a:r>
                        <a:rPr lang="ru-RU" b="1" baseline="0" dirty="0" smtClean="0"/>
                        <a:t>, ее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Документы Верочка\ШКОЛА\картинки для презентации\25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6"/>
            <a:ext cx="3533800" cy="2865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err="1" smtClean="0">
                <a:solidFill>
                  <a:srgbClr val="FF0000"/>
                </a:solidFill>
              </a:rPr>
              <a:t>Физминутка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D:\Документы Верочка\ШКОЛА\картинки для презентации\22336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5929354" cy="3952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СКАЗКА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D:\Документы Верочка\ШКОЛА\картинки для презентации\0213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715040" cy="4633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</a:rPr>
              <a:t>1 группа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258072" cy="33289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660033"/>
                </a:solidFill>
              </a:rPr>
              <a:t>дремучий                      гриб</a:t>
            </a:r>
          </a:p>
          <a:p>
            <a:pPr>
              <a:buNone/>
            </a:pPr>
            <a:r>
              <a:rPr lang="ru-RU" sz="4800" dirty="0" smtClean="0">
                <a:solidFill>
                  <a:srgbClr val="660033"/>
                </a:solidFill>
              </a:rPr>
              <a:t>звонкое                         книга</a:t>
            </a:r>
          </a:p>
          <a:p>
            <a:pPr>
              <a:buNone/>
            </a:pPr>
            <a:r>
              <a:rPr lang="ru-RU" sz="4800" dirty="0" smtClean="0">
                <a:solidFill>
                  <a:srgbClr val="660033"/>
                </a:solidFill>
              </a:rPr>
              <a:t>ядовитый                      лес</a:t>
            </a:r>
          </a:p>
          <a:p>
            <a:pPr>
              <a:buNone/>
            </a:pPr>
            <a:r>
              <a:rPr lang="ru-RU" sz="4800" dirty="0" smtClean="0">
                <a:solidFill>
                  <a:srgbClr val="660033"/>
                </a:solidFill>
              </a:rPr>
              <a:t>интересная                   эхо</a:t>
            </a:r>
            <a:endParaRPr lang="ru-RU" sz="4800" dirty="0">
              <a:solidFill>
                <a:srgbClr val="660033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286116" y="2143116"/>
            <a:ext cx="2928958" cy="1643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14612" y="3000372"/>
            <a:ext cx="3357586" cy="1643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071802" y="2143116"/>
            <a:ext cx="3000396" cy="1643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500430" y="2928934"/>
            <a:ext cx="2500330" cy="1785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</a:rPr>
              <a:t>2 группа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660033"/>
                </a:solidFill>
              </a:rPr>
              <a:t>шерстяной                      настроение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660033"/>
                </a:solidFill>
              </a:rPr>
              <a:t>золотая                            рассказ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660033"/>
                </a:solidFill>
              </a:rPr>
              <a:t>хорошее                          осень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660033"/>
                </a:solidFill>
              </a:rPr>
              <a:t>увлекательный              шарф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00364" y="1928802"/>
            <a:ext cx="2500330" cy="2214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357422" y="2714620"/>
            <a:ext cx="3071834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571736" y="2000240"/>
            <a:ext cx="2857520" cy="1428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00496" y="2786058"/>
            <a:ext cx="1428760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3399"/>
                </a:solidFill>
              </a:rPr>
              <a:t>Прогулка в лес</a:t>
            </a:r>
            <a:endParaRPr lang="ru-RU" b="1" i="1" dirty="0">
              <a:solidFill>
                <a:srgbClr val="003399"/>
              </a:solidFill>
            </a:endParaRPr>
          </a:p>
        </p:txBody>
      </p:sp>
      <p:pic>
        <p:nvPicPr>
          <p:cNvPr id="11266" name="Picture 2" descr="D:\Документы Верочка\ШКОЛА\картинки для презентации\333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215238" cy="4831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571876"/>
            <a:ext cx="1543050" cy="1428750"/>
          </a:xfrm>
          <a:prstGeom prst="rect">
            <a:avLst/>
          </a:prstGeom>
          <a:noFill/>
        </p:spPr>
      </p:pic>
      <p:pic>
        <p:nvPicPr>
          <p:cNvPr id="1029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786322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429124" y="714356"/>
            <a:ext cx="3816350" cy="1084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 smtClean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Чист</a:t>
            </a: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река</a:t>
            </a:r>
          </a:p>
        </p:txBody>
      </p:sp>
      <p:pic>
        <p:nvPicPr>
          <p:cNvPr id="38" name="wav-library_animals_02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23850" y="6207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643438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500694" y="1785926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0"/>
            <a:ext cx="3929058" cy="2455661"/>
          </a:xfrm>
          <a:prstGeom prst="rect">
            <a:avLst/>
          </a:prstGeom>
          <a:noFill/>
        </p:spPr>
      </p:pic>
      <p:pic>
        <p:nvPicPr>
          <p:cNvPr id="1026" name="Picture 2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071810"/>
            <a:ext cx="1543050" cy="1428750"/>
          </a:xfrm>
          <a:prstGeom prst="rect">
            <a:avLst/>
          </a:prstGeom>
          <a:noFill/>
        </p:spPr>
      </p:pic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00034" y="3286124"/>
            <a:ext cx="1498600" cy="792163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ая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6643702" y="3786190"/>
            <a:ext cx="1498600" cy="792163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ый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 bwMode="auto">
          <a:xfrm>
            <a:off x="3143240" y="5072074"/>
            <a:ext cx="1498600" cy="792163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ое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8" name="Picture 4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1928802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audio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186 C 0.05851 -0.03681 0.11806 -0.07176 0.19306 -0.0544 C 0.26806 -0.03704 0.36893 0.10787 0.44913 0.10277 C 0.52934 0.09768 0.65538 -0.00996 0.67413 -0.0845 C 0.69288 -0.15903 0.62743 -0.25186 0.56215 -0.34468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-11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3.33333E-6 C -0.00174 -0.1051 -0.01406 -0.21019 -0.07396 -0.24746 C -0.13385 -0.28473 -0.29739 -0.29352 -0.34896 -0.22361 C -0.40052 -0.15371 -0.37847 0.10532 -0.38351 0.17152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-6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0" grpId="0"/>
      <p:bldP spid="2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428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dirty="0" smtClean="0">
                <a:solidFill>
                  <a:srgbClr val="FF0000"/>
                </a:solidFill>
              </a:rPr>
              <a:t>Цель.</a:t>
            </a:r>
            <a:r>
              <a:rPr lang="ru-RU" sz="3100" b="1" i="1" dirty="0" smtClean="0"/>
              <a:t> </a:t>
            </a:r>
            <a:r>
              <a:rPr lang="ru-RU" sz="2400" i="1" dirty="0" smtClean="0"/>
              <a:t>Формировать представления учащихся об основных грамматических признаках имён прилагательных; о том, что род прилагательного совпадает с родом имени существительного, к которому данное прилагательное относится.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Планируемый результат: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смогут узнать, какие родовые окончания бывают у имен прилагательных;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будут учиться распознавать их;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будут продолжать обучаться самостоятельно «открывать»</a:t>
            </a:r>
            <a:r>
              <a:rPr lang="ru-RU" sz="2800" b="1" dirty="0"/>
              <a:t> </a:t>
            </a:r>
            <a:r>
              <a:rPr lang="ru-RU" sz="2800" b="1" dirty="0" smtClean="0"/>
              <a:t>знания по теме урока;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продолжат развитие умения работать в группе.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8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68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68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68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68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357562"/>
            <a:ext cx="1543050" cy="1428750"/>
          </a:xfrm>
          <a:prstGeom prst="rect">
            <a:avLst/>
          </a:prstGeom>
          <a:noFill/>
        </p:spPr>
      </p:pic>
      <p:pic>
        <p:nvPicPr>
          <p:cNvPr id="2052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86322"/>
            <a:ext cx="1543050" cy="1428750"/>
          </a:xfrm>
          <a:prstGeom prst="rect">
            <a:avLst/>
          </a:prstGeom>
          <a:noFill/>
        </p:spPr>
      </p:pic>
      <p:pic>
        <p:nvPicPr>
          <p:cNvPr id="2051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4608513" cy="1084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Ловк__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зверёк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1142976" y="3357562"/>
            <a:ext cx="1457310" cy="785817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яя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500430" y="5000636"/>
            <a:ext cx="1498600" cy="86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ea typeface="+mj-ea"/>
                <a:cs typeface="Times New Roman" pitchFamily="18" charset="0"/>
              </a:rPr>
              <a:t>ее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6570678" y="3641728"/>
            <a:ext cx="1390650" cy="80803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ий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2054" name="Picture 6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928802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C 0.02239 -0.03078 0.04479 -0.06134 0.08333 -0.0699 C 0.12187 -0.07847 0.20208 -0.07453 0.23108 -0.05092 C 0.26007 -0.02731 0.24861 0.02894 0.25729 0.0713 C 0.26597 0.11366 0.27812 0.18079 0.28333 0.20301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6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0.00672 C -0.06702 0.01968 -0.14479 0.03288 -0.21893 0.00186 C -0.29306 -0.02916 -0.4132 -0.125 -0.43438 -0.17893 C -0.45556 -0.23287 -0.39427 -0.29699 -0.34636 -0.32175 C -0.29844 -0.34652 -0.18038 -0.31851 -0.14636 -0.32824 C -0.11233 -0.33796 -0.14254 -0.37291 -0.14167 -0.38055 " pathEditMode="relative" rAng="0" ptsTypes="aaaa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14686"/>
            <a:ext cx="1543050" cy="1428750"/>
          </a:xfrm>
          <a:prstGeom prst="rect">
            <a:avLst/>
          </a:prstGeom>
          <a:noFill/>
        </p:spPr>
      </p:pic>
      <p:pic>
        <p:nvPicPr>
          <p:cNvPr id="3078" name="Picture 6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929198"/>
            <a:ext cx="1543050" cy="1428750"/>
          </a:xfrm>
          <a:prstGeom prst="rect">
            <a:avLst/>
          </a:prstGeom>
          <a:noFill/>
        </p:spPr>
      </p:pic>
      <p:pic>
        <p:nvPicPr>
          <p:cNvPr id="3077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429000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3816350" cy="1084262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 smtClean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Золот__</a:t>
            </a:r>
            <a:r>
              <a:rPr lang="ru-RU" sz="4800" b="1" dirty="0" smtClean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осень</a:t>
            </a:r>
            <a:endParaRPr lang="ru-RU" sz="4800" b="1" dirty="0">
              <a:solidFill>
                <a:srgbClr val="00006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785786" y="3500438"/>
            <a:ext cx="1498600" cy="792163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lang="ru-RU" sz="4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786182" y="5143512"/>
            <a:ext cx="1498600" cy="86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ea typeface="+mj-ea"/>
                <a:cs typeface="Times New Roman" pitchFamily="18" charset="0"/>
              </a:rPr>
              <a:t>ее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429520" y="3714752"/>
            <a:ext cx="1390650" cy="80803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ий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643438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13315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52"/>
            <a:ext cx="3886211" cy="2428882"/>
          </a:xfrm>
          <a:prstGeom prst="rect">
            <a:avLst/>
          </a:prstGeom>
          <a:noFill/>
        </p:spPr>
      </p:pic>
      <p:pic>
        <p:nvPicPr>
          <p:cNvPr id="13316" name="Picture 4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928802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0.00324 C 0.04636 0.00902 0.08299 0.01504 0.12761 0.01435 C 0.17222 0.01365 0.22309 0.0074 0.27761 -0.00139 C 0.33212 -0.01019 0.41858 -0.00718 0.45504 -0.03797 C 0.4915 -0.06875 0.49271 -0.1419 0.4967 -0.18565 C 0.5007 -0.2294 0.48542 -0.26968 0.47882 -0.3 C 0.47222 -0.33033 0.46476 -0.34931 0.45747 -0.36806 " pathEditMode="relative" rAng="0" ptsTypes="aaaaa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-18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0.00416 C 0.00799 -0.02963 0.00469 -0.06343 -0.01233 -0.09422 C -0.02934 -0.125 -0.0526 -0.16181 -0.0908 -0.1801 C -0.12899 -0.19838 -0.19844 -0.20903 -0.24201 -0.20371 C -0.28559 -0.19838 -0.33212 -0.18473 -0.35278 -0.14815 C -0.37344 -0.11158 -0.36458 -0.04051 -0.3658 0.01527 C -0.36701 0.07106 -0.36111 0.15926 -0.35989 0.18657 " pathEditMode="relative" rAng="0" ptsTypes="aaaaaaA">
                                      <p:cBhvr>
                                        <p:cTn id="1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4686"/>
            <a:ext cx="1543050" cy="1428750"/>
          </a:xfrm>
          <a:prstGeom prst="rect">
            <a:avLst/>
          </a:prstGeom>
          <a:noFill/>
        </p:spPr>
      </p:pic>
      <p:pic>
        <p:nvPicPr>
          <p:cNvPr id="1027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857760"/>
            <a:ext cx="1543050" cy="1428750"/>
          </a:xfrm>
          <a:prstGeom prst="rect">
            <a:avLst/>
          </a:prstGeom>
          <a:noFill/>
        </p:spPr>
      </p:pic>
      <p:pic>
        <p:nvPicPr>
          <p:cNvPr id="1026" name="Picture 2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857628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4249738" cy="1084262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Спел__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яблоко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785786" y="3500438"/>
            <a:ext cx="1498600" cy="792163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ая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786182" y="5072074"/>
            <a:ext cx="1498600" cy="863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ое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356496" y="4141793"/>
            <a:ext cx="1390650" cy="808038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ый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1029" name="Picture 5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785926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92593E-6 C -0.04513 0.00672 -0.09027 0.01343 -0.11545 0.02524 C -0.14062 0.03704 -0.14131 0.05302 -0.15121 0.0713 C -0.16111 0.08959 -0.16805 0.1132 -0.175 0.13496 C -0.18194 0.15672 -0.18697 0.17663 -0.19288 0.20163 C -0.19878 0.22663 -0.20989 0.25973 -0.21076 0.28566 C -0.21163 0.31158 -0.20329 0.33473 -0.19756 0.35718 C -0.19184 0.37964 -0.1875 0.40533 -0.17621 0.42061 C -0.16493 0.43589 -0.1467 0.44306 -0.12968 0.44908 C -0.11267 0.4551 -0.09149 0.45741 -0.07378 0.45718 C -0.05607 0.45695 -0.03993 0.45209 -0.02378 0.44746 " pathEditMode="relative" ptsTypes="aaaaaaaaaaA">
                                      <p:cBhvr>
                                        <p:cTn id="3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81 C 0.05712 0.00902 0.10937 0.01041 0.13698 -0.01412 C 0.16458 -0.03866 0.15989 -0.08727 0.17031 -0.13889 C 0.18073 -0.19028 0.19201 -0.26945 0.19896 -0.32269 C 0.2059 -0.3757 0.22309 -0.41227 0.21198 -0.45857 C 0.20087 -0.50463 0.16649 -0.55186 0.13229 -0.59885 " pathEditMode="relative" rAng="0" ptsTypes="aaaa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214686"/>
            <a:ext cx="1543050" cy="1428750"/>
          </a:xfrm>
          <a:prstGeom prst="rect">
            <a:avLst/>
          </a:prstGeom>
          <a:noFill/>
        </p:spPr>
      </p:pic>
      <p:pic>
        <p:nvPicPr>
          <p:cNvPr id="2053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636"/>
            <a:ext cx="1543050" cy="1428750"/>
          </a:xfrm>
          <a:prstGeom prst="rect">
            <a:avLst/>
          </a:prstGeom>
          <a:noFill/>
        </p:spPr>
      </p:pic>
      <p:pic>
        <p:nvPicPr>
          <p:cNvPr id="2051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779838" y="836613"/>
            <a:ext cx="4968875" cy="1084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Воздушн__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змей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00034" y="3429000"/>
            <a:ext cx="1498600" cy="792163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ая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643306" y="5357826"/>
            <a:ext cx="1000132" cy="720724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200" b="1" dirty="0" err="1">
                <a:latin typeface="Times New Roman" pitchFamily="18" charset="0"/>
                <a:ea typeface="+mj-ea"/>
                <a:cs typeface="Times New Roman" pitchFamily="18" charset="0"/>
              </a:rPr>
              <a:t>ое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500958" y="3643314"/>
            <a:ext cx="1143008" cy="642942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ый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2050" name="Picture 2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714488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1782 C -0.01979 0.01944 -0.04757 0.0213 -0.07291 0.01296 C -0.09826 0.00463 -0.13298 0.00694 -0.14444 -0.03148 C -0.1559 -0.06991 -0.14305 -0.16181 -0.14201 -0.21713 C -0.14097 -0.27245 -0.13923 -0.33889 -0.13854 -0.3632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18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973 C -0.00972 0.04004 -0.01944 0.09004 -0.00364 0.13634 C 0.01215 0.18264 0.05087 0.24537 0.09531 0.26805 C 0.13976 0.29074 0.21962 0.28032 0.26302 0.27268 C 0.30642 0.26504 0.33108 0.24352 0.3559 0.22199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214686"/>
            <a:ext cx="1543050" cy="1428750"/>
          </a:xfrm>
          <a:prstGeom prst="rect">
            <a:avLst/>
          </a:prstGeom>
          <a:noFill/>
        </p:spPr>
      </p:pic>
      <p:pic>
        <p:nvPicPr>
          <p:cNvPr id="3075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00636"/>
            <a:ext cx="1543050" cy="1428750"/>
          </a:xfrm>
          <a:prstGeom prst="rect">
            <a:avLst/>
          </a:prstGeom>
          <a:noFill/>
        </p:spPr>
      </p:pic>
      <p:pic>
        <p:nvPicPr>
          <p:cNvPr id="3076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4249738" cy="1084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Лёгк__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работа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714348" y="3500438"/>
            <a:ext cx="928694" cy="57784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ая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857620" y="5429264"/>
            <a:ext cx="1000132" cy="5715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err="1">
                <a:latin typeface="Times New Roman" pitchFamily="18" charset="0"/>
                <a:ea typeface="+mj-ea"/>
                <a:cs typeface="Times New Roman" pitchFamily="18" charset="0"/>
              </a:rPr>
              <a:t>ое</a:t>
            </a:r>
            <a:endParaRPr lang="ru-RU" sz="4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572396" y="3571876"/>
            <a:ext cx="1143008" cy="7366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ый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3077" name="Picture 5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857364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162 C 0.0158 0.00439 0.03056 0.00717 0.0691 0.01134 C 0.10764 0.01551 0.18142 0.02592 0.23229 0.02708 C 0.28316 0.02824 0.32517 0.02754 0.37396 0.01759 C 0.42274 0.00764 0.49983 -0.00255 0.52517 -0.03311 C 0.55052 -0.06366 0.53194 -0.1132 0.52621 -0.16644 C 0.52049 -0.21968 0.49653 -0.31922 0.49062 -0.35232 " pathEditMode="relative" rAng="0" ptsTypes="aaaaa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-16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0486 C -0.03004 0.0044 -0.06719 0.00394 -0.11893 0.00324 C -0.17066 0.00255 -0.25886 -0.01019 -0.3033 5.55112E-17 C -0.34774 0.01019 -0.37066 0.03125 -0.38559 0.06366 C -0.40052 0.09606 -0.3967 0.14491 -0.39271 0.19375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143248"/>
            <a:ext cx="1543050" cy="1428750"/>
          </a:xfrm>
          <a:prstGeom prst="rect">
            <a:avLst/>
          </a:prstGeom>
          <a:noFill/>
        </p:spPr>
      </p:pic>
      <p:pic>
        <p:nvPicPr>
          <p:cNvPr id="4101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000636"/>
            <a:ext cx="1543050" cy="1428750"/>
          </a:xfrm>
          <a:prstGeom prst="rect">
            <a:avLst/>
          </a:prstGeom>
          <a:noFill/>
        </p:spPr>
      </p:pic>
      <p:pic>
        <p:nvPicPr>
          <p:cNvPr id="4102" name="Picture 6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3816350" cy="1084262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Зелён__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улица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857224" y="3357562"/>
            <a:ext cx="1143008" cy="71438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200" b="1" dirty="0" err="1">
                <a:latin typeface="Times New Roman" pitchFamily="18" charset="0"/>
                <a:ea typeface="+mj-ea"/>
                <a:cs typeface="Times New Roman" pitchFamily="18" charset="0"/>
              </a:rPr>
              <a:t>ая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4143372" y="5286388"/>
            <a:ext cx="1143008" cy="7143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ea typeface="+mj-ea"/>
                <a:cs typeface="Times New Roman" pitchFamily="18" charset="0"/>
              </a:rPr>
              <a:t>ее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429520" y="3500438"/>
            <a:ext cx="1214446" cy="7366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ый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4" name="Picture 2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785926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324 C 0.04931 0.00602 0.09375 0.00902 0.13351 0.00949 C 0.17326 0.00995 0.19722 0.00648 0.24306 0.00648 C 0.28889 0.00648 0.36545 0.01759 0.40851 0.00949 C 0.45156 0.00139 0.48819 -0.0132 0.50139 -0.04283 C 0.51458 -0.07246 0.49375 -0.12037 0.48819 -0.16829 C 0.48247 -0.21621 0.47465 -0.27315 0.46684 -0.3301 " pathEditMode="relative" rAng="0" ptsTypes="aaaaaaA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-15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486 C -0.05486 -0.03287 -0.11215 -0.0706 -0.16076 -0.09189 C -0.20937 -0.11319 -0.25833 -0.1162 -0.28924 -0.12361 C -0.32014 -0.13102 -0.33489 -0.13588 -0.34653 -0.13634 C -0.35816 -0.1368 -0.34844 -0.14166 -0.35955 -0.12685 C -0.37066 -0.11203 -0.41146 -0.0993 -0.41319 -0.04745 C -0.41493 0.0044 -0.37743 0.14653 -0.37031 0.18426 " pathEditMode="relative" rAng="0" ptsTypes="aaaaa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00372"/>
            <a:ext cx="1543050" cy="1428750"/>
          </a:xfrm>
          <a:prstGeom prst="rect">
            <a:avLst/>
          </a:prstGeom>
          <a:noFill/>
        </p:spPr>
      </p:pic>
      <p:pic>
        <p:nvPicPr>
          <p:cNvPr id="5124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857760"/>
            <a:ext cx="1543050" cy="1428750"/>
          </a:xfrm>
          <a:prstGeom prst="rect">
            <a:avLst/>
          </a:prstGeom>
          <a:noFill/>
        </p:spPr>
      </p:pic>
      <p:pic>
        <p:nvPicPr>
          <p:cNvPr id="5123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500438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4752975" cy="1084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Горяч__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молоко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642910" y="3357562"/>
            <a:ext cx="1071570" cy="72072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яя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786182" y="5143512"/>
            <a:ext cx="1143008" cy="72072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ea typeface="+mj-ea"/>
                <a:cs typeface="Times New Roman" pitchFamily="18" charset="0"/>
              </a:rPr>
              <a:t>ее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643834" y="3786190"/>
            <a:ext cx="1071570" cy="7143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ий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5122" name="Picture 2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857364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01458 C 0.02431 0.01921 0.0566 0.02407 0.0849 0.02106 C 0.1132 0.01782 0.1441 0.01481 0.16233 -0.0044 C 0.18056 -0.02361 0.18768 -0.05556 0.19445 -0.09514 C 0.20122 -0.13426 0.20174 -0.18565 0.20278 -0.24098 C 0.20382 -0.2963 0.20347 -0.36736 0.20035 -0.42662 C 0.19722 -0.48588 0.19045 -0.54121 0.18368 -0.59653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30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1157 C 4.16667E-6 -0.01134 -0.01841 0.21389 -0.03681 0.4393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143248"/>
            <a:ext cx="1543050" cy="1428750"/>
          </a:xfrm>
          <a:prstGeom prst="rect">
            <a:avLst/>
          </a:prstGeom>
          <a:noFill/>
        </p:spPr>
      </p:pic>
      <p:pic>
        <p:nvPicPr>
          <p:cNvPr id="6148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000636"/>
            <a:ext cx="1543050" cy="1428750"/>
          </a:xfrm>
          <a:prstGeom prst="rect">
            <a:avLst/>
          </a:prstGeom>
          <a:noFill/>
        </p:spPr>
      </p:pic>
      <p:pic>
        <p:nvPicPr>
          <p:cNvPr id="6149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928934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851275" y="836613"/>
            <a:ext cx="4608513" cy="10842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Чутк__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человек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642910" y="3214686"/>
            <a:ext cx="1071570" cy="64294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яя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4214810" y="5286388"/>
            <a:ext cx="1154110" cy="6985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latin typeface="Times New Roman" pitchFamily="18" charset="0"/>
                <a:ea typeface="+mj-ea"/>
                <a:cs typeface="Times New Roman" pitchFamily="18" charset="0"/>
              </a:rPr>
              <a:t>ее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572396" y="3429000"/>
            <a:ext cx="1143008" cy="7143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ий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6146" name="Picture 2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000240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93 0.0044 C -0.0283 0.0132 -0.06753 0.02223 -0.10226 0.00602 C -0.13698 -0.01018 -0.17362 -0.04791 -0.1974 -0.09236 C -0.22119 -0.1368 -0.23386 -0.21828 -0.24497 -0.26064 C -0.25608 -0.30301 -0.26077 -0.33194 -0.26407 -0.34629 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6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3.33333E-6 C -0.00312 0.08403 -0.00364 0.16806 0.02622 0.20648 C 0.05608 0.24491 0.11997 0.23704 0.17622 0.23033 C 0.23247 0.22361 0.33333 0.17755 0.36424 0.16667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071810"/>
            <a:ext cx="1543050" cy="1428750"/>
          </a:xfrm>
          <a:prstGeom prst="rect">
            <a:avLst/>
          </a:prstGeom>
          <a:noFill/>
        </p:spPr>
      </p:pic>
      <p:pic>
        <p:nvPicPr>
          <p:cNvPr id="7172" name="Picture 4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72074"/>
            <a:ext cx="1543050" cy="1428750"/>
          </a:xfrm>
          <a:prstGeom prst="rect">
            <a:avLst/>
          </a:prstGeom>
          <a:noFill/>
        </p:spPr>
      </p:pic>
      <p:pic>
        <p:nvPicPr>
          <p:cNvPr id="7173" name="Picture 5" descr="D:\Документы Верочка\ШКОЛА\картинки для презентации\,,3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00372"/>
            <a:ext cx="1543050" cy="1428750"/>
          </a:xfrm>
          <a:prstGeom prst="rect">
            <a:avLst/>
          </a:prstGeom>
          <a:noFill/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59788" y="6381750"/>
            <a:ext cx="433387" cy="287338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708400" y="836613"/>
            <a:ext cx="4967288" cy="1084262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Ласков__</a:t>
            </a:r>
            <a:r>
              <a:rPr lang="ru-RU" sz="4800" b="1" dirty="0">
                <a:solidFill>
                  <a:srgbClr val="00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солнце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785786" y="3286124"/>
            <a:ext cx="1143008" cy="649287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ая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3643306" y="5429264"/>
            <a:ext cx="1143008" cy="57784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ое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429520" y="3429000"/>
            <a:ext cx="1131905" cy="59689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err="1">
                <a:latin typeface="Times New Roman" pitchFamily="18" charset="0"/>
                <a:ea typeface="+mj-ea"/>
                <a:cs typeface="Times New Roman" pitchFamily="18" charset="0"/>
              </a:rPr>
              <a:t>ый</a:t>
            </a:r>
            <a:endParaRPr lang="ru-RU" sz="4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16463" y="0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27650" y="1628775"/>
            <a:ext cx="3816350" cy="10842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ПОДУМАЙ!</a:t>
            </a:r>
          </a:p>
        </p:txBody>
      </p:sp>
      <p:pic>
        <p:nvPicPr>
          <p:cNvPr id="22" name="Picture 3" descr="D:\Документы Верочка\ШКОЛА\картинки для презентации\5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86211" cy="2428882"/>
          </a:xfrm>
          <a:prstGeom prst="rect">
            <a:avLst/>
          </a:prstGeom>
          <a:noFill/>
        </p:spPr>
      </p:pic>
      <p:pic>
        <p:nvPicPr>
          <p:cNvPr id="7170" name="Picture 2" descr="D:\Документы Верочка\ШКОЛА\картинки для презентации\669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857364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324 C 0.05764 0.02199 0.11528 0.04097 0.1559 0.0081 C 0.19653 -0.02477 0.23298 -0.08635 0.24409 -0.19352 C 0.25521 -0.3007 0.23889 -0.46783 0.22257 -0.63473 " pathEditMode="relative" rAng="0" ptsTypes="aa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3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00162 C -0.00747 0.01134 -0.02205 0.02431 -0.03333 0.10324 C -0.04462 0.18218 -0.05538 0.41019 -0.06059 0.47153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1"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11" grpId="0"/>
      <p:bldP spid="19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окументы Верочка\ШКОЛА\картинки для презентации\efb54a52bc4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64347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Проверка готовности к уроку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6257940" cy="34004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Проверь, дружок,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Готов ли ты начать урок?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Всё ли на месте, всё ль в порядке?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Книжка, ручка и тетрадка!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Проверили? Садитесь!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С усердием трудитесь!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D:\Документы Верочка\ШКОЛА\картинки для презентации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9222" y="3571876"/>
            <a:ext cx="4277603" cy="2714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428660" y="2967335"/>
            <a:ext cx="10358510" cy="1938992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 работу на уроке</a:t>
            </a:r>
            <a:endParaRPr lang="ru-RU" sz="6000" b="1" cap="all" spc="0" dirty="0">
              <a:ln w="90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6" name="Picture 8" descr="D:\Документы Верочка\ШКОЛА\картинки для презентации\44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42" y="4361729"/>
            <a:ext cx="2928958" cy="2496271"/>
          </a:xfrm>
          <a:prstGeom prst="rect">
            <a:avLst/>
          </a:prstGeom>
          <a:noFill/>
        </p:spPr>
      </p:pic>
      <p:pic>
        <p:nvPicPr>
          <p:cNvPr id="7177" name="Picture 9" descr="D:\Документы Верочка\ШКОЛА\картинки для презентации\76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30 октября.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901014" cy="13287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Классная работа.</a:t>
            </a:r>
            <a:endParaRPr lang="ru-RU" sz="8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018214"/>
            <a:ext cx="4643470" cy="348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Загадка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686172" cy="2400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Пришла без красок,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без кисти -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перекрасила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Все листья …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осень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175301"/>
            <a:ext cx="4967282" cy="336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Документы Верочка\ШКОЛА\картинки для презентации\1258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77028"/>
            <a:ext cx="714380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осень</a:t>
            </a:r>
          </a:p>
          <a:p>
            <a:pPr>
              <a:buNone/>
            </a:pPr>
            <a:r>
              <a:rPr lang="ru-RU" sz="4400" dirty="0" smtClean="0"/>
              <a:t>  [о] – гласный, ударный.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Минутка чистописания</a:t>
            </a:r>
          </a:p>
          <a:p>
            <a:pPr>
              <a:buNone/>
            </a:pPr>
            <a:r>
              <a:rPr lang="ru-RU" sz="4400" b="1" i="1" dirty="0" smtClean="0"/>
              <a:t>О </a:t>
            </a:r>
            <a:r>
              <a:rPr lang="ru-RU" sz="4400" b="1" i="1" dirty="0" err="1" smtClean="0"/>
              <a:t>о</a:t>
            </a:r>
            <a:r>
              <a:rPr lang="ru-RU" sz="4400" b="1" i="1" dirty="0" smtClean="0"/>
              <a:t> О</a:t>
            </a:r>
          </a:p>
          <a:p>
            <a:pPr>
              <a:buNone/>
            </a:pPr>
            <a:r>
              <a:rPr lang="ru-RU" sz="4400" b="1" i="1" dirty="0" smtClean="0"/>
              <a:t>ООО </a:t>
            </a:r>
            <a:r>
              <a:rPr lang="ru-RU" sz="4400" b="1" i="1" dirty="0" err="1" smtClean="0"/>
              <a:t>ооо</a:t>
            </a:r>
            <a:endParaRPr lang="ru-RU" sz="4400" b="1" i="1" dirty="0" smtClean="0"/>
          </a:p>
          <a:p>
            <a:pPr>
              <a:buNone/>
            </a:pPr>
            <a:endParaRPr lang="ru-RU" sz="4400" b="1" i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893737" y="239235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Словарная работа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340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гурец</a:t>
            </a:r>
          </a:p>
          <a:p>
            <a:pPr>
              <a:buNone/>
            </a:pPr>
            <a:r>
              <a:rPr lang="ru-RU" sz="5400" dirty="0" smtClean="0"/>
              <a:t>             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дуванчик</a:t>
            </a:r>
          </a:p>
          <a:p>
            <a:pPr>
              <a:buNone/>
            </a:pPr>
            <a:r>
              <a:rPr lang="ru-RU" sz="5400" dirty="0" smtClean="0"/>
              <a:t>                                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г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род</a:t>
            </a:r>
          </a:p>
          <a:p>
            <a:pPr>
              <a:buNone/>
            </a:pPr>
            <a:r>
              <a:rPr lang="ru-RU" sz="5400" dirty="0" smtClean="0"/>
              <a:t>         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D:\Документы Верочка\ШКОЛА\картинки для презентации\777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54006"/>
            <a:ext cx="4214842" cy="3161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1 группа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614866" cy="32575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4400" b="1" dirty="0" smtClean="0"/>
              <a:t>пасмурный день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4400" b="1" dirty="0" smtClean="0"/>
              <a:t>пасмурное утро</a:t>
            </a:r>
          </a:p>
          <a:p>
            <a:pPr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4400" b="1" dirty="0" smtClean="0"/>
              <a:t>пасмурная погода</a:t>
            </a:r>
            <a:endParaRPr lang="ru-RU" sz="4400" b="1" dirty="0"/>
          </a:p>
        </p:txBody>
      </p:sp>
      <p:pic>
        <p:nvPicPr>
          <p:cNvPr id="3079" name="Picture 7" descr="D:\Документы Верочка\ШКОЛА\картинки для презентации\222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356656"/>
            <a:ext cx="3929090" cy="5215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</TotalTime>
  <Words>399</Words>
  <Application>Microsoft Office PowerPoint</Application>
  <PresentationFormat>Экран (4:3)</PresentationFormat>
  <Paragraphs>142</Paragraphs>
  <Slides>30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Урок русского языка по программе «Планета Знаний»  в 3 классе</vt:lpstr>
      <vt:lpstr>Цель. Формировать представления учащихся об основных грамматических признаках имён прилагательных; о том, что род прилагательного совпадает с родом имени существительного, к которому данное прилагательное относится.</vt:lpstr>
      <vt:lpstr>Проверка готовности к уроку</vt:lpstr>
      <vt:lpstr>30 октября.</vt:lpstr>
      <vt:lpstr>Загадка </vt:lpstr>
      <vt:lpstr>Слайд 6</vt:lpstr>
      <vt:lpstr>Слайд 7</vt:lpstr>
      <vt:lpstr>Словарная работа</vt:lpstr>
      <vt:lpstr>1 группа</vt:lpstr>
      <vt:lpstr>2 группа</vt:lpstr>
      <vt:lpstr>План работы</vt:lpstr>
      <vt:lpstr>Тема урока:</vt:lpstr>
      <vt:lpstr>Родовые окончания имен прилагательных</vt:lpstr>
      <vt:lpstr>Физминутка</vt:lpstr>
      <vt:lpstr>СКАЗКА</vt:lpstr>
      <vt:lpstr>1 группа</vt:lpstr>
      <vt:lpstr>2 группа</vt:lpstr>
      <vt:lpstr>Прогулка в лес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Verochka</dc:creator>
  <cp:lastModifiedBy>Verochka</cp:lastModifiedBy>
  <cp:revision>114</cp:revision>
  <dcterms:created xsi:type="dcterms:W3CDTF">2012-10-24T16:19:52Z</dcterms:created>
  <dcterms:modified xsi:type="dcterms:W3CDTF">2012-10-28T16:51:41Z</dcterms:modified>
</cp:coreProperties>
</file>