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58" r:id="rId8"/>
    <p:sldId id="263" r:id="rId9"/>
    <p:sldId id="264" r:id="rId10"/>
    <p:sldId id="265" r:id="rId11"/>
    <p:sldId id="266" r:id="rId12"/>
    <p:sldId id="267" r:id="rId13"/>
    <p:sldId id="270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графика\asadal\scool\scool\38 [Converted].png"/>
          <p:cNvPicPr>
            <a:picLocks noChangeAspect="1" noChangeArrowheads="1"/>
          </p:cNvPicPr>
          <p:nvPr userDrawn="1"/>
        </p:nvPicPr>
        <p:blipFill>
          <a:blip r:embed="rId2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143008"/>
          </a:xfr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1431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7ED27B1F-C5AC-4B54-93C8-9891C673D481}" type="datetimeFigureOut">
              <a:rPr lang="ru-RU" smtClean="0"/>
              <a:pPr/>
              <a:t>22.01.2010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662138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EE38C59-5D4A-4D4F-9A28-AD16BB927A8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26" name="Picture 2" descr="H:\графика\asadal\scool\scool\23\10101010.png"/>
          <p:cNvPicPr>
            <a:picLocks noChangeAspect="1" noChangeArrowheads="1"/>
          </p:cNvPicPr>
          <p:nvPr userDrawn="1"/>
        </p:nvPicPr>
        <p:blipFill>
          <a:blip r:embed="rId3" cstate="print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:\графика\asadal\scool\scool\38 [Converted]111.png"/>
          <p:cNvPicPr>
            <a:picLocks noChangeAspect="1" noChangeArrowheads="1"/>
          </p:cNvPicPr>
          <p:nvPr/>
        </p:nvPicPr>
        <p:blipFill>
          <a:blip r:embed="rId14" cstate="print"/>
          <a:srcRect l="2920" t="16669" r="3650"/>
          <a:stretch>
            <a:fillRect/>
          </a:stretch>
        </p:blipFill>
        <p:spPr bwMode="auto">
          <a:xfrm>
            <a:off x="0" y="0"/>
            <a:ext cx="9144000" cy="1428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3" descr="H:\графика\asadal\scool\scool\38 [Converted].png"/>
          <p:cNvPicPr>
            <a:picLocks noChangeAspect="1" noChangeArrowheads="1"/>
          </p:cNvPicPr>
          <p:nvPr/>
        </p:nvPicPr>
        <p:blipFill>
          <a:blip r:embed="rId15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pic>
        <p:nvPicPr>
          <p:cNvPr id="14" name="Picture 2" descr="H:\графика\asadal\scool\scool\23\10101010.png"/>
          <p:cNvPicPr>
            <a:picLocks noChangeAspect="1" noChangeArrowheads="1"/>
          </p:cNvPicPr>
          <p:nvPr/>
        </p:nvPicPr>
        <p:blipFill>
          <a:blip r:embed="rId16" cstate="print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71612"/>
            <a:ext cx="8229600" cy="4554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27B1F-C5AC-4B54-93C8-9891C673D481}" type="datetimeFigureOut">
              <a:rPr lang="ru-RU" smtClean="0"/>
              <a:pPr/>
              <a:t>22.01.2010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38C59-5D4A-4D4F-9A28-AD16BB92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>
              <a:lumMod val="9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00174"/>
            <a:ext cx="8858248" cy="26432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Повторение и обобщение по теме «Виды правописных затруднений»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(Урок - практикум)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4500570"/>
            <a:ext cx="7286676" cy="1752600"/>
          </a:xfrm>
        </p:spPr>
        <p:txBody>
          <a:bodyPr/>
          <a:lstStyle/>
          <a:p>
            <a:pPr algn="l"/>
            <a:r>
              <a:rPr lang="ru-RU" dirty="0" smtClean="0"/>
              <a:t>Выполнила учитель МОУ СОШ №19 </a:t>
            </a:r>
            <a:r>
              <a:rPr lang="ru-RU" dirty="0" err="1" smtClean="0"/>
              <a:t>Перунина</a:t>
            </a:r>
            <a:r>
              <a:rPr lang="ru-RU" dirty="0" smtClean="0"/>
              <a:t> Л.В.</a:t>
            </a:r>
          </a:p>
          <a:p>
            <a:pPr algn="l"/>
            <a:r>
              <a:rPr lang="ru-RU" dirty="0" smtClean="0"/>
              <a:t>Город Заволжье 2010 год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Орфоэпическая  разминка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286388"/>
          </a:xfrm>
        </p:spPr>
        <p:txBody>
          <a:bodyPr>
            <a:normAutofit/>
          </a:bodyPr>
          <a:lstStyle/>
          <a:p>
            <a:r>
              <a:rPr lang="ru-RU" sz="3500" dirty="0" smtClean="0"/>
              <a:t>Аэропорты, баловать, банты, вероисповедание, диспансер, жалюзи, завидно, клала, опломбировать, откупорил,     перезвонит, плодоносить, поделенный, позвала, позвонишь, положил, послала, прибыла, призыв, принудить, прирученный, проживший, прозорлива, сверлит, сироты, сливовый, согнутый.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Проверь себя!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5500702"/>
          </a:xfrm>
        </p:spPr>
        <p:txBody>
          <a:bodyPr>
            <a:normAutofit/>
          </a:bodyPr>
          <a:lstStyle/>
          <a:p>
            <a:r>
              <a:rPr lang="ru-RU" sz="3500" dirty="0" err="1" smtClean="0">
                <a:solidFill>
                  <a:srgbClr val="C00000"/>
                </a:solidFill>
              </a:rPr>
              <a:t>АэропОрты</a:t>
            </a:r>
            <a:r>
              <a:rPr lang="ru-RU" sz="3500" dirty="0" smtClean="0">
                <a:solidFill>
                  <a:srgbClr val="C00000"/>
                </a:solidFill>
              </a:rPr>
              <a:t> , </a:t>
            </a:r>
            <a:r>
              <a:rPr lang="ru-RU" sz="3500" dirty="0" err="1" smtClean="0">
                <a:solidFill>
                  <a:srgbClr val="C00000"/>
                </a:solidFill>
              </a:rPr>
              <a:t>баловАть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бАнты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вероисповЕдание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диспансЕр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жалюзИ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завИдно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клАла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опломбировАть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откУпорил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перезвонИт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плодоносИть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поделЁнный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позвалА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позвонИшь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положИл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послАла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прибылА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призЫв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принУдить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приручЁнный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прожИвший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прозорлИва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сверлИт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сирОты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слИвовый</a:t>
            </a:r>
            <a:r>
              <a:rPr lang="ru-RU" sz="3500" dirty="0" smtClean="0">
                <a:solidFill>
                  <a:srgbClr val="C00000"/>
                </a:solidFill>
              </a:rPr>
              <a:t>, </a:t>
            </a:r>
            <a:r>
              <a:rPr lang="ru-RU" sz="3500" dirty="0" err="1" smtClean="0">
                <a:solidFill>
                  <a:srgbClr val="C00000"/>
                </a:solidFill>
              </a:rPr>
              <a:t>сОгнутый</a:t>
            </a:r>
            <a:r>
              <a:rPr lang="ru-RU" sz="3500" dirty="0" smtClean="0">
                <a:solidFill>
                  <a:srgbClr val="C00000"/>
                </a:solidFill>
              </a:rPr>
              <a:t>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86808" cy="1500198"/>
          </a:xfrm>
        </p:spPr>
        <p:txBody>
          <a:bodyPr>
            <a:normAutofit/>
          </a:bodyPr>
          <a:lstStyle/>
          <a:p>
            <a:r>
              <a:rPr lang="ru-RU" i="1" dirty="0" smtClean="0"/>
              <a:t>Словарная работа.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1571612"/>
            <a:ext cx="9572692" cy="58579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Паронимы- слова, похожие по звучанию и разные по значению.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Исправьте и прокомментируйте ошибки:</a:t>
            </a:r>
          </a:p>
          <a:p>
            <a:pPr>
              <a:buNone/>
            </a:pPr>
            <a:r>
              <a:rPr lang="ru-RU" dirty="0" smtClean="0"/>
              <a:t>    -</a:t>
            </a:r>
            <a:r>
              <a:rPr lang="en-US" sz="4300" dirty="0" smtClean="0"/>
              <a:t>Я </a:t>
            </a:r>
            <a:r>
              <a:rPr lang="en-US" sz="4300" dirty="0" err="1" smtClean="0"/>
              <a:t>считаю</a:t>
            </a:r>
            <a:r>
              <a:rPr lang="en-US" sz="4300" dirty="0" smtClean="0"/>
              <a:t>, к </a:t>
            </a:r>
            <a:r>
              <a:rPr lang="en-US" sz="4300" dirty="0" err="1" smtClean="0"/>
              <a:t>нам</a:t>
            </a:r>
            <a:r>
              <a:rPr lang="en-US" sz="4300" dirty="0" smtClean="0"/>
              <a:t> </a:t>
            </a:r>
            <a:r>
              <a:rPr lang="en-US" sz="4300" dirty="0" err="1" smtClean="0"/>
              <a:t>относятся</a:t>
            </a:r>
            <a:r>
              <a:rPr lang="en-US" sz="4300" dirty="0" smtClean="0"/>
              <a:t> </a:t>
            </a:r>
            <a:r>
              <a:rPr lang="en-US" sz="4300" dirty="0" err="1" smtClean="0"/>
              <a:t>на</a:t>
            </a:r>
            <a:r>
              <a:rPr lang="en-US" sz="4300" dirty="0" smtClean="0"/>
              <a:t> </a:t>
            </a:r>
            <a:r>
              <a:rPr lang="en-US" sz="4300" dirty="0" err="1" smtClean="0"/>
              <a:t>Западе</a:t>
            </a:r>
            <a:r>
              <a:rPr lang="en-US" sz="4300" dirty="0" smtClean="0"/>
              <a:t> с </a:t>
            </a:r>
            <a:r>
              <a:rPr lang="en-US" sz="4300" i="1" dirty="0" err="1" smtClean="0"/>
              <a:t>предосторожностью</a:t>
            </a:r>
            <a:r>
              <a:rPr lang="en-US" sz="4300" dirty="0" smtClean="0"/>
              <a:t>.</a:t>
            </a:r>
            <a:br>
              <a:rPr lang="en-US" sz="4300" dirty="0" smtClean="0"/>
            </a:br>
            <a:r>
              <a:rPr lang="ru-RU" sz="4300" dirty="0" smtClean="0"/>
              <a:t>-</a:t>
            </a:r>
            <a:r>
              <a:rPr lang="en-US" sz="4300" dirty="0" err="1" smtClean="0"/>
              <a:t>Очевидно</a:t>
            </a:r>
            <a:r>
              <a:rPr lang="en-US" sz="4300" dirty="0" smtClean="0"/>
              <a:t>, </a:t>
            </a:r>
            <a:r>
              <a:rPr lang="en-US" sz="4300" dirty="0" err="1" smtClean="0"/>
              <a:t>это</a:t>
            </a:r>
            <a:r>
              <a:rPr lang="en-US" sz="4300" dirty="0" smtClean="0"/>
              <a:t> </a:t>
            </a:r>
            <a:r>
              <a:rPr lang="en-US" sz="4300" dirty="0" err="1" smtClean="0"/>
              <a:t>не</a:t>
            </a:r>
            <a:r>
              <a:rPr lang="en-US" sz="4300" dirty="0" smtClean="0"/>
              <a:t> </a:t>
            </a:r>
            <a:r>
              <a:rPr lang="en-US" sz="4300" dirty="0" err="1" smtClean="0"/>
              <a:t>было</a:t>
            </a:r>
            <a:r>
              <a:rPr lang="en-US" sz="4300" dirty="0" smtClean="0"/>
              <a:t> </a:t>
            </a:r>
            <a:r>
              <a:rPr lang="en-US" sz="4300" dirty="0" err="1" smtClean="0"/>
              <a:t>следствием</a:t>
            </a:r>
            <a:r>
              <a:rPr lang="en-US" sz="4300" dirty="0" smtClean="0"/>
              <a:t> </a:t>
            </a:r>
            <a:r>
              <a:rPr lang="en-US" sz="4300" dirty="0" err="1" smtClean="0"/>
              <a:t>особого</a:t>
            </a:r>
            <a:r>
              <a:rPr lang="en-US" sz="4300" dirty="0" smtClean="0"/>
              <a:t> </a:t>
            </a:r>
            <a:r>
              <a:rPr lang="en-US" sz="4300" dirty="0" err="1" smtClean="0"/>
              <a:t>доверия</a:t>
            </a:r>
            <a:r>
              <a:rPr lang="en-US" sz="4300" dirty="0" smtClean="0"/>
              <a:t> и </a:t>
            </a:r>
            <a:r>
              <a:rPr lang="en-US" sz="4300" i="1" dirty="0" err="1" smtClean="0"/>
              <a:t>признательности</a:t>
            </a:r>
            <a:r>
              <a:rPr lang="en-US" sz="4300" dirty="0" smtClean="0"/>
              <a:t> </a:t>
            </a:r>
            <a:r>
              <a:rPr lang="en-US" sz="4300" dirty="0" err="1" smtClean="0"/>
              <a:t>заслуг</a:t>
            </a:r>
            <a:r>
              <a:rPr lang="ru-RU" sz="4300" dirty="0" smtClean="0"/>
              <a:t> этого человека.</a:t>
            </a:r>
          </a:p>
          <a:p>
            <a:pPr>
              <a:buNone/>
            </a:pPr>
            <a:r>
              <a:rPr lang="en-US" sz="4300" dirty="0" smtClean="0"/>
              <a:t> </a:t>
            </a:r>
            <a:r>
              <a:rPr lang="ru-RU" sz="4300" dirty="0" smtClean="0"/>
              <a:t>   -</a:t>
            </a:r>
            <a:r>
              <a:rPr lang="en-US" sz="4300" dirty="0" smtClean="0"/>
              <a:t>У </a:t>
            </a:r>
            <a:r>
              <a:rPr lang="en-US" sz="4300" dirty="0" err="1" smtClean="0"/>
              <a:t>нас</a:t>
            </a:r>
            <a:r>
              <a:rPr lang="en-US" sz="4300" dirty="0" smtClean="0"/>
              <a:t>, </a:t>
            </a:r>
            <a:r>
              <a:rPr lang="en-US" sz="4300" dirty="0" err="1" smtClean="0"/>
              <a:t>конечно</a:t>
            </a:r>
            <a:r>
              <a:rPr lang="en-US" sz="4300" dirty="0" smtClean="0"/>
              <a:t>, </a:t>
            </a:r>
            <a:r>
              <a:rPr lang="en-US" sz="4300" dirty="0" err="1" smtClean="0"/>
              <a:t>есть</a:t>
            </a:r>
            <a:r>
              <a:rPr lang="en-US" sz="4300" dirty="0" smtClean="0"/>
              <a:t> </a:t>
            </a:r>
            <a:r>
              <a:rPr lang="en-US" sz="4300" dirty="0" err="1" smtClean="0"/>
              <a:t>некоторые</a:t>
            </a:r>
            <a:r>
              <a:rPr lang="en-US" sz="4300" dirty="0" smtClean="0"/>
              <a:t> </a:t>
            </a:r>
            <a:r>
              <a:rPr lang="en-US" sz="4300" dirty="0" err="1" smtClean="0"/>
              <a:t>точки</a:t>
            </a:r>
            <a:r>
              <a:rPr lang="en-US" sz="4300" i="1" dirty="0" smtClean="0"/>
              <a:t> </a:t>
            </a:r>
            <a:r>
              <a:rPr lang="en-US" sz="4300" i="1" dirty="0" err="1" smtClean="0"/>
              <a:t>прикосновения</a:t>
            </a:r>
            <a:r>
              <a:rPr lang="en-US" i="1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sz="4100" i="1" dirty="0" smtClean="0"/>
              <a:t>1.</a:t>
            </a:r>
            <a:r>
              <a:rPr lang="en-US" sz="4100" i="1" dirty="0" err="1" smtClean="0"/>
              <a:t>Относиться</a:t>
            </a:r>
            <a:r>
              <a:rPr lang="en-US" sz="4100" i="1" dirty="0" smtClean="0"/>
              <a:t> </a:t>
            </a:r>
            <a:r>
              <a:rPr lang="en-US" sz="4100" dirty="0" err="1" smtClean="0"/>
              <a:t>можно</a:t>
            </a:r>
            <a:r>
              <a:rPr lang="en-US" sz="4100" dirty="0" smtClean="0"/>
              <a:t> </a:t>
            </a:r>
            <a:r>
              <a:rPr lang="en-US" sz="4100" dirty="0" err="1" smtClean="0"/>
              <a:t>только</a:t>
            </a:r>
            <a:r>
              <a:rPr lang="en-US" sz="4100" dirty="0" smtClean="0"/>
              <a:t> </a:t>
            </a:r>
            <a:r>
              <a:rPr lang="en-US" sz="4100" i="1" dirty="0" smtClean="0"/>
              <a:t>с </a:t>
            </a:r>
            <a:r>
              <a:rPr lang="en-US" sz="4100" i="1" dirty="0" err="1" smtClean="0">
                <a:solidFill>
                  <a:srgbClr val="C00000"/>
                </a:solidFill>
              </a:rPr>
              <a:t>осторожностью</a:t>
            </a:r>
            <a:r>
              <a:rPr lang="en-US" sz="4100" dirty="0" smtClean="0">
                <a:solidFill>
                  <a:srgbClr val="C00000"/>
                </a:solidFill>
              </a:rPr>
              <a:t>,</a:t>
            </a:r>
            <a:r>
              <a:rPr lang="en-US" sz="4100" dirty="0" smtClean="0"/>
              <a:t> а </a:t>
            </a:r>
            <a:r>
              <a:rPr lang="en-US" sz="4100" dirty="0" err="1" smtClean="0"/>
              <a:t>не</a:t>
            </a:r>
            <a:r>
              <a:rPr lang="en-US" sz="4100" dirty="0" smtClean="0"/>
              <a:t> с </a:t>
            </a:r>
            <a:r>
              <a:rPr lang="en-US" sz="4100" dirty="0" err="1" smtClean="0">
                <a:solidFill>
                  <a:srgbClr val="C00000"/>
                </a:solidFill>
              </a:rPr>
              <a:t>предосторожностью</a:t>
            </a:r>
            <a:r>
              <a:rPr lang="en-US" sz="4100" dirty="0" smtClean="0">
                <a:solidFill>
                  <a:srgbClr val="C00000"/>
                </a:solidFill>
              </a:rPr>
              <a:t>.</a:t>
            </a:r>
            <a:r>
              <a:rPr lang="en-US" sz="4100" dirty="0" smtClean="0"/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Предосторожность</a:t>
            </a:r>
            <a:r>
              <a:rPr lang="en-US" sz="4100" i="1" dirty="0" smtClean="0"/>
              <a:t> </a:t>
            </a:r>
            <a:r>
              <a:rPr lang="en-US" sz="4100" dirty="0" smtClean="0"/>
              <a:t>– </a:t>
            </a:r>
            <a:r>
              <a:rPr lang="en-US" sz="4100" dirty="0" err="1" smtClean="0"/>
              <a:t>это</a:t>
            </a:r>
            <a:r>
              <a:rPr lang="en-US" sz="4100" dirty="0" smtClean="0"/>
              <a:t> </a:t>
            </a:r>
            <a:r>
              <a:rPr lang="en-US" sz="4100" dirty="0" err="1" smtClean="0"/>
              <a:t>осторожный</a:t>
            </a:r>
            <a:r>
              <a:rPr lang="en-US" sz="4100" dirty="0" smtClean="0"/>
              <a:t> </a:t>
            </a:r>
            <a:r>
              <a:rPr lang="en-US" sz="4100" dirty="0" err="1" smtClean="0"/>
              <a:t>поступок</a:t>
            </a:r>
            <a:r>
              <a:rPr lang="en-US" sz="4100" dirty="0" smtClean="0"/>
              <a:t>, </a:t>
            </a:r>
            <a:r>
              <a:rPr lang="en-US" sz="4100" dirty="0" err="1" smtClean="0"/>
              <a:t>направленный</a:t>
            </a:r>
            <a:r>
              <a:rPr lang="en-US" sz="4100" dirty="0" smtClean="0"/>
              <a:t> </a:t>
            </a:r>
            <a:r>
              <a:rPr lang="en-US" sz="4100" dirty="0" err="1" smtClean="0"/>
              <a:t>на</a:t>
            </a:r>
            <a:r>
              <a:rPr lang="en-US" sz="4100" dirty="0" smtClean="0"/>
              <a:t> </a:t>
            </a:r>
            <a:r>
              <a:rPr lang="en-US" sz="4100" dirty="0" err="1" smtClean="0"/>
              <a:t>предотвращение</a:t>
            </a:r>
            <a:r>
              <a:rPr lang="en-US" sz="4100" dirty="0" smtClean="0"/>
              <a:t>, </a:t>
            </a:r>
            <a:r>
              <a:rPr lang="en-US" sz="4100" dirty="0" err="1" smtClean="0"/>
              <a:t>недопущение</a:t>
            </a:r>
            <a:r>
              <a:rPr lang="en-US" sz="4100" dirty="0" smtClean="0"/>
              <a:t> </a:t>
            </a:r>
            <a:r>
              <a:rPr lang="en-US" sz="4100" dirty="0" err="1" smtClean="0"/>
              <a:t>чего-то</a:t>
            </a:r>
            <a:r>
              <a:rPr lang="en-US" sz="4100" dirty="0" smtClean="0"/>
              <a:t> </a:t>
            </a:r>
            <a:r>
              <a:rPr lang="en-US" sz="4100" dirty="0" err="1" smtClean="0"/>
              <a:t>нежелательного</a:t>
            </a:r>
            <a:r>
              <a:rPr lang="en-US" sz="4100" dirty="0" smtClean="0"/>
              <a:t>.</a:t>
            </a:r>
            <a:br>
              <a:rPr lang="en-US" sz="4100" dirty="0" smtClean="0"/>
            </a:br>
            <a:r>
              <a:rPr lang="ru-RU" sz="4100" dirty="0" smtClean="0"/>
              <a:t>2.</a:t>
            </a:r>
            <a:r>
              <a:rPr lang="en-US" sz="4100" dirty="0" smtClean="0"/>
              <a:t> </a:t>
            </a:r>
            <a:r>
              <a:rPr lang="en-US" sz="4100" dirty="0" err="1" smtClean="0"/>
              <a:t>Нужно</a:t>
            </a:r>
            <a:r>
              <a:rPr lang="en-US" sz="4100" dirty="0" smtClean="0"/>
              <a:t> </a:t>
            </a:r>
            <a:r>
              <a:rPr lang="en-US" sz="4100" dirty="0" err="1" smtClean="0"/>
              <a:t>сказать</a:t>
            </a:r>
            <a:r>
              <a:rPr lang="en-US" sz="4100" dirty="0" smtClean="0"/>
              <a:t>: </a:t>
            </a:r>
            <a:r>
              <a:rPr lang="en-US" sz="4100" i="1" dirty="0" err="1" smtClean="0">
                <a:solidFill>
                  <a:srgbClr val="C00000"/>
                </a:solidFill>
              </a:rPr>
              <a:t>признание</a:t>
            </a:r>
            <a:r>
              <a:rPr lang="en-US" sz="4100" i="1" dirty="0" smtClean="0"/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заслуг</a:t>
            </a:r>
            <a:r>
              <a:rPr lang="en-US" sz="4100" i="1" dirty="0" smtClean="0">
                <a:solidFill>
                  <a:srgbClr val="C00000"/>
                </a:solidFill>
              </a:rPr>
              <a:t> </a:t>
            </a:r>
            <a:r>
              <a:rPr lang="en-US" sz="4100" dirty="0" smtClean="0"/>
              <a:t>– </a:t>
            </a:r>
            <a:r>
              <a:rPr lang="en-US" sz="4100" dirty="0" err="1" smtClean="0"/>
              <a:t>то</a:t>
            </a:r>
            <a:r>
              <a:rPr lang="en-US" sz="4100" dirty="0" smtClean="0"/>
              <a:t> </a:t>
            </a:r>
            <a:r>
              <a:rPr lang="en-US" sz="4100" dirty="0" err="1" smtClean="0"/>
              <a:t>есть</a:t>
            </a:r>
            <a:r>
              <a:rPr lang="en-US" sz="4100" dirty="0" smtClean="0"/>
              <a:t> </a:t>
            </a:r>
            <a:r>
              <a:rPr lang="en-US" sz="4100" dirty="0" err="1" smtClean="0"/>
              <a:t>оценка</a:t>
            </a:r>
            <a:r>
              <a:rPr lang="en-US" sz="4100" dirty="0" smtClean="0"/>
              <a:t> </a:t>
            </a:r>
            <a:r>
              <a:rPr lang="en-US" sz="4100" dirty="0" err="1" smtClean="0"/>
              <a:t>их</a:t>
            </a:r>
            <a:r>
              <a:rPr lang="en-US" sz="4100" dirty="0" smtClean="0"/>
              <a:t> </a:t>
            </a:r>
            <a:r>
              <a:rPr lang="en-US" sz="4100" dirty="0" err="1" smtClean="0"/>
              <a:t>по</a:t>
            </a:r>
            <a:r>
              <a:rPr lang="en-US" sz="4100" dirty="0" smtClean="0"/>
              <a:t> </a:t>
            </a:r>
            <a:r>
              <a:rPr lang="en-US" sz="4100" dirty="0" err="1" smtClean="0"/>
              <a:t>достоинству</a:t>
            </a:r>
            <a:r>
              <a:rPr lang="en-US" sz="4100" dirty="0" smtClean="0"/>
              <a:t>. А </a:t>
            </a:r>
            <a:r>
              <a:rPr lang="en-US" sz="4100" i="1" dirty="0" err="1" smtClean="0">
                <a:solidFill>
                  <a:srgbClr val="C00000"/>
                </a:solidFill>
              </a:rPr>
              <a:t>признательность</a:t>
            </a:r>
            <a:r>
              <a:rPr lang="en-US" sz="4100" i="1" dirty="0" smtClean="0"/>
              <a:t> </a:t>
            </a:r>
            <a:r>
              <a:rPr lang="en-US" sz="4100" dirty="0" smtClean="0"/>
              <a:t>– </a:t>
            </a:r>
            <a:r>
              <a:rPr lang="en-US" sz="4100" dirty="0" err="1" smtClean="0"/>
              <a:t>это</a:t>
            </a:r>
            <a:r>
              <a:rPr lang="en-US" sz="4100" dirty="0" smtClean="0"/>
              <a:t> </a:t>
            </a:r>
            <a:r>
              <a:rPr lang="en-US" sz="4100" dirty="0" err="1" smtClean="0"/>
              <a:t>чувство</a:t>
            </a:r>
            <a:r>
              <a:rPr lang="en-US" sz="4100" dirty="0" smtClean="0"/>
              <a:t> </a:t>
            </a:r>
            <a:r>
              <a:rPr lang="en-US" sz="4100" dirty="0" err="1" smtClean="0"/>
              <a:t>благодарности</a:t>
            </a:r>
            <a:r>
              <a:rPr lang="en-US" sz="4100" dirty="0" smtClean="0"/>
              <a:t>.</a:t>
            </a:r>
            <a:br>
              <a:rPr lang="en-US" sz="4100" dirty="0" smtClean="0"/>
            </a:br>
            <a:r>
              <a:rPr lang="ru-RU" sz="4100" dirty="0" smtClean="0"/>
              <a:t>3.</a:t>
            </a:r>
            <a:r>
              <a:rPr lang="en-US" sz="4100" dirty="0" smtClean="0"/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Прикосновение</a:t>
            </a:r>
            <a:r>
              <a:rPr lang="en-US" sz="4100" i="1" dirty="0" smtClean="0"/>
              <a:t> </a:t>
            </a:r>
            <a:r>
              <a:rPr lang="en-US" sz="4100" dirty="0" smtClean="0"/>
              <a:t>– </a:t>
            </a:r>
            <a:r>
              <a:rPr lang="en-US" sz="4100" dirty="0" err="1" smtClean="0"/>
              <a:t>это</a:t>
            </a:r>
            <a:r>
              <a:rPr lang="en-US" sz="4100" dirty="0" smtClean="0"/>
              <a:t> </a:t>
            </a:r>
            <a:r>
              <a:rPr lang="en-US" sz="4100" dirty="0" err="1" smtClean="0"/>
              <a:t>легкое</a:t>
            </a:r>
            <a:r>
              <a:rPr lang="en-US" sz="4100" dirty="0" smtClean="0"/>
              <a:t> </a:t>
            </a:r>
            <a:r>
              <a:rPr lang="en-US" sz="4100" dirty="0" err="1" smtClean="0"/>
              <a:t>касание</a:t>
            </a:r>
            <a:r>
              <a:rPr lang="en-US" sz="4100" dirty="0" smtClean="0"/>
              <a:t>. А </a:t>
            </a:r>
            <a:r>
              <a:rPr lang="en-US" sz="4100" dirty="0" err="1" smtClean="0"/>
              <a:t>вот</a:t>
            </a:r>
            <a:r>
              <a:rPr lang="en-US" sz="4100" dirty="0" smtClean="0"/>
              <a:t> у </a:t>
            </a:r>
            <a:r>
              <a:rPr lang="en-US" sz="4100" dirty="0" err="1" smtClean="0"/>
              <a:t>слова</a:t>
            </a:r>
            <a:r>
              <a:rPr lang="en-US" sz="4100" dirty="0" smtClean="0"/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соприкосновение</a:t>
            </a:r>
            <a:r>
              <a:rPr lang="en-US" sz="4100" i="1" dirty="0" smtClean="0"/>
              <a:t> </a:t>
            </a:r>
            <a:r>
              <a:rPr lang="en-US" sz="4100" dirty="0" err="1" smtClean="0"/>
              <a:t>есть</a:t>
            </a:r>
            <a:r>
              <a:rPr lang="en-US" sz="4100" dirty="0" smtClean="0"/>
              <a:t> </a:t>
            </a:r>
            <a:r>
              <a:rPr lang="en-US" sz="4100" dirty="0" err="1" smtClean="0"/>
              <a:t>значение</a:t>
            </a:r>
            <a:r>
              <a:rPr lang="en-US" sz="4100" dirty="0" smtClean="0"/>
              <a:t> «</a:t>
            </a:r>
            <a:r>
              <a:rPr lang="en-US" sz="4100" dirty="0" err="1" smtClean="0"/>
              <a:t>наличие</a:t>
            </a:r>
            <a:r>
              <a:rPr lang="en-US" sz="4100" dirty="0" smtClean="0"/>
              <a:t> </a:t>
            </a:r>
            <a:r>
              <a:rPr lang="en-US" sz="4100" dirty="0" err="1" smtClean="0"/>
              <a:t>смежных</a:t>
            </a:r>
            <a:r>
              <a:rPr lang="en-US" sz="4100" dirty="0" smtClean="0"/>
              <a:t> </a:t>
            </a:r>
            <a:r>
              <a:rPr lang="en-US" sz="4100" dirty="0" err="1" smtClean="0"/>
              <a:t>границ</a:t>
            </a:r>
            <a:r>
              <a:rPr lang="en-US" sz="4100" dirty="0" smtClean="0"/>
              <a:t>». </a:t>
            </a:r>
            <a:r>
              <a:rPr lang="en-US" sz="4100" dirty="0" err="1" smtClean="0"/>
              <a:t>Поэтому</a:t>
            </a:r>
            <a:r>
              <a:rPr lang="en-US" sz="4100" dirty="0" smtClean="0"/>
              <a:t> и </a:t>
            </a:r>
            <a:r>
              <a:rPr lang="en-US" sz="4100" dirty="0" err="1" smtClean="0"/>
              <a:t>говорят</a:t>
            </a:r>
            <a:r>
              <a:rPr lang="en-US" sz="4100" dirty="0" smtClean="0"/>
              <a:t>: </a:t>
            </a:r>
            <a:r>
              <a:rPr lang="en-US" sz="4100" i="1" dirty="0" err="1" smtClean="0">
                <a:solidFill>
                  <a:srgbClr val="C00000"/>
                </a:solidFill>
              </a:rPr>
              <a:t>иметь</a:t>
            </a:r>
            <a:r>
              <a:rPr lang="en-US" sz="4100" i="1" dirty="0" smtClean="0">
                <a:solidFill>
                  <a:srgbClr val="C00000"/>
                </a:solidFill>
              </a:rPr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точки</a:t>
            </a:r>
            <a:r>
              <a:rPr lang="en-US" sz="4100" i="1" dirty="0" smtClean="0">
                <a:solidFill>
                  <a:srgbClr val="C00000"/>
                </a:solidFill>
              </a:rPr>
              <a:t> </a:t>
            </a:r>
            <a:r>
              <a:rPr lang="en-US" sz="4100" i="1" dirty="0" err="1" smtClean="0">
                <a:solidFill>
                  <a:srgbClr val="C00000"/>
                </a:solidFill>
              </a:rPr>
              <a:t>соприкосновения</a:t>
            </a:r>
            <a:r>
              <a:rPr lang="en-US" sz="4100" dirty="0" smtClean="0">
                <a:solidFill>
                  <a:srgbClr val="C00000"/>
                </a:solidFill>
              </a:rPr>
              <a:t>,</a:t>
            </a:r>
            <a:r>
              <a:rPr lang="en-US" sz="4100" dirty="0" smtClean="0"/>
              <a:t> </a:t>
            </a:r>
            <a:r>
              <a:rPr lang="en-US" sz="4100" dirty="0" err="1" smtClean="0"/>
              <a:t>то</a:t>
            </a:r>
            <a:r>
              <a:rPr lang="en-US" sz="4100" dirty="0" smtClean="0"/>
              <a:t> </a:t>
            </a:r>
            <a:r>
              <a:rPr lang="en-US" sz="4100" dirty="0" err="1" smtClean="0"/>
              <a:t>есть</a:t>
            </a:r>
            <a:r>
              <a:rPr lang="en-US" sz="4100" dirty="0" smtClean="0"/>
              <a:t> </a:t>
            </a:r>
            <a:r>
              <a:rPr lang="en-US" sz="4100" dirty="0" err="1" smtClean="0"/>
              <a:t>иметь</a:t>
            </a:r>
            <a:r>
              <a:rPr lang="en-US" sz="4100" dirty="0" smtClean="0"/>
              <a:t> </a:t>
            </a:r>
            <a:r>
              <a:rPr lang="en-US" sz="4100" dirty="0" err="1" smtClean="0"/>
              <a:t>что-то</a:t>
            </a:r>
            <a:r>
              <a:rPr lang="en-US" sz="4100" dirty="0" smtClean="0"/>
              <a:t> </a:t>
            </a:r>
            <a:r>
              <a:rPr lang="en-US" sz="4100" dirty="0" err="1" smtClean="0"/>
              <a:t>общее</a:t>
            </a:r>
            <a:r>
              <a:rPr lang="en-US" sz="4100" dirty="0" smtClean="0"/>
              <a:t>.</a:t>
            </a:r>
            <a:br>
              <a:rPr lang="en-US" sz="4100" dirty="0" smtClean="0"/>
            </a:br>
            <a:endParaRPr lang="ru-RU" sz="4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Укажите правильный вариант словосочетания.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</a:t>
            </a:r>
            <a:r>
              <a:rPr lang="ru-RU" dirty="0" smtClean="0">
                <a:solidFill>
                  <a:srgbClr val="C00000"/>
                </a:solidFill>
              </a:rPr>
              <a:t>.   а)гуманное решение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  б)гуманитарное решение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а)слова осуждения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б)слова обсуждения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3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.   а)царственный подарок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     б)царственная походка</a:t>
            </a:r>
          </a:p>
          <a:p>
            <a:pPr marL="514350" indent="-514350">
              <a:buAutoNum type="arabicPeriod" startAt="2"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071678"/>
            <a:ext cx="47323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а)гуманное решение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3429000"/>
            <a:ext cx="4344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ru-RU" sz="4000" dirty="0" smtClean="0">
                <a:solidFill>
                  <a:srgbClr val="C00000"/>
                </a:solidFill>
              </a:rPr>
              <a:t>а)слова осуждения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4786322"/>
            <a:ext cx="52381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б)царственная походка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грамматических ошибок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86874" cy="507209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Грамматическая ошибка – это ошибка в структуре языковой единицы: в структуре слова, словосочетания или предложения; это нарушение какой-либо грамматической нормы – словообразовательной, морфологической, синтаксической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Исправьте  ошибки в образовании формы слова.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143536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/>
              <a:t>Несколько гусар, </a:t>
            </a:r>
            <a:r>
              <a:rPr lang="ru-RU" sz="4800" dirty="0" err="1" smtClean="0"/>
              <a:t>партизанов</a:t>
            </a:r>
            <a:endParaRPr lang="ru-RU" sz="4800" dirty="0" smtClean="0"/>
          </a:p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валенков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погонов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dirty="0" smtClean="0"/>
              <a:t>Несколько апельсин, </a:t>
            </a:r>
            <a:r>
              <a:rPr lang="ru-RU" sz="4800" dirty="0" err="1" smtClean="0"/>
              <a:t>яблоков</a:t>
            </a:r>
            <a:r>
              <a:rPr lang="ru-RU" sz="4800" dirty="0" smtClean="0"/>
              <a:t>, мандарин, килограмм, </a:t>
            </a:r>
            <a:r>
              <a:rPr lang="ru-RU" sz="4800" dirty="0" err="1" smtClean="0"/>
              <a:t>амперов</a:t>
            </a:r>
            <a:endParaRPr lang="ru-RU" sz="4800" dirty="0" smtClean="0"/>
          </a:p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Встретил знакомых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армянов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цыганов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болгаров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грузинов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Самопроверка 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614366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Несколько гусаров(обозначают отдельных лиц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, сравни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: эскадрон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гусар-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воинское соединение), партизан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Пара валенок, погон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Несколько апельсинов, яблок,  мандаринов, килограммов, ампер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Встретил знакомых армян, цыган, болгар, грузин</a:t>
            </a:r>
          </a:p>
          <a:p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58346" cy="171448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Укажите грамматически правильное продолжение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357298"/>
            <a:ext cx="8786874" cy="550070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Придерживаясь за ветки березы,</a:t>
            </a:r>
            <a:endParaRPr lang="ru-RU" dirty="0" smtClean="0"/>
          </a:p>
          <a:p>
            <a:r>
              <a:rPr lang="ru-RU" sz="4800" dirty="0" smtClean="0"/>
              <a:t>-нужно думать о своей безопасности.</a:t>
            </a:r>
          </a:p>
          <a:p>
            <a:r>
              <a:rPr lang="ru-RU" sz="4800" dirty="0" smtClean="0"/>
              <a:t>-мы стали спускаться к ручью.</a:t>
            </a:r>
          </a:p>
          <a:p>
            <a:r>
              <a:rPr lang="ru-RU" sz="4800" dirty="0" smtClean="0"/>
              <a:t>-снова пошел дождь.</a:t>
            </a:r>
          </a:p>
          <a:p>
            <a:r>
              <a:rPr lang="ru-RU" sz="4800" dirty="0" smtClean="0"/>
              <a:t>-проходили томительные минуты.</a:t>
            </a:r>
            <a:endParaRPr lang="ru-RU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1428736"/>
            <a:ext cx="9572692" cy="528641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600" dirty="0" smtClean="0">
                <a:solidFill>
                  <a:srgbClr val="0070C0"/>
                </a:solidFill>
              </a:rPr>
              <a:t>В 3, 4 предложениях подлежащие (дождь, минуты) не могут выполнять действия, названного с помощью деепричастия (придерживаться  за ветку). В 1 варианте присутствует инфинитив ,составное глагольное сказуемое в безличном предложении не может </a:t>
            </a:r>
            <a:r>
              <a:rPr lang="ru-RU" sz="3600" dirty="0" smtClean="0">
                <a:solidFill>
                  <a:srgbClr val="0070C0"/>
                </a:solidFill>
              </a:rPr>
              <a:t>иметь </a:t>
            </a:r>
            <a:r>
              <a:rPr lang="ru-RU" sz="3600" dirty="0" smtClean="0">
                <a:solidFill>
                  <a:srgbClr val="0070C0"/>
                </a:solidFill>
              </a:rPr>
              <a:t>подлежащего ,и только во 2 случае подлежащее, выраженное местоимением «мы», обозначает лиц, которые могут </a:t>
            </a:r>
            <a:r>
              <a:rPr lang="ru-RU" sz="3600" dirty="0" smtClean="0">
                <a:solidFill>
                  <a:srgbClr val="0070C0"/>
                </a:solidFill>
              </a:rPr>
              <a:t>одновременно придерживаться </a:t>
            </a:r>
            <a:r>
              <a:rPr lang="ru-RU" sz="3600" dirty="0" smtClean="0">
                <a:solidFill>
                  <a:srgbClr val="0070C0"/>
                </a:solidFill>
              </a:rPr>
              <a:t>за ветки и спускаться к ручью.</a:t>
            </a:r>
          </a:p>
          <a:p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Обобщение по теме</a:t>
            </a:r>
            <a:br>
              <a:rPr lang="ru-RU" dirty="0" smtClean="0"/>
            </a:br>
            <a:r>
              <a:rPr lang="ru-RU" dirty="0" smtClean="0"/>
              <a:t> «Виды правописных затруднений»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8858312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изученных орфограмм:</a:t>
            </a:r>
          </a:p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-безударные гласные в корне(проверяемые, непроверяемые, чередующиеся);</a:t>
            </a:r>
          </a:p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-правописание приставок, правописание на стыке морфем;</a:t>
            </a:r>
          </a:p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-о- ё после шипящих и Ц; гласные после Ц;</a:t>
            </a:r>
          </a:p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-правописание согласных; употребление Ъ и Ь знаков.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Домашняя работа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Подготовиться к контрольному диктанту.</a:t>
            </a:r>
          </a:p>
          <a:p>
            <a:r>
              <a:rPr lang="ru-RU" dirty="0" smtClean="0"/>
              <a:t>2. Выполнить задания  А1- А13 тренировочных тестов:</a:t>
            </a:r>
          </a:p>
          <a:p>
            <a:r>
              <a:rPr lang="ru-RU" dirty="0" smtClean="0"/>
              <a:t>1 группа- тесты 5,6;</a:t>
            </a:r>
          </a:p>
          <a:p>
            <a:r>
              <a:rPr lang="ru-RU" dirty="0" smtClean="0"/>
              <a:t>2 группа- тесты 7,8;</a:t>
            </a:r>
          </a:p>
          <a:p>
            <a:r>
              <a:rPr lang="ru-RU" dirty="0" smtClean="0"/>
              <a:t>3 группа- тесты 9,10;</a:t>
            </a:r>
          </a:p>
          <a:p>
            <a:r>
              <a:rPr lang="ru-RU" dirty="0" smtClean="0"/>
              <a:t>4 группа- тесты 11,12.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000763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30007630</Template>
  <TotalTime>185</TotalTime>
  <Words>501</Words>
  <Application>Microsoft Office PowerPoint</Application>
  <PresentationFormat>Экран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30007630</vt:lpstr>
      <vt:lpstr>Повторение и обобщение по теме «Виды правописных затруднений» (Урок - практикум)</vt:lpstr>
      <vt:lpstr>Орфоэпическая  разминка</vt:lpstr>
      <vt:lpstr>Проверь себя!</vt:lpstr>
      <vt:lpstr>Словарная работа.</vt:lpstr>
      <vt:lpstr>Проверка </vt:lpstr>
      <vt:lpstr>Укажите правильный вариант словосочетания.</vt:lpstr>
      <vt:lpstr>Слайд 7</vt:lpstr>
      <vt:lpstr>Виды грамматических ошибок</vt:lpstr>
      <vt:lpstr>Исправьте  ошибки в образовании формы слова.</vt:lpstr>
      <vt:lpstr>Самопроверка </vt:lpstr>
      <vt:lpstr>Укажите грамматически правильное продолжение предложения</vt:lpstr>
      <vt:lpstr>Проверка </vt:lpstr>
      <vt:lpstr>Обобщение по теме  «Виды правописных затруднений»</vt:lpstr>
      <vt:lpstr>Домашняя работа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шаблон</dc:title>
  <dc:creator>Семья</dc:creator>
  <cp:lastModifiedBy>Семья</cp:lastModifiedBy>
  <cp:revision>31</cp:revision>
  <dcterms:created xsi:type="dcterms:W3CDTF">2010-01-20T18:27:04Z</dcterms:created>
  <dcterms:modified xsi:type="dcterms:W3CDTF">2010-01-22T02:51:35Z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TC300076301049</vt:lpwstr>
  </property>
</Properties>
</file>