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60066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42310-A98B-4F2E-8BDF-3426FAD9B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1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D459-C162-4F3D-BCAE-32C9B2C68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BF6CC-4B37-4DB4-9357-3BE8CD24B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FEA7A-3A9D-4AC8-82BE-669C57A74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2B31A-8FED-4BCF-BE32-62480B240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12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DA35-E5F3-40F9-8DDD-DAAD60173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3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848AE-5DD1-43A5-98FD-57C490A1C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4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093E9-B6DA-4220-A25E-9815EC007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20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118F6-FD79-4654-9EDB-E12F53E39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3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00846-723A-49DF-AA1B-ACC0B43BB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03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42EF8-7003-4839-911F-BAB3E0A82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9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F16A0F-9350-4875-A74F-49CA3CCE7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428625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Метапредметные результаты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2000250"/>
            <a:ext cx="5327650" cy="7143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Компетентностно-ориентированные задания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8688" y="3143250"/>
            <a:ext cx="5327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660066"/>
                </a:solidFill>
                <a:latin typeface="+mn-lt"/>
                <a:cs typeface="+mn-cs"/>
              </a:rPr>
              <a:t>Предмет</a:t>
            </a:r>
            <a:r>
              <a:rPr lang="ru-RU" sz="3200" b="1" kern="0" dirty="0" smtClean="0">
                <a:solidFill>
                  <a:srgbClr val="660066"/>
                </a:solidFill>
                <a:latin typeface="+mn-lt"/>
                <a:cs typeface="+mn-cs"/>
              </a:rPr>
              <a:t>: Русский язык</a:t>
            </a:r>
            <a:endParaRPr lang="ru-RU" sz="3200" b="1" kern="0" dirty="0">
              <a:solidFill>
                <a:srgbClr val="660066"/>
              </a:solidFill>
              <a:latin typeface="+mn-lt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660066"/>
                </a:solidFill>
                <a:latin typeface="+mn-lt"/>
                <a:cs typeface="+mn-cs"/>
              </a:rPr>
              <a:t>Учитель</a:t>
            </a:r>
            <a:r>
              <a:rPr lang="ru-RU" sz="3200" b="1" kern="0" dirty="0" smtClean="0">
                <a:solidFill>
                  <a:srgbClr val="660066"/>
                </a:solidFill>
                <a:latin typeface="+mn-lt"/>
                <a:cs typeface="+mn-cs"/>
              </a:rPr>
              <a:t>: Солдатова Н.О.</a:t>
            </a:r>
            <a:endParaRPr lang="ru-RU" sz="3200" b="1" kern="0" dirty="0">
              <a:solidFill>
                <a:srgbClr val="660066"/>
              </a:solidFill>
              <a:latin typeface="+mn-lt"/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ru-RU" sz="2400" b="1" kern="0" dirty="0">
              <a:solidFill>
                <a:srgbClr val="660066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Учитель\Desktop\header_im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33500"/>
            <a:ext cx="35718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128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Регулятивные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608513"/>
          </a:xfrm>
        </p:spPr>
        <p:txBody>
          <a:bodyPr/>
          <a:lstStyle/>
          <a:p>
            <a:pPr marL="0" indent="0" eaLnBrk="1" hangingPunct="1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39952" y="1844824"/>
            <a:ext cx="35283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ФГОС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571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Характеристика задания: </a:t>
            </a:r>
            <a:r>
              <a:rPr lang="ru-RU" sz="2400" b="1" dirty="0" smtClean="0">
                <a:solidFill>
                  <a:srgbClr val="008000"/>
                </a:solidFill>
              </a:rPr>
              <a:t>Русский язык, 9 класс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660066"/>
                </a:solidFill>
              </a:rPr>
              <a:t>Тема: </a:t>
            </a:r>
            <a:r>
              <a:rPr lang="ru-RU" sz="2400" b="1" dirty="0" smtClean="0">
                <a:solidFill>
                  <a:srgbClr val="660066"/>
                </a:solidFill>
              </a:rPr>
              <a:t>Чередование гласной в корне слова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800000"/>
                </a:solidFill>
              </a:rPr>
              <a:t>Ключевая компетентность: </a:t>
            </a:r>
            <a:r>
              <a:rPr lang="ru-RU" sz="2400" b="1" dirty="0" smtClean="0">
                <a:solidFill>
                  <a:srgbClr val="800000"/>
                </a:solidFill>
              </a:rPr>
              <a:t>регулятивная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8229600" cy="452596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 </a:t>
            </a:r>
          </a:p>
          <a:p>
            <a:pPr marL="0" indent="0">
              <a:buNone/>
            </a:pPr>
            <a:r>
              <a:rPr lang="ru-RU" sz="2200" b="1" dirty="0"/>
              <a:t> </a:t>
            </a:r>
            <a:r>
              <a:rPr lang="ru-RU" sz="2200" b="1" dirty="0" smtClean="0"/>
              <a:t>	- </a:t>
            </a:r>
            <a:r>
              <a:rPr lang="ru-RU" sz="2400" dirty="0"/>
              <a:t>Разговор на перемене учениц  9 класса.</a:t>
            </a:r>
          </a:p>
          <a:p>
            <a:pPr marL="0" indent="0">
              <a:buNone/>
            </a:pPr>
            <a:r>
              <a:rPr lang="ru-RU" sz="2400" dirty="0" smtClean="0"/>
              <a:t>	- </a:t>
            </a:r>
            <a:r>
              <a:rPr lang="ru-RU" sz="2400" dirty="0"/>
              <a:t>Эти корни с чередованием гласных выучить невозможно! Их так много!</a:t>
            </a:r>
          </a:p>
          <a:p>
            <a:pPr marL="0" indent="0">
              <a:buNone/>
            </a:pPr>
            <a:r>
              <a:rPr lang="ru-RU" sz="2400" dirty="0" smtClean="0"/>
              <a:t>	- </a:t>
            </a:r>
            <a:r>
              <a:rPr lang="ru-RU" sz="2400" dirty="0"/>
              <a:t>По-моему, ты преувеличиваешь, нужно просто запомнить алгоритм работы.</a:t>
            </a:r>
          </a:p>
          <a:p>
            <a:pPr marL="0" indent="0">
              <a:buNone/>
            </a:pPr>
            <a:r>
              <a:rPr lang="ru-RU" sz="2400" dirty="0" smtClean="0"/>
              <a:t>	- </a:t>
            </a:r>
            <a:r>
              <a:rPr lang="ru-RU" sz="2400" dirty="0"/>
              <a:t>Поможешь мне</a:t>
            </a:r>
            <a:r>
              <a:rPr lang="ru-RU" sz="2400" dirty="0" smtClean="0"/>
              <a:t>??</a:t>
            </a:r>
          </a:p>
          <a:p>
            <a:r>
              <a:rPr lang="ru-RU" sz="2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Задачная формулировка</a:t>
            </a:r>
          </a:p>
          <a:p>
            <a:pPr marL="0" indent="0">
              <a:buNone/>
            </a:pPr>
            <a:r>
              <a:rPr lang="ru-RU" sz="2400" dirty="0"/>
              <a:t>Помогите ученице восстановить алгоритм работы и с его помощью вставьте в слова пропущенные буквы.</a:t>
            </a:r>
          </a:p>
          <a:p>
            <a:pPr marL="0" indent="0">
              <a:buNone/>
            </a:pPr>
            <a:endParaRPr lang="ru-RU" sz="2200" b="1" dirty="0" smtClean="0"/>
          </a:p>
          <a:p>
            <a:pPr>
              <a:buFontTx/>
              <a:buNone/>
            </a:pPr>
            <a:endParaRPr lang="ru-RU" sz="2200" b="1" dirty="0" smtClean="0"/>
          </a:p>
          <a:p>
            <a:pPr>
              <a:buFontTx/>
              <a:buNone/>
            </a:pPr>
            <a:endParaRPr lang="ru-RU" sz="2200" b="1" dirty="0" smtClean="0"/>
          </a:p>
          <a:p>
            <a:pPr>
              <a:buFontTx/>
              <a:buNone/>
            </a:pPr>
            <a:endParaRPr lang="ru-RU" sz="2200" b="1" dirty="0" smtClean="0"/>
          </a:p>
          <a:p>
            <a:pPr>
              <a:buFontTx/>
              <a:buNone/>
            </a:pPr>
            <a:endParaRPr lang="ru-RU" sz="2200" b="1" dirty="0" smtClean="0"/>
          </a:p>
          <a:p>
            <a:pPr>
              <a:buFontTx/>
              <a:buNone/>
            </a:pPr>
            <a:endParaRPr lang="ru-RU" sz="2200" b="1" dirty="0" smtClean="0"/>
          </a:p>
          <a:p>
            <a:pPr>
              <a:buFontTx/>
              <a:buNone/>
            </a:pPr>
            <a:endParaRPr lang="ru-RU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ru-RU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</a:t>
            </a:r>
          </a:p>
          <a:p>
            <a:pPr marL="0" indent="0">
              <a:buNone/>
            </a:pPr>
            <a:r>
              <a:rPr lang="ru-RU" sz="2200" b="1" dirty="0"/>
              <a:t>	</a:t>
            </a:r>
            <a:r>
              <a:rPr lang="ru-RU" sz="2400" u="sng" dirty="0" smtClean="0"/>
              <a:t>Алгоритм:</a:t>
            </a:r>
          </a:p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dirty="0"/>
              <a:t>Выделяем корень.</a:t>
            </a:r>
          </a:p>
          <a:p>
            <a:pPr marL="0" indent="0">
              <a:buNone/>
            </a:pPr>
            <a:r>
              <a:rPr lang="ru-RU" sz="2400" dirty="0"/>
              <a:t>2.   ?</a:t>
            </a:r>
          </a:p>
          <a:p>
            <a:pPr marL="0" indent="0">
              <a:buNone/>
            </a:pPr>
            <a:r>
              <a:rPr lang="ru-RU" sz="2400" dirty="0"/>
              <a:t>3.   ?</a:t>
            </a:r>
          </a:p>
          <a:p>
            <a:pPr marL="0" indent="0">
              <a:buNone/>
            </a:pPr>
            <a:r>
              <a:rPr lang="ru-RU" sz="2400" dirty="0" smtClean="0"/>
              <a:t>4. Вставляем букву</a:t>
            </a:r>
          </a:p>
          <a:p>
            <a:pPr marL="0" indent="0">
              <a:buNone/>
            </a:pPr>
            <a:r>
              <a:rPr lang="ru-RU" sz="2400" b="1" dirty="0"/>
              <a:t>	</a:t>
            </a:r>
            <a:r>
              <a:rPr lang="ru-RU" sz="2400" u="sng" dirty="0" smtClean="0"/>
              <a:t>Слова:</a:t>
            </a:r>
          </a:p>
          <a:p>
            <a:pPr marL="0" indent="0">
              <a:buNone/>
            </a:pPr>
            <a:r>
              <a:rPr lang="ru-RU" sz="2400" dirty="0" err="1"/>
              <a:t>З</a:t>
            </a:r>
            <a:r>
              <a:rPr lang="ru-RU" sz="2400" dirty="0" err="1" smtClean="0"/>
              <a:t>аск</a:t>
            </a:r>
            <a:r>
              <a:rPr lang="ru-RU" sz="2400" dirty="0"/>
              <a:t>..</a:t>
            </a:r>
            <a:r>
              <a:rPr lang="ru-RU" sz="2400" dirty="0" err="1"/>
              <a:t>чить</a:t>
            </a:r>
            <a:r>
              <a:rPr lang="ru-RU" sz="2400" dirty="0"/>
              <a:t>, </a:t>
            </a:r>
            <a:r>
              <a:rPr lang="ru-RU" sz="2400" dirty="0" err="1"/>
              <a:t>бл</a:t>
            </a:r>
            <a:r>
              <a:rPr lang="ru-RU" sz="2400" dirty="0"/>
              <a:t>..</a:t>
            </a:r>
            <a:r>
              <a:rPr lang="ru-RU" sz="2400" dirty="0" err="1"/>
              <a:t>снуть</a:t>
            </a:r>
            <a:r>
              <a:rPr lang="ru-RU" sz="2400" dirty="0"/>
              <a:t>, </a:t>
            </a:r>
            <a:r>
              <a:rPr lang="ru-RU" sz="2400" dirty="0" err="1"/>
              <a:t>выр</a:t>
            </a:r>
            <a:r>
              <a:rPr lang="ru-RU" sz="2400" dirty="0"/>
              <a:t>..щенный, зам..</a:t>
            </a:r>
            <a:r>
              <a:rPr lang="ru-RU" sz="2400" dirty="0" err="1"/>
              <a:t>реть</a:t>
            </a:r>
            <a:r>
              <a:rPr lang="ru-RU" sz="2400" dirty="0"/>
              <a:t> от восторга, </a:t>
            </a:r>
            <a:r>
              <a:rPr lang="ru-RU" sz="2400" dirty="0" err="1"/>
              <a:t>зам..рать</a:t>
            </a:r>
            <a:r>
              <a:rPr lang="ru-RU" sz="2400" dirty="0"/>
              <a:t> от счастья, прим..</a:t>
            </a:r>
            <a:r>
              <a:rPr lang="ru-RU" sz="2400" dirty="0" err="1"/>
              <a:t>рять</a:t>
            </a:r>
            <a:r>
              <a:rPr lang="ru-RU" sz="2400" dirty="0"/>
              <a:t> соперников, непромокаемый, </a:t>
            </a:r>
            <a:r>
              <a:rPr lang="ru-RU" sz="2400" dirty="0" err="1"/>
              <a:t>подр</a:t>
            </a:r>
            <a:r>
              <a:rPr lang="ru-RU" sz="2400" dirty="0"/>
              <a:t>..внять     клумбу,     </a:t>
            </a:r>
            <a:r>
              <a:rPr lang="ru-RU" sz="2400" dirty="0" err="1"/>
              <a:t>обм</a:t>
            </a:r>
            <a:r>
              <a:rPr lang="ru-RU" sz="2400" dirty="0"/>
              <a:t>..</a:t>
            </a:r>
            <a:r>
              <a:rPr lang="ru-RU" sz="2400" dirty="0" err="1"/>
              <a:t>кнуть</a:t>
            </a:r>
            <a:r>
              <a:rPr lang="ru-RU" sz="2400" dirty="0"/>
              <a:t>     перо, р.. сток,     блистательное исполнение, подравняться в строю.</a:t>
            </a:r>
            <a:endParaRPr lang="ru-RU" sz="2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472488" cy="5721499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 проверки ( информация для учителя)</a:t>
            </a:r>
          </a:p>
          <a:p>
            <a:r>
              <a:rPr lang="ru-RU" dirty="0"/>
              <a:t>Умение  выделять корень	</a:t>
            </a:r>
          </a:p>
          <a:p>
            <a:r>
              <a:rPr lang="ru-RU" dirty="0"/>
              <a:t>Умение определять лексическое значение корня</a:t>
            </a:r>
          </a:p>
          <a:p>
            <a:r>
              <a:rPr lang="ru-RU" dirty="0"/>
              <a:t>Причина выбора  гласной	</a:t>
            </a:r>
          </a:p>
          <a:p>
            <a:r>
              <a:rPr lang="ru-RU" dirty="0"/>
              <a:t>Умение обосновывать выбор «лишнего» слова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38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Calibri</vt:lpstr>
      <vt:lpstr>Оформление по умолчанию</vt:lpstr>
      <vt:lpstr>Метапредметные результаты</vt:lpstr>
      <vt:lpstr>Регулятивные</vt:lpstr>
      <vt:lpstr>Характеристика задания: Русский язык, 9 класс Тема: Чередование гласной в корне слова Ключевая компетентность: регулятивная 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Учитель</cp:lastModifiedBy>
  <cp:revision>33</cp:revision>
  <dcterms:created xsi:type="dcterms:W3CDTF">2012-09-18T19:05:21Z</dcterms:created>
  <dcterms:modified xsi:type="dcterms:W3CDTF">2012-12-28T06:50:10Z</dcterms:modified>
</cp:coreProperties>
</file>