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9404FF-C8A5-495D-8A84-4AF86C84669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65286C-8277-4BF6-B5B9-1E287A79B9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851648" cy="77151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Имя  существительное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42926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Автор презентации учитель начальных классов </a:t>
            </a:r>
          </a:p>
          <a:p>
            <a:r>
              <a:rPr lang="ru-RU" dirty="0" smtClean="0"/>
              <a:t>                                             МОУ СОШ с. </a:t>
            </a:r>
            <a:r>
              <a:rPr lang="ru-RU" dirty="0" err="1" smtClean="0"/>
              <a:t>Песчаноозёрка</a:t>
            </a:r>
            <a:endParaRPr lang="ru-RU" dirty="0" smtClean="0"/>
          </a:p>
          <a:p>
            <a:r>
              <a:rPr lang="ru-RU" dirty="0" smtClean="0"/>
              <a:t>                                              </a:t>
            </a:r>
            <a:r>
              <a:rPr lang="ru-RU" dirty="0" err="1" smtClean="0"/>
              <a:t>Петрина</a:t>
            </a:r>
            <a:r>
              <a:rPr lang="ru-RU" dirty="0" smtClean="0"/>
              <a:t> Лиана Валерьевна</a:t>
            </a:r>
            <a:endParaRPr lang="ru-RU" dirty="0"/>
          </a:p>
        </p:txBody>
      </p:sp>
      <p:pic>
        <p:nvPicPr>
          <p:cNvPr id="1026" name="Picture 2" descr="C:\Users\USER\Desktop\гифы\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2151087" cy="21510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307181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Тест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С2. В какой строке во все слова необходимо вставить Ь?</a:t>
            </a:r>
          </a:p>
          <a:p>
            <a:r>
              <a:rPr lang="ru-RU" sz="2800" dirty="0" smtClean="0">
                <a:latin typeface="Comic Sans MS" pitchFamily="66" charset="0"/>
              </a:rPr>
              <a:t>1)овощ.., мяч.., ёрш.., </a:t>
            </a:r>
            <a:r>
              <a:rPr lang="ru-RU" sz="2800" dirty="0" err="1" smtClean="0">
                <a:latin typeface="Comic Sans MS" pitchFamily="66" charset="0"/>
              </a:rPr>
              <a:t>дич</a:t>
            </a:r>
            <a:r>
              <a:rPr lang="ru-RU" sz="2800" dirty="0" smtClean="0">
                <a:latin typeface="Comic Sans MS" pitchFamily="66" charset="0"/>
              </a:rPr>
              <a:t>.., </a:t>
            </a:r>
            <a:r>
              <a:rPr lang="ru-RU" sz="2800" dirty="0" err="1" smtClean="0">
                <a:latin typeface="Comic Sans MS" pitchFamily="66" charset="0"/>
              </a:rPr>
              <a:t>ноч</a:t>
            </a:r>
            <a:r>
              <a:rPr lang="ru-RU" sz="2800" dirty="0" smtClean="0">
                <a:latin typeface="Comic Sans MS" pitchFamily="66" charset="0"/>
              </a:rPr>
              <a:t>.., крепыш..</a:t>
            </a:r>
          </a:p>
          <a:p>
            <a:r>
              <a:rPr lang="ru-RU" sz="2800" dirty="0" smtClean="0">
                <a:latin typeface="Comic Sans MS" pitchFamily="66" charset="0"/>
              </a:rPr>
              <a:t>2) </a:t>
            </a:r>
            <a:r>
              <a:rPr lang="ru-RU" sz="2800" dirty="0" err="1" smtClean="0">
                <a:latin typeface="Comic Sans MS" pitchFamily="66" charset="0"/>
              </a:rPr>
              <a:t>реч</a:t>
            </a:r>
            <a:r>
              <a:rPr lang="ru-RU" sz="2800" dirty="0" smtClean="0">
                <a:latin typeface="Comic Sans MS" pitchFamily="66" charset="0"/>
              </a:rPr>
              <a:t>.., вещ.., </a:t>
            </a:r>
            <a:r>
              <a:rPr lang="ru-RU" sz="2800" dirty="0" err="1" smtClean="0">
                <a:latin typeface="Comic Sans MS" pitchFamily="66" charset="0"/>
              </a:rPr>
              <a:t>доч</a:t>
            </a:r>
            <a:r>
              <a:rPr lang="ru-RU" sz="2800" dirty="0" smtClean="0">
                <a:latin typeface="Comic Sans MS" pitchFamily="66" charset="0"/>
              </a:rPr>
              <a:t>.., </a:t>
            </a:r>
            <a:r>
              <a:rPr lang="ru-RU" sz="2800" dirty="0" err="1" smtClean="0">
                <a:latin typeface="Comic Sans MS" pitchFamily="66" charset="0"/>
              </a:rPr>
              <a:t>помощ</a:t>
            </a:r>
            <a:r>
              <a:rPr lang="ru-RU" sz="2800" dirty="0" smtClean="0">
                <a:latin typeface="Comic Sans MS" pitchFamily="66" charset="0"/>
              </a:rPr>
              <a:t>.., </a:t>
            </a:r>
            <a:r>
              <a:rPr lang="ru-RU" sz="2800" dirty="0" err="1" smtClean="0">
                <a:latin typeface="Comic Sans MS" pitchFamily="66" charset="0"/>
              </a:rPr>
              <a:t>мыш</a:t>
            </a:r>
            <a:r>
              <a:rPr lang="ru-RU" sz="2800" dirty="0" smtClean="0">
                <a:latin typeface="Comic Sans MS" pitchFamily="66" charset="0"/>
              </a:rPr>
              <a:t>.., </a:t>
            </a:r>
            <a:r>
              <a:rPr lang="ru-RU" sz="2800" dirty="0" err="1" smtClean="0">
                <a:latin typeface="Comic Sans MS" pitchFamily="66" charset="0"/>
              </a:rPr>
              <a:t>тиш</a:t>
            </a:r>
            <a:r>
              <a:rPr lang="ru-RU" sz="2800" dirty="0" smtClean="0">
                <a:latin typeface="Comic Sans MS" pitchFamily="66" charset="0"/>
              </a:rPr>
              <a:t>..</a:t>
            </a:r>
          </a:p>
          <a:p>
            <a:r>
              <a:rPr lang="ru-RU" sz="2800" dirty="0" smtClean="0">
                <a:latin typeface="Comic Sans MS" pitchFamily="66" charset="0"/>
              </a:rPr>
              <a:t>3) </a:t>
            </a:r>
            <a:r>
              <a:rPr lang="ru-RU" sz="2800" dirty="0" err="1" smtClean="0">
                <a:latin typeface="Comic Sans MS" pitchFamily="66" charset="0"/>
              </a:rPr>
              <a:t>печ</a:t>
            </a:r>
            <a:r>
              <a:rPr lang="ru-RU" sz="2800" dirty="0" smtClean="0">
                <a:latin typeface="Comic Sans MS" pitchFamily="66" charset="0"/>
              </a:rPr>
              <a:t>.., малыш.., гараж.., лещ.., врач..</a:t>
            </a:r>
          </a:p>
          <a:p>
            <a:r>
              <a:rPr lang="ru-RU" sz="2800" dirty="0" smtClean="0">
                <a:latin typeface="Comic Sans MS" pitchFamily="66" charset="0"/>
              </a:rPr>
              <a:t>4) ёж.., карандаш.., чиж.., камыш.., калач..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7786710" y="228599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USER\Desktop\гифы\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429000"/>
            <a:ext cx="3019433" cy="272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142984"/>
            <a:ext cx="78581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А1. Что обозначают имена существительные?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latin typeface="Comic Sans MS" pitchFamily="66" charset="0"/>
              </a:rPr>
              <a:t>Признак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latin typeface="Comic Sans MS" pitchFamily="66" charset="0"/>
              </a:rPr>
              <a:t>Действие</a:t>
            </a:r>
          </a:p>
          <a:p>
            <a:pPr marL="342900" indent="-342900"/>
            <a:r>
              <a:rPr lang="ru-RU" sz="4000" dirty="0" smtClean="0">
                <a:latin typeface="Comic Sans MS" pitchFamily="66" charset="0"/>
              </a:rPr>
              <a:t>3)Предмет</a:t>
            </a:r>
          </a:p>
          <a:p>
            <a:pPr marL="342900" indent="-342900"/>
            <a:r>
              <a:rPr lang="ru-RU" sz="4000" dirty="0" smtClean="0">
                <a:latin typeface="Comic Sans MS" pitchFamily="66" charset="0"/>
              </a:rPr>
              <a:t>4) Количество 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000496" y="3929066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5788" y="3071810"/>
            <a:ext cx="6218212" cy="378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79296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А2. На какие вопросы отвечают имена существительные?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latin typeface="Comic Sans MS" pitchFamily="66" charset="0"/>
              </a:rPr>
              <a:t>где? Как?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latin typeface="Comic Sans MS" pitchFamily="66" charset="0"/>
              </a:rPr>
              <a:t>Что делать?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latin typeface="Comic Sans MS" pitchFamily="66" charset="0"/>
              </a:rPr>
              <a:t>Какой? Как?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latin typeface="Comic Sans MS" pitchFamily="66" charset="0"/>
              </a:rPr>
              <a:t>Кто? Что?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511055" y="4466795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4313870" cy="39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71678"/>
            <a:ext cx="3048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928670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А3.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Найди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ошибочное утверждение.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Имена существительные бывают мужского ,  женского и среднего рода.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Имена существительные изменяются по родам.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Имена существительные изменяются по числам.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Имена существительные изменяются по падежам.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143240" y="3571876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857232"/>
            <a:ext cx="4953000" cy="5362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785794"/>
            <a:ext cx="78581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А4. Найди имя существительное</a:t>
            </a:r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4400" dirty="0" smtClean="0">
                <a:latin typeface="Comic Sans MS" pitchFamily="66" charset="0"/>
              </a:rPr>
              <a:t>Спортивный</a:t>
            </a:r>
          </a:p>
          <a:p>
            <a:pPr marL="342900" indent="-342900">
              <a:buAutoNum type="arabicParenR"/>
            </a:pPr>
            <a:r>
              <a:rPr lang="ru-RU" sz="4400" dirty="0" smtClean="0">
                <a:latin typeface="Comic Sans MS" pitchFamily="66" charset="0"/>
              </a:rPr>
              <a:t>Тринадцать</a:t>
            </a:r>
          </a:p>
          <a:p>
            <a:pPr marL="342900" indent="-342900">
              <a:buAutoNum type="arabicParenR"/>
            </a:pPr>
            <a:r>
              <a:rPr lang="ru-RU" sz="4400" dirty="0" smtClean="0">
                <a:latin typeface="Comic Sans MS" pitchFamily="66" charset="0"/>
              </a:rPr>
              <a:t>Читать</a:t>
            </a:r>
          </a:p>
          <a:p>
            <a:pPr marL="342900" indent="-342900">
              <a:buAutoNum type="arabicParenR"/>
            </a:pPr>
            <a:r>
              <a:rPr lang="ru-RU" sz="4400" dirty="0" smtClean="0">
                <a:latin typeface="Comic Sans MS" pitchFamily="66" charset="0"/>
              </a:rPr>
              <a:t>космонавт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357686" y="3714752"/>
            <a:ext cx="128588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00042"/>
            <a:ext cx="66437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В1. В какой строке приведены существительные только среднего рода?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край, колос, праздник, бабочка, метро, кофе, плечо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Тарелка, лампа, бабушка, стрекоза, погода, дочь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Гнездо, яблоко, крыло, пальто, полотенце, облако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Конструктор, дедушка, проспект, учебник, учитель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6929454" y="4071942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785794"/>
            <a:ext cx="2360726" cy="217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85794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В2. Найди ошибку.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Родительный падеж- где? Как?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Винительный падеж- кого? Что?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Предложный падеж- о ком? О чём?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Comic Sans MS" pitchFamily="66" charset="0"/>
              </a:rPr>
              <a:t>Творительный падеж- кем? Чем?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7000892" y="1428736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USER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2725737" cy="272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142984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В3. 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Сколько 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существительных в стихотворении?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Белка щёлкает орешки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На дубу без всякой спешки.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Чистит десять штук за час,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Будет на зиму запас.</a:t>
            </a:r>
          </a:p>
          <a:p>
            <a:r>
              <a:rPr lang="ru-RU" sz="2800" dirty="0" smtClean="0">
                <a:latin typeface="Comic Sans MS" pitchFamily="66" charset="0"/>
              </a:rPr>
              <a:t>1)5</a:t>
            </a:r>
          </a:p>
          <a:p>
            <a:r>
              <a:rPr lang="ru-RU" sz="2800" dirty="0" smtClean="0">
                <a:latin typeface="Comic Sans MS" pitchFamily="66" charset="0"/>
              </a:rPr>
              <a:t>2)6</a:t>
            </a:r>
          </a:p>
          <a:p>
            <a:r>
              <a:rPr lang="ru-RU" sz="2800" dirty="0" smtClean="0">
                <a:latin typeface="Comic Sans MS" pitchFamily="66" charset="0"/>
              </a:rPr>
              <a:t>3)8</a:t>
            </a:r>
          </a:p>
          <a:p>
            <a:r>
              <a:rPr lang="ru-RU" sz="2800" dirty="0" smtClean="0">
                <a:latin typeface="Comic Sans MS" pitchFamily="66" charset="0"/>
              </a:rPr>
              <a:t>4)10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1500166" y="4214818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USER\Desktop\гифы\12440205651012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048000"/>
            <a:ext cx="228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гифы\baby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3889"/>
            <a:ext cx="1571636" cy="22841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7500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С1. В каком предложении выделенное существительное употреблено  в творительном падеже?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Comic Sans MS" pitchFamily="66" charset="0"/>
              </a:rPr>
              <a:t>Лесник расчищал в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лесу </a:t>
            </a:r>
            <a:r>
              <a:rPr lang="ru-RU" sz="2800" dirty="0" smtClean="0">
                <a:latin typeface="Comic Sans MS" pitchFamily="66" charset="0"/>
              </a:rPr>
              <a:t>просеку.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Comic Sans MS" pitchFamily="66" charset="0"/>
              </a:rPr>
              <a:t>К обеду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ребята</a:t>
            </a:r>
            <a:r>
              <a:rPr lang="ru-RU" sz="2800" dirty="0" smtClean="0">
                <a:latin typeface="Comic Sans MS" pitchFamily="66" charset="0"/>
              </a:rPr>
              <a:t> наловили много рыбы.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Comic Sans MS" pitchFamily="66" charset="0"/>
              </a:rPr>
              <a:t>Бабушка сварила вкусную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уху</a:t>
            </a:r>
            <a:r>
              <a:rPr lang="ru-RU" sz="2800" dirty="0" smtClean="0">
                <a:latin typeface="Comic Sans MS" pitchFamily="66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Comic Sans MS" pitchFamily="66" charset="0"/>
              </a:rPr>
              <a:t>Неожиданно из куста вылетела птичка и закружилась над нашими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головами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7786710" y="4214818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320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Имя  существительное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 существительное</dc:title>
  <dc:creator>USER</dc:creator>
  <cp:lastModifiedBy>USER</cp:lastModifiedBy>
  <cp:revision>10</cp:revision>
  <dcterms:created xsi:type="dcterms:W3CDTF">2012-12-09T20:04:13Z</dcterms:created>
  <dcterms:modified xsi:type="dcterms:W3CDTF">2012-12-09T21:26:55Z</dcterms:modified>
</cp:coreProperties>
</file>