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DD911-A830-4D68-BA5D-2AE09E8A31B1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redbook.minpriroda.by/plants/25_big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img-2005-06.photosight.ru/14/902876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i062.radikal.ru/0906/b0/34b45abd2ee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ravnic.ru/images/herbs/24.gif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s51.radikal.ru/i133/0810/69/a586428be55c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kumushka.com/uploads/posts/2009-07/1248185372_romashk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ruidgor.narod.ru/travnik/img_trav/klukva_2.jpg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data3.gallery.ru/albums/gallery/1249--6819203-m750x740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hyperlink" Target="http://totalrating.ru/i/10/b_9745zveroboi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lintsy.ru/foto/sfoto/1_10064.jpg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www.evanmed.ru/wp-content/uploads/cache/3960_NpAdvHover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g-2008-07.photosight.ru/09/2750555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photoregion.ru/data/media/2/resized_DSC01573-11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file.interfotki.ru/photo/14/63/146357/u2d0ah_cont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trifoli.ru/red/str_w_1/vertic/flower_5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totalrating.ru/i/10/b_9745zveroboi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49.radikal.ru/i126/0904/90/028da3e2cdce.jpg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druidgor.narod.ru/travnik/img_trav/bessmertnik_1.jp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med-otvet.ucoz.ru/_ph/1/594846966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totalrating.ru/i/10/b_9745zveroboi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herbalogya.ru/library/img/Ginseng-st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medfun.ru/uploads/posts/2009-03/1238099427_zhsh2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macroclub.ru/gallery/data/521/-_-_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klintsy.ru/foto/sfoto/1_10064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druidgor.narod.ru/travnik/img_trav/buzinatrav_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live4fun.ru/pictures/img_37744038_11389_1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evanmed.ru/wp-content/uploads/cache/3960_NpAdvHover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i62.beon.ru/23/66/726623/31/20001831/051209cheremuha.jpe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a-flu.com.ua/jpg/chernika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alenov.nm.ru/alenov.files/pict7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142984"/>
            <a:ext cx="8715404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Лекарственные растения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31 из 598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42852"/>
            <a:ext cx="4473951" cy="3357562"/>
          </a:xfrm>
          <a:prstGeom prst="rect">
            <a:avLst/>
          </a:prstGeom>
          <a:noFill/>
        </p:spPr>
      </p:pic>
      <p:pic>
        <p:nvPicPr>
          <p:cNvPr id="21508" name="Picture 4" descr="Картинка 37 из 598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28670"/>
            <a:ext cx="4446998" cy="59293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142852"/>
            <a:ext cx="228601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Крапива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3500438"/>
            <a:ext cx="457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В народной медицине крапива  используется как ранозаживляющее, мочегонное, общеукрепляющее, слабительное, витаминное, отхаркивающее средство. Она применяется при различных кровотечениях, заболеваниях сердца, туберкулезе, бронхиальной астме, бронхитах, аллергиях. Наружно - при ранах, кровотечениях, кожных заболеваниях, для укрепления волос.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13 из 265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142984"/>
            <a:ext cx="2857500" cy="381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143512"/>
            <a:ext cx="228598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Подорожник</a:t>
            </a:r>
            <a:endParaRPr lang="ru-RU" sz="2800" b="1" dirty="0"/>
          </a:p>
        </p:txBody>
      </p:sp>
      <p:pic>
        <p:nvPicPr>
          <p:cNvPr id="22532" name="Picture 4" descr="Картинка 13 из 1724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28604"/>
            <a:ext cx="2357454" cy="42286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0430" y="4714884"/>
            <a:ext cx="142876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Мята </a:t>
            </a:r>
            <a:endParaRPr lang="ru-RU" sz="2800" b="1" dirty="0"/>
          </a:p>
        </p:txBody>
      </p:sp>
      <p:pic>
        <p:nvPicPr>
          <p:cNvPr id="22534" name="Picture 6" descr="Картинка 19 из 159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1571612"/>
            <a:ext cx="3214710" cy="38147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00826" y="5429264"/>
            <a:ext cx="157163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Душица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285728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Какие это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3570" y="285728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растения?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а 8 из 76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95675" cy="381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786190"/>
            <a:ext cx="271461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Ромашка аптечная </a:t>
            </a:r>
            <a:endParaRPr lang="ru-RU" sz="2400" b="1" dirty="0"/>
          </a:p>
        </p:txBody>
      </p:sp>
      <p:pic>
        <p:nvPicPr>
          <p:cNvPr id="24580" name="Picture 4" descr="Картинка 9 из 843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0"/>
            <a:ext cx="3257550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15140" y="3857628"/>
            <a:ext cx="178595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Ландыш </a:t>
            </a:r>
            <a:endParaRPr lang="ru-RU" sz="2000" b="1" dirty="0"/>
          </a:p>
        </p:txBody>
      </p:sp>
      <p:pic>
        <p:nvPicPr>
          <p:cNvPr id="24582" name="Picture 6" descr="Картинка 2 из 195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3929066"/>
            <a:ext cx="3787173" cy="26432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14480" y="6215082"/>
            <a:ext cx="128588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Клюква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900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</a:rPr>
              <a:t>Проверь себя: </a:t>
            </a:r>
            <a:r>
              <a:rPr lang="ru-RU" sz="2400" b="1" dirty="0" smtClean="0">
                <a:solidFill>
                  <a:srgbClr val="C00000"/>
                </a:solidFill>
              </a:rPr>
              <a:t>какие это растения и от какого заболевания?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Picture 4" descr="Картинка 11 из 31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000108"/>
            <a:ext cx="1903823" cy="14287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15074" y="4857760"/>
            <a:ext cx="278608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Быстрое заживление ран</a:t>
            </a:r>
            <a:endParaRPr lang="ru-RU" sz="2800" b="1" dirty="0"/>
          </a:p>
        </p:txBody>
      </p:sp>
      <p:pic>
        <p:nvPicPr>
          <p:cNvPr id="5" name="Picture 2" descr="Картинка 2 из 383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571744"/>
            <a:ext cx="1485910" cy="18011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86446" y="1357298"/>
            <a:ext cx="321471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Расстройство желудка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86578" y="3286124"/>
            <a:ext cx="200026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Простуда</a:t>
            </a:r>
            <a:endParaRPr lang="ru-RU" sz="2800" b="1" dirty="0"/>
          </a:p>
        </p:txBody>
      </p:sp>
      <p:pic>
        <p:nvPicPr>
          <p:cNvPr id="10" name="Picture 4" descr="Картинка 6 из 79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4714884"/>
            <a:ext cx="2030709" cy="152398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2844" y="3214686"/>
            <a:ext cx="121444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Липа 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5286388"/>
            <a:ext cx="171451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Черёмуха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500174"/>
            <a:ext cx="171448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/>
              <a:t>З</a:t>
            </a:r>
            <a:r>
              <a:rPr lang="ru-RU" sz="2800" b="1" dirty="0" smtClean="0"/>
              <a:t>веробой</a:t>
            </a:r>
            <a:endParaRPr lang="ru-RU" sz="2800" b="1" dirty="0"/>
          </a:p>
        </p:txBody>
      </p:sp>
      <p:cxnSp>
        <p:nvCxnSpPr>
          <p:cNvPr id="15" name="Прямая со стрелкой 14"/>
          <p:cNvCxnSpPr>
            <a:stCxn id="3" idx="1"/>
            <a:endCxn id="13" idx="3"/>
          </p:cNvCxnSpPr>
          <p:nvPr/>
        </p:nvCxnSpPr>
        <p:spPr>
          <a:xfrm rot="10800000" flipV="1">
            <a:off x="1714480" y="1714488"/>
            <a:ext cx="1143008" cy="47296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1" idx="3"/>
          </p:cNvCxnSpPr>
          <p:nvPr/>
        </p:nvCxnSpPr>
        <p:spPr>
          <a:xfrm rot="16200000" flipV="1">
            <a:off x="1130905" y="3702681"/>
            <a:ext cx="1952968" cy="1500198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1285852" y="4000504"/>
            <a:ext cx="2428892" cy="1143008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3" idx="3"/>
          </p:cNvCxnSpPr>
          <p:nvPr/>
        </p:nvCxnSpPr>
        <p:spPr>
          <a:xfrm>
            <a:off x="4761311" y="1714488"/>
            <a:ext cx="1453763" cy="3857652"/>
          </a:xfrm>
          <a:prstGeom prst="straightConnector1">
            <a:avLst/>
          </a:prstGeom>
          <a:ln w="793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3"/>
            <a:endCxn id="6" idx="1"/>
          </p:cNvCxnSpPr>
          <p:nvPr/>
        </p:nvCxnSpPr>
        <p:spPr>
          <a:xfrm flipV="1">
            <a:off x="4557712" y="1588131"/>
            <a:ext cx="1228734" cy="1884165"/>
          </a:xfrm>
          <a:prstGeom prst="straightConnector1">
            <a:avLst/>
          </a:prstGeom>
          <a:ln w="793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" idx="3"/>
            <a:endCxn id="7" idx="1"/>
          </p:cNvCxnSpPr>
          <p:nvPr/>
        </p:nvCxnSpPr>
        <p:spPr>
          <a:xfrm flipV="1">
            <a:off x="4888197" y="3547734"/>
            <a:ext cx="1898381" cy="1929142"/>
          </a:xfrm>
          <a:prstGeom prst="straightConnector1">
            <a:avLst/>
          </a:prstGeom>
          <a:ln w="793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0"/>
            <a:ext cx="635590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ПОЛЕ</a:t>
            </a:r>
            <a:endParaRPr lang="ru-RU" sz="2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3143248"/>
            <a:ext cx="8286808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ЧУДЕС</a:t>
            </a:r>
            <a:endParaRPr lang="ru-RU" sz="2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1071546"/>
            <a:ext cx="50006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</a:rPr>
              <a:t>I</a:t>
            </a:r>
            <a:r>
              <a:rPr lang="ru-RU" sz="20000" dirty="0" smtClean="0">
                <a:solidFill>
                  <a:srgbClr val="FF0000"/>
                </a:solidFill>
              </a:rPr>
              <a:t> </a:t>
            </a:r>
            <a:r>
              <a:rPr lang="ru-RU" sz="20000" b="1" dirty="0" smtClean="0">
                <a:solidFill>
                  <a:srgbClr val="FF0000"/>
                </a:solidFill>
              </a:rPr>
              <a:t>тур</a:t>
            </a:r>
            <a:endParaRPr lang="ru-RU" sz="20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80010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Это растение зацветает в конце апреля. Всего месяц красуется она в лесу, до листьев на деревьях. Потом померкнет и найти её в высокотравье станет не просто. На мохнатом стебельке подвешены и розовые, и фиолетовые, и синие цветы, будто на всех не хватило одинаковой краски. В фиолетовые цветки заглядывают пчёлки, значит, не зря она получила такое название. Трава этого лекарственного растения богата дубильными веществами, в ней обнаружены кремниевые и аскорбиновые кислоты, а так же марганец. Издавна применялась как мягчительное и вяжущее средство при катаре дыхательных путей. На Руси оно (растение) слыло «лёгочницей», считалось, что она помогает излечиться от чахотки. Мало остаётся лесной травки, поэтому зазорно вязать из неё букетики. </a:t>
            </a:r>
          </a:p>
          <a:p>
            <a:pPr algn="just"/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23 из 114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7036" t="2101" r="4315" b="7562"/>
          <a:stretch>
            <a:fillRect/>
          </a:stretch>
        </p:blipFill>
        <p:spPr bwMode="auto">
          <a:xfrm>
            <a:off x="285719" y="285728"/>
            <a:ext cx="8059203" cy="55007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5857892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Медуница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214422"/>
            <a:ext cx="61436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</a:rPr>
              <a:t>II</a:t>
            </a:r>
            <a:r>
              <a:rPr lang="ru-RU" sz="20000" b="1" dirty="0" smtClean="0">
                <a:solidFill>
                  <a:srgbClr val="FF0000"/>
                </a:solidFill>
              </a:rPr>
              <a:t> тур</a:t>
            </a:r>
            <a:endParaRPr lang="ru-RU" sz="20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642918"/>
            <a:ext cx="81439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Научное название этого растения переводится как ласточкина трава. Пробуждается это растение с прилётом касаток, а отсыхает, когда деревенские щебетуньи попадутся в отлёт. Цветёт с мая до августа. На огородах растёт как сорняк. Спутать это растение с другими сложно, ведь только оно выделяет на изломе капельки густого оранжевого сока, а цветочки у него жёлтые. Растение это в некотором смысле знаменито. Средневековые алхимики с помощью его корня пытались получить золото. А в металлургии и сейчас его применяют: к его соку и поныне прибегают при травлении и чернении. В его отварах купали ребятишек – якобы снимало чесотку и золотуху, делая тело чистым. Но на пастбищах скот его не ест – ядовит.</a:t>
            </a:r>
          </a:p>
          <a:p>
            <a:pPr algn="just"/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85794"/>
            <a:ext cx="81439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Здоровье только одно, а болезней тысячи.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7686" y="4500570"/>
            <a:ext cx="35719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Тувинская пословица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8 из 48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0"/>
            <a:ext cx="5072098" cy="66519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4786322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Чистотел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214422"/>
            <a:ext cx="70009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</a:rPr>
              <a:t>III</a:t>
            </a:r>
            <a:r>
              <a:rPr lang="ru-RU" sz="20000" b="1" dirty="0" smtClean="0">
                <a:solidFill>
                  <a:srgbClr val="FF0000"/>
                </a:solidFill>
              </a:rPr>
              <a:t> тур</a:t>
            </a:r>
            <a:endParaRPr lang="ru-RU" sz="20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00042"/>
            <a:ext cx="8572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Это растение обитает почти по всей Европе, в Гималаях и Северной Америке. Оно очень неприхотливо: выдерживает и жару, и холод, и недостаток влаги. Окраска цветков белая или лиловая. Согласно легенде именно этой травой Ахилл – герой Троянской войны – лечил раны своим боевым друзьям. На Руси ахиллесова трава также исстари пользуется почётом. Порезник, </a:t>
            </a:r>
            <a:r>
              <a:rPr lang="ru-RU" sz="2400" b="1" dirty="0" err="1"/>
              <a:t>кровавник</a:t>
            </a:r>
            <a:r>
              <a:rPr lang="ru-RU" sz="2400" b="1" dirty="0"/>
              <a:t>, </a:t>
            </a:r>
            <a:r>
              <a:rPr lang="ru-RU" sz="2400" b="1" dirty="0" err="1"/>
              <a:t>рудомётка</a:t>
            </a:r>
            <a:r>
              <a:rPr lang="ru-RU" sz="2400" b="1" dirty="0"/>
              <a:t> – вот так величали эту траву в народе. Именно ею крестьяне унимали кровь-руду при порезах серпом или косой. Пользовались целительной силой порезника и воины: смачивали рану соком из листьев, а не то – присыпали толчёной сухой травой. Кровотечение останавливалось, рана без нагноения заживала. Вот почему тысячелистник у нас слыл как «солдатская трава».</a:t>
            </a:r>
          </a:p>
          <a:p>
            <a:pPr algn="just"/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6000768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Тысячелистник</a:t>
            </a:r>
          </a:p>
        </p:txBody>
      </p:sp>
      <p:pic>
        <p:nvPicPr>
          <p:cNvPr id="33796" name="Picture 4" descr="Картинка 14 из 176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52"/>
            <a:ext cx="7858180" cy="5897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285860"/>
            <a:ext cx="8286808" cy="38779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 зрителями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85794"/>
            <a:ext cx="842968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/>
              <a:t>О целебных свойствах этого растения было известно еще древним грекам и римлянам. В средние века его широко применяли как успокаивающее средство. Считалось, что название было дано растению в честь римского императора, правящего в </a:t>
            </a:r>
            <a:r>
              <a:rPr lang="en-US" sz="2200" b="1" dirty="0"/>
              <a:t>I</a:t>
            </a:r>
            <a:r>
              <a:rPr lang="ru-RU" sz="2200" b="1" dirty="0"/>
              <a:t> веке до н.э. В переводе с латинского глагол «</a:t>
            </a:r>
            <a:r>
              <a:rPr lang="ru-RU" sz="2200" b="1" dirty="0" err="1"/>
              <a:t>валере</a:t>
            </a:r>
            <a:r>
              <a:rPr lang="ru-RU" sz="2200" b="1" dirty="0"/>
              <a:t>» означает «быть здоровым». На Руси это растение также издавна рекомендовали в качестве ле­карственного растения. Но промышленное использование ее нача­лось при Петре </a:t>
            </a:r>
            <a:r>
              <a:rPr lang="en-US" sz="2200" b="1" dirty="0"/>
              <a:t>I</a:t>
            </a:r>
            <a:r>
              <a:rPr lang="ru-RU" sz="2200" b="1" dirty="0"/>
              <a:t>. Он повелел выращивать лекарственные растения, в том числе и это, в специально созданных для нужд военных госпиталей «аптекарских огородах». По приказу Петра 1 такие по­садки лекарственных растений были созданы во многих крупных городах России. В лечебных целях используется корневище растения, имеющее характерный запах.</a:t>
            </a:r>
          </a:p>
          <a:p>
            <a:pPr algn="just"/>
            <a:r>
              <a:rPr lang="ru-RU" sz="2200" b="1" dirty="0"/>
              <a:t>Очевидно, что некоторые свойства этого растения способствова­ли возникновению народных названий: кошачья трава, кошачий корень, </a:t>
            </a:r>
            <a:r>
              <a:rPr lang="ru-RU" sz="2200" b="1" dirty="0" err="1"/>
              <a:t>ладаница</a:t>
            </a:r>
            <a:r>
              <a:rPr lang="ru-RU" sz="2200" b="1" dirty="0"/>
              <a:t>, земляной ладан.</a:t>
            </a:r>
          </a:p>
          <a:p>
            <a:pPr algn="just"/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а 16 из 53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4857784" cy="647704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72132" y="5429264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Валериана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214422"/>
            <a:ext cx="87868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b="1" dirty="0" smtClean="0">
                <a:solidFill>
                  <a:srgbClr val="FF0000"/>
                </a:solidFill>
              </a:rPr>
              <a:t>ФИНАЛ</a:t>
            </a:r>
            <a:endParaRPr lang="ru-RU" sz="20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78687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/>
              <a:t>Каждый год с приходом настоящего тепла </a:t>
            </a:r>
            <a:r>
              <a:rPr lang="ru-RU" sz="2200" b="1" dirty="0" smtClean="0"/>
              <a:t>старое </a:t>
            </a:r>
            <a:r>
              <a:rPr lang="ru-RU" sz="2200" b="1" dirty="0"/>
              <a:t>корневище этого растения оживает, отращивая </a:t>
            </a:r>
            <a:r>
              <a:rPr lang="ru-RU" sz="2200" b="1" dirty="0" smtClean="0"/>
              <a:t>несколько </a:t>
            </a:r>
            <a:r>
              <a:rPr lang="ru-RU" sz="2200" b="1" dirty="0"/>
              <a:t>голубовато-зеленых, гладких стеблей, унизанных мелкими листочками. Сидят </a:t>
            </a:r>
            <a:r>
              <a:rPr lang="ru-RU" sz="2200" b="1" dirty="0" smtClean="0"/>
              <a:t>листья </a:t>
            </a:r>
            <a:r>
              <a:rPr lang="ru-RU" sz="2200" b="1" dirty="0"/>
              <a:t>супротивно, друг против друга. По виду они яйцеобразные или продолговатые, но самая харак­терная их примета — многочисленные железистые крапинки, густо усеивающие зеленые </a:t>
            </a:r>
            <a:r>
              <a:rPr lang="ru-RU" sz="2200" b="1" dirty="0" err="1"/>
              <a:t>цельнокрайние</a:t>
            </a:r>
            <a:r>
              <a:rPr lang="ru-RU" sz="2200" b="1" dirty="0"/>
              <a:t> пластинки. Легко обнаружить, что черные крапин­ки эти просвечиваются, отчего лист как бы исколот. Вот почему самый обыкновенный вид растения на­зван древними ботаниками «продырявленным» или пронзенным. Жёлтые цветки этого растения </a:t>
            </a:r>
            <a:r>
              <a:rPr lang="ru-RU" sz="2200" b="1" dirty="0" err="1"/>
              <a:t>пятилепестковые</a:t>
            </a:r>
            <a:r>
              <a:rPr lang="ru-RU" sz="2200" b="1" dirty="0"/>
              <a:t>, сравнительно крупные. Цветки посещаются пчелами из-за пыльцы. Во флоре здоровья эта трава по праву снискала славу главной врачебной травы. Его исстари величают в народе средством от 99 болезней. Без этого растения не обходится ни одна смесь лекарственных трав. Это великолепное вяжущее и возбуждающее аппетит средство. В старинной рецептуре читаем: «….. – молодецкая кровь-трава, крепкий настой употребляют в виде примочек от ушибов, ссадин, наружных нарывов и поражений».</a:t>
            </a:r>
          </a:p>
          <a:p>
            <a:pPr algn="just"/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11 из 31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091248" cy="60722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6088559"/>
            <a:ext cx="335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Чистотел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3438" y="214290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Название произошло от латинского слова '</a:t>
            </a:r>
            <a:r>
              <a:rPr lang="ru-RU" b="1" dirty="0" err="1" smtClean="0"/>
              <a:t>ricinus</a:t>
            </a:r>
            <a:r>
              <a:rPr lang="ru-RU" b="1" dirty="0" smtClean="0"/>
              <a:t>' - клещ, что связано с формой семян, напоминающей восточного клеща. Родина - Африка.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43438" y="5143512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Из клещевины получают касторовое масло, которое используется в медицине как слабительное средство</a:t>
            </a:r>
            <a:endParaRPr lang="ru-RU" dirty="0"/>
          </a:p>
        </p:txBody>
      </p:sp>
      <p:pic>
        <p:nvPicPr>
          <p:cNvPr id="6" name="Picture 4" descr="Картинка 18 из 44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4351630" cy="66437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00232" y="6211669"/>
            <a:ext cx="264320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Клещевина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14356"/>
            <a:ext cx="8072494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Супер-игра</a:t>
            </a:r>
            <a:endParaRPr lang="ru-RU" sz="1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85725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/>
              <a:t>Иван Александрович Гончаров писал об этом растении: «Они (цветы) лежат не изменяясь, по многу лет: через 10 лет так же сухи, ярки цветом и так же ничем не пахнут, как не сорванные». Догадливые хозяйки прячут это растение по сундукам и чуланам, чтобы не заводилась моль. Это трава применяется как желчегонное средство, применяется при гепатитах, при болезни печени. Это растение растёт во многих местах: в России, на Кавказе, Австралии, на Мадагаскаре. </a:t>
            </a:r>
          </a:p>
          <a:p>
            <a:pPr algn="just"/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а 15 из 112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572528" cy="62404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6273225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Бессмертник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1000108"/>
            <a:ext cx="52948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</a:t>
            </a:r>
            <a:endParaRPr lang="ru-RU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3000372"/>
            <a:ext cx="56407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работу!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5 из 31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7036" t="16875" r="11350"/>
          <a:stretch>
            <a:fillRect/>
          </a:stretch>
        </p:blipFill>
        <p:spPr bwMode="auto">
          <a:xfrm>
            <a:off x="142844" y="142852"/>
            <a:ext cx="4143404" cy="3167058"/>
          </a:xfrm>
          <a:prstGeom prst="rect">
            <a:avLst/>
          </a:prstGeom>
          <a:noFill/>
        </p:spPr>
      </p:pic>
      <p:pic>
        <p:nvPicPr>
          <p:cNvPr id="1028" name="Picture 4" descr="Картинка 11 из 31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2714620"/>
            <a:ext cx="5076825" cy="381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14942" y="5786454"/>
            <a:ext cx="3643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Зверобой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0"/>
            <a:ext cx="46434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В народных поверьях зверобой является источником света, устраняющим зло, прогоняющим духов тоски, избавляющим от чёрной печали. Эта вера сохраняется уже на протяжении тысячелетий. Зверобой с древних времён известен своим позитивным целительным действием на душу. Его действие в качестве антидепрессанта в настоящее время научно обосновано.</a:t>
            </a:r>
          </a:p>
          <a:p>
            <a:pPr algn="just"/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357562"/>
            <a:ext cx="37861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народной медицине зверобой продырявленный является одним из наиболее часто применяемых лекарственных растений, наряду с ромашкой аптечной. Его используют в основном как средство лечения язвы желудка при язвенных болезнях на коже, а так называемое масло зверобоя применяется, и при стоматитах и т.д.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2 из 429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89"/>
            <a:ext cx="3714776" cy="6296231"/>
          </a:xfrm>
          <a:prstGeom prst="rect">
            <a:avLst/>
          </a:prstGeom>
          <a:noFill/>
        </p:spPr>
      </p:pic>
      <p:pic>
        <p:nvPicPr>
          <p:cNvPr id="16388" name="Picture 4" descr="Картинка 1 из 429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500306"/>
            <a:ext cx="4986345" cy="41006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28860" y="5786454"/>
            <a:ext cx="3071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Жень</a:t>
            </a:r>
            <a:r>
              <a:rPr lang="ru-RU" sz="4800" b="1" dirty="0" smtClean="0">
                <a:solidFill>
                  <a:srgbClr val="FFFF00"/>
                </a:solidFill>
              </a:rPr>
              <a:t>шень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0"/>
            <a:ext cx="52863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В дословном переводе с китайского слово "женьшень" означает "человек-корень" (</a:t>
            </a:r>
            <a:r>
              <a:rPr lang="ru-RU" b="1" dirty="0" err="1" smtClean="0"/>
              <a:t>жень</a:t>
            </a:r>
            <a:r>
              <a:rPr lang="ru-RU" b="1" dirty="0" smtClean="0"/>
              <a:t> - человек, </a:t>
            </a:r>
            <a:r>
              <a:rPr lang="ru-RU" b="1" dirty="0" err="1" smtClean="0"/>
              <a:t>шень</a:t>
            </a:r>
            <a:r>
              <a:rPr lang="ru-RU" b="1" dirty="0" smtClean="0"/>
              <a:t> - корень). Это название было дано за поразительное сходство корня женьшеня с человеческой фигурой. </a:t>
            </a:r>
          </a:p>
          <a:p>
            <a:pPr algn="just"/>
            <a:r>
              <a:rPr lang="ru-RU" b="1" dirty="0" smtClean="0"/>
              <a:t>Препараты женьшеня назначают при усталости, переутомлении, неврастении. Широко известно их употребление при гипотонии с целью повышения артериального давления.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13 из 15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814" t="3855" r="1500" b="1671"/>
          <a:stretch>
            <a:fillRect/>
          </a:stretch>
        </p:blipFill>
        <p:spPr bwMode="auto">
          <a:xfrm>
            <a:off x="142844" y="0"/>
            <a:ext cx="4857784" cy="35004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3500438"/>
            <a:ext cx="285752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Мать-и-мачеха</a:t>
            </a:r>
            <a:endParaRPr lang="ru-RU" sz="3200" b="1" dirty="0"/>
          </a:p>
        </p:txBody>
      </p:sp>
      <p:pic>
        <p:nvPicPr>
          <p:cNvPr id="17412" name="Picture 4" descr="Картинка 6 из 79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2857496"/>
            <a:ext cx="5076825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86380" y="2214554"/>
            <a:ext cx="235745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Цветы липы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500570"/>
            <a:ext cx="3714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Применяется при заболеваниях дыхательных органов, катаре верхних дыхательных путей, воспалении легких, бронхиальной астме, ангине.</a:t>
            </a:r>
          </a:p>
          <a:p>
            <a:pPr algn="just"/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72034" y="142852"/>
            <a:ext cx="407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Липовый цвет - один из старейших народных лекарственных препаратов, зарекомендовавший себя как потогонное, жаропонижающее, отхаркивающее, мочегонное, бактерицидное средство.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1 из 66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0"/>
            <a:ext cx="5076825" cy="381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572232" y="3286124"/>
            <a:ext cx="257176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Чёрная бузина</a:t>
            </a:r>
            <a:endParaRPr lang="ru-RU" sz="2800" b="1" dirty="0"/>
          </a:p>
        </p:txBody>
      </p:sp>
      <p:pic>
        <p:nvPicPr>
          <p:cNvPr id="18436" name="Picture 4" descr="Картинка 4 из 1925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87892"/>
            <a:ext cx="4300516" cy="58510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85728"/>
            <a:ext cx="171451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Малина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6248" y="4214818"/>
            <a:ext cx="50006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/>
              <a:t>	В народной медицине плоды </a:t>
            </a:r>
            <a:r>
              <a:rPr lang="ru-RU" sz="1700" b="1" dirty="0" smtClean="0">
                <a:solidFill>
                  <a:srgbClr val="FF0000"/>
                </a:solidFill>
              </a:rPr>
              <a:t>малины</a:t>
            </a:r>
            <a:r>
              <a:rPr lang="ru-RU" sz="1700" b="1" dirty="0" smtClean="0"/>
              <a:t> считаются жаропонижающим средством при гриппе, бронхитах, ларингитах, отхаркивающем при кашле.</a:t>
            </a:r>
          </a:p>
          <a:p>
            <a:r>
              <a:rPr lang="ru-RU" sz="1700" b="1" dirty="0" smtClean="0"/>
              <a:t>	В народной медицине отвар, приготовленный из цветков и плодов черной </a:t>
            </a:r>
            <a:r>
              <a:rPr lang="ru-RU" sz="1700" b="1" dirty="0" smtClean="0">
                <a:solidFill>
                  <a:srgbClr val="FF0000"/>
                </a:solidFill>
              </a:rPr>
              <a:t>бузины</a:t>
            </a:r>
            <a:r>
              <a:rPr lang="ru-RU" sz="1700" b="1" dirty="0" smtClean="0"/>
              <a:t>, применяют как жаропонижающее, потогонное, мочегонное средство</a:t>
            </a:r>
            <a:endParaRPr lang="ru-RU" sz="1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2 из 383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3771926" cy="4572032"/>
          </a:xfrm>
          <a:prstGeom prst="rect">
            <a:avLst/>
          </a:prstGeom>
          <a:noFill/>
        </p:spPr>
      </p:pic>
      <p:pic>
        <p:nvPicPr>
          <p:cNvPr id="19460" name="Picture 4" descr="Картинка 3 из 383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020942"/>
            <a:ext cx="4967288" cy="353701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4857760"/>
            <a:ext cx="3643306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Черёмуха</a:t>
            </a:r>
            <a:endParaRPr lang="ru-RU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6248" y="642918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Плоды черемухи применяются в виде отвара или настоя в качестве вяжущего средства.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13 из 1584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00216"/>
            <a:ext cx="3680138" cy="48577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72132" y="500042"/>
            <a:ext cx="285752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Черника</a:t>
            </a:r>
            <a:endParaRPr lang="ru-RU" sz="5400" b="1" dirty="0"/>
          </a:p>
        </p:txBody>
      </p:sp>
      <p:pic>
        <p:nvPicPr>
          <p:cNvPr id="20484" name="Picture 4" descr="Картинка 26 из 1584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57166"/>
            <a:ext cx="4495800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4500570"/>
            <a:ext cx="4714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Свежие ягоды черники полезно применять при расстройстве деятельности желудка и кишечника, для повышения остроты зрения, при ревматизме, подагре и некоторых других воспалительных процессах.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1191</Words>
  <Application>Microsoft Office PowerPoint</Application>
  <PresentationFormat>Экран (4:3)</PresentationFormat>
  <Paragraphs>65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----</dc:creator>
  <cp:lastModifiedBy>----</cp:lastModifiedBy>
  <cp:revision>39</cp:revision>
  <dcterms:created xsi:type="dcterms:W3CDTF">2009-09-14T14:42:04Z</dcterms:created>
  <dcterms:modified xsi:type="dcterms:W3CDTF">2011-11-19T18:17:31Z</dcterms:modified>
</cp:coreProperties>
</file>