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72" r:id="rId1"/>
    <p:sldMasterId id="2147483684" r:id="rId2"/>
  </p:sldMasterIdLst>
  <p:sldIdLst>
    <p:sldId id="256" r:id="rId3"/>
    <p:sldId id="257" r:id="rId4"/>
    <p:sldId id="258" r:id="rId5"/>
    <p:sldId id="259" r:id="rId6"/>
    <p:sldId id="261" r:id="rId7"/>
    <p:sldId id="260" r:id="rId8"/>
    <p:sldId id="262" r:id="rId9"/>
    <p:sldId id="263" r:id="rId10"/>
    <p:sldId id="264" r:id="rId11"/>
    <p:sldId id="267" r:id="rId12"/>
    <p:sldId id="266" r:id="rId13"/>
    <p:sldId id="268" r:id="rId14"/>
    <p:sldId id="269" r:id="rId15"/>
    <p:sldId id="270" r:id="rId16"/>
    <p:sldId id="271" r:id="rId17"/>
    <p:sldId id="272" r:id="rId18"/>
    <p:sldId id="274" r:id="rId19"/>
    <p:sldId id="273" r:id="rId20"/>
    <p:sldId id="289" r:id="rId21"/>
    <p:sldId id="288" r:id="rId22"/>
    <p:sldId id="284" r:id="rId23"/>
    <p:sldId id="287" r:id="rId24"/>
    <p:sldId id="286" r:id="rId25"/>
    <p:sldId id="285" r:id="rId26"/>
    <p:sldId id="283" r:id="rId27"/>
    <p:sldId id="282" r:id="rId28"/>
    <p:sldId id="280" r:id="rId29"/>
    <p:sldId id="290" r:id="rId30"/>
    <p:sldId id="279" r:id="rId31"/>
    <p:sldId id="281" r:id="rId32"/>
    <p:sldId id="278" r:id="rId33"/>
    <p:sldId id="277" r:id="rId34"/>
    <p:sldId id="276" r:id="rId35"/>
    <p:sldId id="275" r:id="rId36"/>
    <p:sldId id="291" r:id="rId37"/>
    <p:sldId id="292" r:id="rId38"/>
    <p:sldId id="293" r:id="rId39"/>
    <p:sldId id="294" r:id="rId40"/>
    <p:sldId id="295" r:id="rId41"/>
    <p:sldId id="296" r:id="rId42"/>
    <p:sldId id="305" r:id="rId43"/>
    <p:sldId id="304" r:id="rId44"/>
    <p:sldId id="297" r:id="rId45"/>
    <p:sldId id="298" r:id="rId46"/>
    <p:sldId id="299" r:id="rId47"/>
    <p:sldId id="300" r:id="rId48"/>
    <p:sldId id="301" r:id="rId49"/>
    <p:sldId id="302" r:id="rId50"/>
    <p:sldId id="306" r:id="rId51"/>
    <p:sldId id="308" r:id="rId5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99"/>
    <a:srgbClr val="000000"/>
    <a:srgbClr val="4A206A"/>
    <a:srgbClr val="66FF66"/>
    <a:srgbClr val="632B8D"/>
    <a:srgbClr val="481F6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0E7B3D-862E-4AFF-9B82-526E033EC297}" type="datetimeFigureOut">
              <a:rPr lang="ru-RU" smtClean="0"/>
              <a:pPr/>
              <a:t>19.12.2012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53F2A1-83D1-472F-9294-7EB2411D5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0E7B3D-862E-4AFF-9B82-526E033EC297}" type="datetimeFigureOut">
              <a:rPr lang="ru-RU" smtClean="0"/>
              <a:pPr/>
              <a:t>19.12.2012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53F2A1-83D1-472F-9294-7EB2411D5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0E7B3D-862E-4AFF-9B82-526E033EC297}" type="datetimeFigureOut">
              <a:rPr lang="ru-RU" smtClean="0"/>
              <a:pPr/>
              <a:t>19.12.2012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53F2A1-83D1-472F-9294-7EB2411D5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E7B3D-862E-4AFF-9B82-526E033EC297}" type="datetimeFigureOut">
              <a:rPr lang="ru-RU" smtClean="0"/>
              <a:pPr/>
              <a:t>19.12.2012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F2A1-83D1-472F-9294-7EB2411D5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E7B3D-862E-4AFF-9B82-526E033EC297}" type="datetimeFigureOut">
              <a:rPr lang="ru-RU" smtClean="0"/>
              <a:pPr/>
              <a:t>19.12.2012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F2A1-83D1-472F-9294-7EB2411D5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E7B3D-862E-4AFF-9B82-526E033EC297}" type="datetimeFigureOut">
              <a:rPr lang="ru-RU" smtClean="0"/>
              <a:pPr/>
              <a:t>19.12.2012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F2A1-83D1-472F-9294-7EB2411D5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E7B3D-862E-4AFF-9B82-526E033EC297}" type="datetimeFigureOut">
              <a:rPr lang="ru-RU" smtClean="0"/>
              <a:pPr/>
              <a:t>19.12.2012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F2A1-83D1-472F-9294-7EB2411D5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E7B3D-862E-4AFF-9B82-526E033EC297}" type="datetimeFigureOut">
              <a:rPr lang="ru-RU" smtClean="0"/>
              <a:pPr/>
              <a:t>19.12.2012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F2A1-83D1-472F-9294-7EB2411D5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E7B3D-862E-4AFF-9B82-526E033EC297}" type="datetimeFigureOut">
              <a:rPr lang="ru-RU" smtClean="0"/>
              <a:pPr/>
              <a:t>19.12.2012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F2A1-83D1-472F-9294-7EB2411D5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E7B3D-862E-4AFF-9B82-526E033EC297}" type="datetimeFigureOut">
              <a:rPr lang="ru-RU" smtClean="0"/>
              <a:pPr/>
              <a:t>19.12.2012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F2A1-83D1-472F-9294-7EB2411D5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E7B3D-862E-4AFF-9B82-526E033EC297}" type="datetimeFigureOut">
              <a:rPr lang="ru-RU" smtClean="0"/>
              <a:pPr/>
              <a:t>19.12.2012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F2A1-83D1-472F-9294-7EB2411D5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0E7B3D-862E-4AFF-9B82-526E033EC297}" type="datetimeFigureOut">
              <a:rPr lang="ru-RU" smtClean="0"/>
              <a:pPr/>
              <a:t>19.12.2012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53F2A1-83D1-472F-9294-7EB2411D5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E7B3D-862E-4AFF-9B82-526E033EC297}" type="datetimeFigureOut">
              <a:rPr lang="ru-RU" smtClean="0"/>
              <a:pPr/>
              <a:t>19.12.2012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F2A1-83D1-472F-9294-7EB2411D5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E7B3D-862E-4AFF-9B82-526E033EC297}" type="datetimeFigureOut">
              <a:rPr lang="ru-RU" smtClean="0"/>
              <a:pPr/>
              <a:t>19.12.2012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F2A1-83D1-472F-9294-7EB2411D5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E7B3D-862E-4AFF-9B82-526E033EC297}" type="datetimeFigureOut">
              <a:rPr lang="ru-RU" smtClean="0"/>
              <a:pPr/>
              <a:t>19.12.2012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F2A1-83D1-472F-9294-7EB2411D5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0E7B3D-862E-4AFF-9B82-526E033EC297}" type="datetimeFigureOut">
              <a:rPr lang="ru-RU" smtClean="0"/>
              <a:pPr/>
              <a:t>19.12.2012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53F2A1-83D1-472F-9294-7EB2411D5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0E7B3D-862E-4AFF-9B82-526E033EC297}" type="datetimeFigureOut">
              <a:rPr lang="ru-RU" smtClean="0"/>
              <a:pPr/>
              <a:t>19.12.2012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53F2A1-83D1-472F-9294-7EB2411D5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0E7B3D-862E-4AFF-9B82-526E033EC297}" type="datetimeFigureOut">
              <a:rPr lang="ru-RU" smtClean="0"/>
              <a:pPr/>
              <a:t>19.12.2012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53F2A1-83D1-472F-9294-7EB2411D5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0E7B3D-862E-4AFF-9B82-526E033EC297}" type="datetimeFigureOut">
              <a:rPr lang="ru-RU" smtClean="0"/>
              <a:pPr/>
              <a:t>19.12.2012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53F2A1-83D1-472F-9294-7EB2411D5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0E7B3D-862E-4AFF-9B82-526E033EC297}" type="datetimeFigureOut">
              <a:rPr lang="ru-RU" smtClean="0"/>
              <a:pPr/>
              <a:t>19.12.2012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53F2A1-83D1-472F-9294-7EB2411D5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0E7B3D-862E-4AFF-9B82-526E033EC297}" type="datetimeFigureOut">
              <a:rPr lang="ru-RU" smtClean="0"/>
              <a:pPr/>
              <a:t>19.12.2012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53F2A1-83D1-472F-9294-7EB2411D5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0E7B3D-862E-4AFF-9B82-526E033EC297}" type="datetimeFigureOut">
              <a:rPr lang="ru-RU" smtClean="0"/>
              <a:pPr/>
              <a:t>19.12.2012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53F2A1-83D1-472F-9294-7EB2411D5C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670E7B3D-862E-4AFF-9B82-526E033EC297}" type="datetimeFigureOut">
              <a:rPr lang="ru-RU" smtClean="0"/>
              <a:pPr/>
              <a:t>19.12.2012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53F2A1-83D1-472F-9294-7EB2411D5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E7B3D-862E-4AFF-9B82-526E033EC297}" type="datetimeFigureOut">
              <a:rPr lang="ru-RU" smtClean="0"/>
              <a:pPr/>
              <a:t>19.12.2012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53F2A1-83D1-472F-9294-7EB2411D5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9.gif"/><Relationship Id="rId5" Type="http://schemas.openxmlformats.org/officeDocument/2006/relationships/image" Target="../media/image28.gif"/><Relationship Id="rId4" Type="http://schemas.openxmlformats.org/officeDocument/2006/relationships/image" Target="../media/image27.gi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&#1090;&#1077;&#1089;&#1090;%206.htm" TargetMode="Externa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&#1090;&#1077;&#1089;&#1090;%209.htm" TargetMode="Externa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&#1090;&#1077;&#1089;&#1090;%208.htm" TargetMode="Externa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&#1090;&#1077;&#1089;&#1090;%207.htm" TargetMode="Externa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7.gi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&#1058;&#1077;&#1089;&#1090;%203.htm" TargetMode="Externa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5041" y="3357562"/>
            <a:ext cx="2678925" cy="278608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1000108"/>
            <a:ext cx="80219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err="1" smtClean="0">
                <a:solidFill>
                  <a:srgbClr val="7030A0"/>
                </a:solidFill>
                <a:latin typeface="Arial Black" pitchFamily="34" charset="0"/>
              </a:rPr>
              <a:t>Компетентностно-ориентированные</a:t>
            </a:r>
            <a:endParaRPr lang="ru-RU" sz="2800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 algn="ctr"/>
            <a:r>
              <a:rPr lang="ru-RU" sz="2800" dirty="0">
                <a:solidFill>
                  <a:srgbClr val="7030A0"/>
                </a:solidFill>
                <a:latin typeface="Arial Black" pitchFamily="34" charset="0"/>
              </a:rPr>
              <a:t>з</a:t>
            </a:r>
            <a:r>
              <a:rPr lang="ru-RU" sz="2800" dirty="0" smtClean="0">
                <a:solidFill>
                  <a:srgbClr val="7030A0"/>
                </a:solidFill>
                <a:latin typeface="Arial Black" pitchFamily="34" charset="0"/>
              </a:rPr>
              <a:t>адания по русскому языку </a:t>
            </a:r>
          </a:p>
          <a:p>
            <a:pPr algn="ctr"/>
            <a:r>
              <a:rPr lang="ru-RU" sz="2800" dirty="0" smtClean="0">
                <a:solidFill>
                  <a:srgbClr val="7030A0"/>
                </a:solidFill>
                <a:latin typeface="Arial Black" pitchFamily="34" charset="0"/>
              </a:rPr>
              <a:t>как средство  формирования</a:t>
            </a:r>
          </a:p>
          <a:p>
            <a:pPr algn="ctr"/>
            <a:r>
              <a:rPr lang="ru-RU" sz="2800" dirty="0" err="1" smtClean="0">
                <a:solidFill>
                  <a:srgbClr val="7030A0"/>
                </a:solidFill>
                <a:latin typeface="Arial Black" pitchFamily="34" charset="0"/>
              </a:rPr>
              <a:t>метапредметных</a:t>
            </a:r>
            <a:r>
              <a:rPr lang="ru-RU" sz="2800" dirty="0" smtClean="0">
                <a:solidFill>
                  <a:srgbClr val="7030A0"/>
                </a:solidFill>
                <a:latin typeface="Arial Black" pitchFamily="34" charset="0"/>
              </a:rPr>
              <a:t> результатов образования</a:t>
            </a:r>
            <a:endParaRPr lang="ru-RU" sz="2800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4286256"/>
            <a:ext cx="63579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/>
              <a:t>Федорюк</a:t>
            </a:r>
            <a:r>
              <a:rPr lang="ru-RU" sz="2000" b="1" dirty="0" smtClean="0"/>
              <a:t> Лидия Владимировна,</a:t>
            </a:r>
          </a:p>
          <a:p>
            <a:r>
              <a:rPr lang="ru-RU" sz="2000" b="1" dirty="0"/>
              <a:t>у</a:t>
            </a:r>
            <a:r>
              <a:rPr lang="ru-RU" sz="2000" b="1" dirty="0" smtClean="0"/>
              <a:t>читель русского языка и литературы</a:t>
            </a:r>
          </a:p>
          <a:p>
            <a:r>
              <a:rPr lang="ru-RU" sz="2000" b="1" dirty="0" smtClean="0"/>
              <a:t>МОУ СОШ № 31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88" y="428625"/>
            <a:ext cx="8101012" cy="5667375"/>
          </a:xfrm>
        </p:spPr>
        <p:txBody>
          <a:bodyPr/>
          <a:lstStyle/>
          <a:p>
            <a:pPr algn="ctr">
              <a:buFont typeface="Wingdings" pitchFamily="2" charset="2"/>
              <a:buNone/>
              <a:defRPr/>
            </a:pPr>
            <a:endParaRPr lang="ru-RU" sz="4400" dirty="0" smtClean="0"/>
          </a:p>
          <a:p>
            <a:pPr algn="ctr">
              <a:buFont typeface="Wingdings" pitchFamily="2" charset="2"/>
              <a:buNone/>
              <a:defRPr/>
            </a:pPr>
            <a:endParaRPr lang="ru-RU" b="1" dirty="0" smtClean="0"/>
          </a:p>
          <a:p>
            <a:pPr algn="ctr">
              <a:buFont typeface="Wingdings" pitchFamily="2" charset="2"/>
              <a:buNone/>
              <a:defRPr/>
            </a:pPr>
            <a:r>
              <a:rPr lang="ru-RU" b="1" dirty="0" smtClean="0"/>
              <a:t>«Человек, схвативший хотя бы однажды кошку за хвост, знает о котах значительно больше, чем тот, кто лишь читал о них, но никогда не видел.»</a:t>
            </a:r>
          </a:p>
          <a:p>
            <a:pPr algn="r">
              <a:buFont typeface="Wingdings" pitchFamily="2" charset="2"/>
              <a:buNone/>
              <a:defRPr/>
            </a:pPr>
            <a:r>
              <a:rPr lang="ru-RU" b="1" i="1" dirty="0" smtClean="0"/>
              <a:t>Марк Твен </a:t>
            </a:r>
            <a:endParaRPr lang="ru-RU" b="1" dirty="0" smtClean="0"/>
          </a:p>
          <a:p>
            <a:pPr>
              <a:buFont typeface="Wingdings" pitchFamily="2" charset="2"/>
              <a:buNone/>
              <a:defRPr/>
            </a:pPr>
            <a:endParaRPr lang="ru-RU" dirty="0">
              <a:solidFill>
                <a:schemeClr val="bg2"/>
              </a:solidFill>
            </a:endParaRPr>
          </a:p>
        </p:txBody>
      </p:sp>
      <p:pic>
        <p:nvPicPr>
          <p:cNvPr id="19459" name="Picture 2" descr="C:\Documents and Settings\Елена\Мои документы\Мои рисунки\Организатор клипов (Microsoft)\картинки 1\Животные\кот\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6644" y="4572008"/>
            <a:ext cx="1411287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3" descr="C:\Documents and Settings\Елена\Мои документы\Мои рисунки\Организатор клипов (Microsoft)\картинки 1\Животные\кот\CAT_018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571480"/>
            <a:ext cx="1619250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4" descr="C:\Documents and Settings\Елена\Мои документы\Мои рисунки\Организатор клипов (Microsoft)\картинки 1\Животные\кот\17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15140" y="571480"/>
            <a:ext cx="1785937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Documents and Settings\Елена\Мои документы\Мои рисунки\Организатор клипов (Microsoft)\картинки 1\Животные\кот\CAT0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4357694"/>
            <a:ext cx="2143125" cy="226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C:\Documents and Settings\Елена\Мои документы\Мои рисунки\Организатор клипов (Microsoft)\картинки 1\Животные\кот\Киса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868" y="4357694"/>
            <a:ext cx="2214562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357158" y="357166"/>
            <a:ext cx="8501122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Компетентностный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подход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это подход, акцентирующий внимание на результате образования, причём в качестве результата рассматривается не сумма усвоенной информации, а способность человека действовать в различных проблемных ситуациях. Набор ситуаций зависит от специфики образовательного учреждения.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Компетентностный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подход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-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это подход, при котором результаты образования признаются значимыми за пределами системы образования (Д.А. Иванов).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219377">
            <a:off x="6484519" y="4963784"/>
            <a:ext cx="2273108" cy="15476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706837">
            <a:off x="560397" y="4888008"/>
            <a:ext cx="1832663" cy="15638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8992" y="4929198"/>
            <a:ext cx="1928826" cy="17745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428596" y="500042"/>
            <a:ext cx="8215370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Формула   компетентности   по М.А.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Чошанову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мобильные знания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2400" b="1" dirty="0" smtClean="0">
                <a:latin typeface="Arial" pitchFamily="34" charset="0"/>
              </a:rPr>
              <a:t>          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гибкий метод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«критическое мышление».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обильные знания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это знания, которые способны не только сохраняться и воспроизводиться, но и обладают способностью накапливаться и совершенствоваться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обеспечивая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человеку, ими обладающему, способность решать практические задачи.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Гибкость метода </a:t>
            </a: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обеспечивает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применение знаний для решения практических задач в изменившейся жизненной ситуации, новых условиях профессиональной деятельности.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Критичность мышления </a:t>
            </a: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предполагает наличие опыта и способности анализировать ситуацию, выявлять возникающие проблемы, осуществлять поиск альтернативных решений, отличать продуктивные пути решения проблем от неэффективных, отказываться от ложных путей, просто сомневаться.</a:t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285720" y="285728"/>
            <a:ext cx="8429684" cy="5386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Ориентационно-мотивационный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модуль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(ориентировка в содержании темы, распределение индивидуальных заданий, постановка вопросов для поиска информации, вопросы и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формы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итогового контроля),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блок самостоятельной работы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учебной литературой и учебным содержанием темы (учитель здесь выступает в роли консультанта, наставника),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практические занятия с материалом курса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(для естественных наук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лабораторные занятия, для гуманитарных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дискуссии или игровое моделирование),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модуль контроля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(итоговое тестирование, опрос, устный экзамен).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Рисунок 5" descr="J0254425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24" y="5429264"/>
            <a:ext cx="1428750" cy="1085850"/>
          </a:xfrm>
          <a:prstGeom prst="rect">
            <a:avLst/>
          </a:prstGeom>
        </p:spPr>
      </p:pic>
      <p:pic>
        <p:nvPicPr>
          <p:cNvPr id="7" name="Рисунок 6" descr="J0236419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5500702"/>
            <a:ext cx="647700" cy="571500"/>
          </a:xfrm>
          <a:prstGeom prst="rect">
            <a:avLst/>
          </a:prstGeom>
        </p:spPr>
      </p:pic>
      <p:pic>
        <p:nvPicPr>
          <p:cNvPr id="8" name="Рисунок 7" descr="J0283631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43834" y="5000636"/>
            <a:ext cx="1000125" cy="123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285720" y="357166"/>
            <a:ext cx="857256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Компетентностный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 подход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предполагает, что учить следует не просто конкретным «застывшим» знаниям; следует «учить учиться»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Компетентностный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 подход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выдвигает на первое место не информированность ученика, а способность организовывать свою работу.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Смысл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компетентностного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 подхода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в том, что ученик должен осознавать постановку самой задачи, оценивать новый опыт, контролировать эффективность собственных действий.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5" name="Picture 3" descr="C:\Documents and Settings\Елена\Мои документы\Мои рисунки\Организатор клипов (Microsoft)\картинки 1\АНИМАШКИ\Дети\baby0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4071942"/>
            <a:ext cx="2928958" cy="2264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Documents and Settings\Елена\Мои документы\Мои рисунки\Организатор клипов (Microsoft)\картинки 1\АНИМАШКИ\Дети\baby4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4071942"/>
            <a:ext cx="2286008" cy="2095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357166"/>
            <a:ext cx="84296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C00000"/>
                </a:solidFill>
                <a:latin typeface="Arial Black" pitchFamily="34" charset="0"/>
              </a:rPr>
              <a:t>Компетентностно-ориентированные</a:t>
            </a:r>
            <a:r>
              <a:rPr lang="ru-RU" sz="2800" b="1" dirty="0" smtClean="0">
                <a:solidFill>
                  <a:srgbClr val="C00000"/>
                </a:solidFill>
                <a:latin typeface="Arial Black" pitchFamily="34" charset="0"/>
              </a:rPr>
              <a:t> образовательные ситуации</a:t>
            </a:r>
            <a:endParaRPr lang="ru-RU" sz="28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571472" y="1428736"/>
            <a:ext cx="800105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Основой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компетентностно-ориентированных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образовательных ситуаций могут служить: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latin typeface="Calibri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проблемные ситуации;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latin typeface="Calibri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упражнения и дидактические игры;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latin typeface="Calibri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познавательные задачи, задачи с жизненно-          практическим содержанием;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latin typeface="Calibri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включение учебных задач в контекст жизненных проблем;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latin typeface="Calibri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систематизация жизненных наблюдений;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latin typeface="Calibri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наблюдения и эксперименты и т.п.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Рисунок 5" descr="J028667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5206" y="5214950"/>
            <a:ext cx="790575" cy="1143000"/>
          </a:xfrm>
          <a:prstGeom prst="rect">
            <a:avLst/>
          </a:prstGeom>
        </p:spPr>
      </p:pic>
      <p:pic>
        <p:nvPicPr>
          <p:cNvPr id="7" name="Рисунок 6" descr="J0286669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4546" y="5429264"/>
            <a:ext cx="1047750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571480"/>
            <a:ext cx="84296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 Black" pitchFamily="34" charset="0"/>
              </a:rPr>
              <a:t>Технология создания образовательной ситуации </a:t>
            </a:r>
            <a:endParaRPr lang="ru-RU" sz="28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1928802"/>
            <a:ext cx="82868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1 этап – выделение проблемы урока и формулирование творческого задания для учеников.</a:t>
            </a:r>
            <a:r>
              <a:rPr lang="ru-RU" sz="2400" b="1" dirty="0" smtClean="0"/>
              <a:t> 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3000372"/>
            <a:ext cx="83582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2  этап - организация выполнения учениками творческого задания.</a:t>
            </a:r>
            <a:endParaRPr lang="ru-RU" sz="2400" i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4000504"/>
            <a:ext cx="8001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3  этап - демонстрация обобщенного продукта учащихся класса</a:t>
            </a:r>
            <a:r>
              <a:rPr lang="ru-RU" sz="2400" b="1" dirty="0" smtClean="0"/>
              <a:t>. 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5072074"/>
            <a:ext cx="80724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4  этап – организация рефлексивной деятельности учеников и учителя.</a:t>
            </a:r>
            <a:r>
              <a:rPr lang="ru-RU" sz="2400" i="1" dirty="0" smtClean="0"/>
              <a:t>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42875"/>
            <a:ext cx="7772400" cy="10001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3200" b="1" dirty="0" smtClean="0">
                <a:solidFill>
                  <a:srgbClr val="C00000"/>
                </a:solidFill>
                <a:latin typeface="Arial Black" pitchFamily="34" charset="0"/>
              </a:rPr>
              <a:t>Ключевая компетентность</a:t>
            </a:r>
            <a:endParaRPr lang="ru-RU" sz="32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1143000"/>
            <a:ext cx="8358188" cy="5500688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endParaRPr lang="ru-RU" dirty="0" smtClean="0"/>
          </a:p>
          <a:p>
            <a:pPr>
              <a:buFont typeface="Wingdings" pitchFamily="2" charset="2"/>
              <a:buNone/>
              <a:defRPr/>
            </a:pPr>
            <a:endParaRPr lang="ru-RU" dirty="0" smtClean="0"/>
          </a:p>
          <a:p>
            <a:pPr>
              <a:buFont typeface="Wingdings" pitchFamily="2" charset="2"/>
              <a:buNone/>
              <a:defRPr/>
            </a:pPr>
            <a:endParaRPr lang="ru-RU" dirty="0" smtClean="0"/>
          </a:p>
          <a:p>
            <a:pPr>
              <a:buFont typeface="Wingdings" pitchFamily="2" charset="2"/>
              <a:buNone/>
              <a:defRPr/>
            </a:pPr>
            <a:endParaRPr lang="ru-RU" dirty="0" smtClean="0"/>
          </a:p>
          <a:p>
            <a:pPr>
              <a:buFont typeface="Wingdings" pitchFamily="2" charset="2"/>
              <a:buNone/>
              <a:defRPr/>
            </a:pPr>
            <a:endParaRPr lang="ru-RU" dirty="0" smtClean="0"/>
          </a:p>
          <a:p>
            <a:pPr>
              <a:buFont typeface="Wingdings" pitchFamily="2" charset="2"/>
              <a:buNone/>
              <a:defRPr/>
            </a:pPr>
            <a:endParaRPr lang="ru-RU" dirty="0" smtClean="0"/>
          </a:p>
          <a:p>
            <a:pPr>
              <a:buFont typeface="Wingdings" pitchFamily="2" charset="2"/>
              <a:buNone/>
              <a:defRPr/>
            </a:pPr>
            <a:r>
              <a:rPr lang="ru-RU" dirty="0" smtClean="0"/>
              <a:t>                         </a:t>
            </a:r>
          </a:p>
          <a:p>
            <a:pPr>
              <a:buFont typeface="Wingdings" pitchFamily="2" charset="2"/>
              <a:buNone/>
              <a:defRPr/>
            </a:pPr>
            <a:r>
              <a:rPr lang="ru-RU" dirty="0" smtClean="0"/>
              <a:t>                                            </a:t>
            </a:r>
            <a:r>
              <a:rPr lang="ru-RU" sz="4800" b="1" dirty="0" smtClean="0">
                <a:solidFill>
                  <a:srgbClr val="C00000"/>
                </a:solidFill>
              </a:rPr>
              <a:t>НО</a:t>
            </a:r>
          </a:p>
        </p:txBody>
      </p:sp>
      <p:sp>
        <p:nvSpPr>
          <p:cNvPr id="4" name="Блок-схема: процесс 3"/>
          <p:cNvSpPr/>
          <p:nvPr/>
        </p:nvSpPr>
        <p:spPr bwMode="auto">
          <a:xfrm>
            <a:off x="428596" y="1285875"/>
            <a:ext cx="8286808" cy="642938"/>
          </a:xfrm>
          <a:prstGeom prst="flowChartProcess">
            <a:avLst/>
          </a:prstGeom>
          <a:solidFill>
            <a:schemeClr val="bg1">
              <a:lumMod val="40000"/>
              <a:lumOff val="60000"/>
            </a:schemeClr>
          </a:solidFill>
          <a:ln w="28575" cap="sq" cmpd="sng" algn="ctr">
            <a:solidFill>
              <a:srgbClr val="C0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pPr algn="ctr">
              <a:defRPr/>
            </a:pPr>
            <a:r>
              <a:rPr lang="ru-RU" sz="2400" b="1" dirty="0">
                <a:latin typeface="Times New Roman" charset="0"/>
              </a:rPr>
              <a:t>НЕОБХОДИМА ВСЕМ  ЧЛЕНАМ СООБЩЕСТВА</a:t>
            </a:r>
          </a:p>
        </p:txBody>
      </p:sp>
      <p:pic>
        <p:nvPicPr>
          <p:cNvPr id="14341" name="Picture 2" descr="C:\Documents and Settings\Елена\Мои документы\Мои рисунки\Организатор клипов (Microsoft)\картинки 1\АНИМАШКИ\Женщины\Рисунок 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928802"/>
            <a:ext cx="1000132" cy="1430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4" descr="C:\Documents and Settings\Елена\Мои документы\Мои рисунки\Организатор клипов (Microsoft)\картинки 1\АНИМАШКИ\Мужчины\man0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2389534"/>
            <a:ext cx="1390651" cy="1182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5" descr="C:\Documents and Settings\Елена\Мои документы\Мои рисунки\Организатор клипов (Microsoft)\картинки 1\АНИМАШКИ\Дети\baby35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2000240"/>
            <a:ext cx="1136928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6" descr="C:\Documents and Settings\Елена\Мои документы\Мои рисунки\Организатор клипов (Microsoft)\картинки 1\АНИМАШКИ\Люди работа\mw008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29520" y="2428868"/>
            <a:ext cx="1388637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8" descr="C:\Documents and Settings\Елена\Мои документы\Мои рисунки\Организатор клипов (Microsoft)\картинки 1\АНИМАШКИ\Мультяшки\mult13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14546" y="2357430"/>
            <a:ext cx="1009651" cy="1719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6" name="Блок-схема: процесс 11"/>
          <p:cNvSpPr>
            <a:spLocks noChangeArrowheads="1"/>
          </p:cNvSpPr>
          <p:nvPr/>
        </p:nvSpPr>
        <p:spPr bwMode="auto">
          <a:xfrm>
            <a:off x="500034" y="4143380"/>
            <a:ext cx="3571871" cy="2071688"/>
          </a:xfrm>
          <a:prstGeom prst="flowChartProcess">
            <a:avLst/>
          </a:prstGeom>
          <a:solidFill>
            <a:srgbClr val="FFFF00"/>
          </a:solidFill>
          <a:ln w="12700" cap="sq" algn="ctr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/>
          <a:lstStyle/>
          <a:p>
            <a:pPr algn="just"/>
            <a:r>
              <a:rPr lang="ru-RU" sz="2400" b="1" dirty="0"/>
              <a:t>отражает     способы</a:t>
            </a:r>
          </a:p>
          <a:p>
            <a:pPr algn="just"/>
            <a:r>
              <a:rPr lang="ru-RU" sz="2400" b="1" dirty="0"/>
              <a:t>деятельности, которые</a:t>
            </a:r>
          </a:p>
          <a:p>
            <a:pPr algn="just"/>
            <a:r>
              <a:rPr lang="ru-RU" sz="2400" b="1" dirty="0"/>
              <a:t>принципиально важны</a:t>
            </a:r>
          </a:p>
          <a:p>
            <a:pPr algn="just"/>
            <a:r>
              <a:rPr lang="ru-RU" sz="2400" b="1" dirty="0"/>
              <a:t>для   того   или   иного </a:t>
            </a:r>
          </a:p>
          <a:p>
            <a:pPr algn="just"/>
            <a:r>
              <a:rPr lang="ru-RU" sz="2400" b="1" dirty="0"/>
              <a:t>сообщества</a:t>
            </a:r>
          </a:p>
        </p:txBody>
      </p:sp>
      <p:sp>
        <p:nvSpPr>
          <p:cNvPr id="14347" name="Блок-схема: процесс 13"/>
          <p:cNvSpPr>
            <a:spLocks noChangeArrowheads="1"/>
          </p:cNvSpPr>
          <p:nvPr/>
        </p:nvSpPr>
        <p:spPr bwMode="auto">
          <a:xfrm>
            <a:off x="5857884" y="4143380"/>
            <a:ext cx="3000404" cy="2071688"/>
          </a:xfrm>
          <a:prstGeom prst="flowChartProcess">
            <a:avLst/>
          </a:prstGeom>
          <a:solidFill>
            <a:srgbClr val="FFFF00"/>
          </a:solidFill>
          <a:ln w="12700" cap="sq" algn="ctr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/>
          <a:lstStyle/>
          <a:p>
            <a:r>
              <a:rPr lang="ru-RU" dirty="0">
                <a:solidFill>
                  <a:schemeClr val="bg2"/>
                </a:solidFill>
              </a:rPr>
              <a:t>       </a:t>
            </a:r>
          </a:p>
          <a:p>
            <a:r>
              <a:rPr lang="ru-RU" sz="2800" dirty="0"/>
              <a:t>       </a:t>
            </a:r>
            <a:r>
              <a:rPr lang="ru-RU" sz="2800" b="1" dirty="0"/>
              <a:t>является </a:t>
            </a:r>
          </a:p>
          <a:p>
            <a:r>
              <a:rPr lang="ru-RU" sz="2800" b="1" dirty="0"/>
              <a:t>     дефицитом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285720" y="714356"/>
            <a:ext cx="8715436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Ключевые компетентности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– наиболее общие (универсальные) выработанные способы действия (способности и умения), позволяющие человеку понимать ситуацию, достигать результатов в личной и профессиональной жизни в условиях конкретного общества.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Ключевые компетентности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приобретаются в образовательном процессе в результате опыта их успешного применения.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Ключевые компетентности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проявляются в деятельности.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Ключевые компетентности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переносимы (применимы в новых ситуациях).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3" y="142875"/>
            <a:ext cx="8643937" cy="5715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Arial Black" pitchFamily="34" charset="0"/>
              </a:rPr>
              <a:t>Ключевые компетентности</a:t>
            </a:r>
            <a:endParaRPr lang="ru-RU" sz="2800" dirty="0">
              <a:solidFill>
                <a:srgbClr val="C00000"/>
              </a:solidFill>
              <a:latin typeface="Arial Black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313" y="857251"/>
          <a:ext cx="8715376" cy="5958840"/>
        </p:xfrm>
        <a:graphic>
          <a:graphicData uri="http://schemas.openxmlformats.org/drawingml/2006/table">
            <a:tbl>
              <a:tblPr/>
              <a:tblGrid>
                <a:gridCol w="4357688"/>
                <a:gridCol w="4357688"/>
              </a:tblGrid>
              <a:tr h="17019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информационная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доступ </a:t>
                      </a: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 информации, поиск информации, обработка, сопоставление информации, представленной в разных форматах, в том числе противоречивой …</a:t>
                      </a:r>
                      <a:endParaRPr lang="ru-RU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40000"/>
                        <a:lumOff val="60000"/>
                      </a:schemeClr>
                    </a:solidFill>
                  </a:tcPr>
                </a:tc>
              </a:tr>
              <a:tr h="20422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коммуникационная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создание </a:t>
                      </a: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письменного продукта заданного жанра, устное выступление, соблюдение норм письменной и устной речи, соблюдение культуры общения, способность работать в команде…</a:t>
                      </a:r>
                      <a:endParaRPr lang="ru-RU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40000"/>
                        <a:lumOff val="60000"/>
                      </a:schemeClr>
                    </a:solidFill>
                  </a:tcPr>
                </a:tc>
              </a:tr>
              <a:tr h="20422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компетентность </a:t>
                      </a:r>
                      <a:r>
                        <a:rPr lang="ru-RU" sz="24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разрешения проблем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грамотная </a:t>
                      </a: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постановка задачи, планирование собственной деятельности, умение точно выполнять инструкцию, оценка результата, рефлексия собственного продвижения…</a:t>
                      </a:r>
                      <a:endParaRPr lang="ru-RU" sz="2000" b="1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>
            <a:normAutofit fontScale="90000"/>
          </a:bodyPr>
          <a:lstStyle/>
          <a:p>
            <a:pPr algn="l"/>
            <a:r>
              <a:rPr lang="ru-RU" sz="2800" dirty="0"/>
              <a:t/>
            </a:r>
            <a:br>
              <a:rPr lang="ru-RU" sz="2800" dirty="0"/>
            </a:br>
            <a:r>
              <a:rPr lang="ru-RU" sz="2200" b="1" dirty="0" smtClean="0">
                <a:solidFill>
                  <a:srgbClr val="C00000"/>
                </a:solidFill>
                <a:latin typeface="Arial Black" pitchFamily="34" charset="0"/>
              </a:rPr>
              <a:t>«Мы слишком часто даём детям ответы, которые надо выучить, а не ставим перед ними проблемы, которые надо решить». </a:t>
            </a:r>
            <a:br>
              <a:rPr lang="ru-RU" sz="2200" b="1" dirty="0" smtClean="0">
                <a:solidFill>
                  <a:srgbClr val="C00000"/>
                </a:solidFill>
                <a:latin typeface="Arial Black" pitchFamily="34" charset="0"/>
              </a:rPr>
            </a:br>
            <a:r>
              <a:rPr lang="ru-RU" sz="2200" b="1" dirty="0" smtClean="0">
                <a:solidFill>
                  <a:srgbClr val="C00000"/>
                </a:solidFill>
                <a:latin typeface="Arial Black" pitchFamily="34" charset="0"/>
              </a:rPr>
              <a:t>                                                                  </a:t>
            </a:r>
            <a:r>
              <a:rPr lang="ru-RU" sz="2200" b="1" dirty="0" smtClean="0">
                <a:latin typeface="Arial Black" pitchFamily="34" charset="0"/>
              </a:rPr>
              <a:t>Роджер Левин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4" name="Содержимое 3" descr="S730002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43042" y="2143116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357158" y="285728"/>
            <a:ext cx="8358246" cy="5770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524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" action="ppaction://hlinkfile"/>
              </a:rPr>
              <a:t>ТЕСТ</a:t>
            </a:r>
            <a:r>
              <a:rPr lang="ru-RU" sz="2400" b="1" dirty="0" smtClean="0">
                <a:latin typeface="Arial" pitchFamily="34" charset="0"/>
                <a:hlinkClick r:id="rId2" action="ppaction://hlinkfile"/>
              </a:rPr>
              <a:t> </a:t>
            </a:r>
            <a:r>
              <a:rPr lang="ru-RU" sz="2400" dirty="0" smtClean="0">
                <a:latin typeface="Arial" pitchFamily="34" charset="0"/>
              </a:rPr>
              <a:t> 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Определение ключевой компетентности, на формирование которой направлено задание с предложенной задачной формулировкой.</a:t>
            </a:r>
          </a:p>
          <a:p>
            <a:pPr marL="0" marR="0" lvl="0" indent="3524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524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Прослушайте сообщение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вашего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одноклассника. Задайте ему вопрос на уточнение. Выскажите своё мнение по рассматриваемому вопросу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524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Коммуникационная</a:t>
            </a:r>
          </a:p>
          <a:p>
            <a:pPr marL="0" marR="0" lvl="0" indent="3524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524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Составьте план своих действий.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524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Разрешение проблем,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самоорганизационная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524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524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Рассмотрите картинку и опишите ситуацию, изображённую на ней, в трёх предложениях.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524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Информационная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524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460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460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4608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285720" y="285728"/>
            <a:ext cx="8572560" cy="578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indent="449263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C00000"/>
                </a:solidFill>
                <a:latin typeface="Arial Black" pitchFamily="34" charset="0"/>
              </a:rPr>
              <a:t>Аспекты и уровни</a:t>
            </a:r>
          </a:p>
          <a:p>
            <a:pPr indent="449263" fontAlgn="base">
              <a:spcBef>
                <a:spcPct val="0"/>
              </a:spcBef>
              <a:spcAft>
                <a:spcPct val="0"/>
              </a:spcAft>
            </a:pPr>
            <a:endParaRPr lang="en-US" sz="2000" dirty="0" smtClean="0">
              <a:solidFill>
                <a:srgbClr val="C00000"/>
              </a:solidFill>
            </a:endParaRPr>
          </a:p>
          <a:p>
            <a:pPr indent="449263" fontAlgn="base"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rgbClr val="C00000"/>
              </a:solidFill>
            </a:endParaRP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Госстандарт 12-летнего среднего общего образования и программы обеспечивают формирование трех ключевых компетентностей учащихся: компетентность разрешения проблем и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самоменеджмента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информационную компетентность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коммуникативную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компетентность, каждая из которых в свою очередь подразделяется на виды деятельности, иначе аспекты.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026" name="Picture 2" descr="C:\Documents and Settings\Admin\Рабочий стол\Картинки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9454" y="357166"/>
            <a:ext cx="1619256" cy="15855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214282" y="214290"/>
            <a:ext cx="8643998" cy="5755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 action="ppaction://hlinkfile"/>
              </a:rPr>
              <a:t>ТЕСТ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 action="ppaction://hlinkfile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Определение аспектов компетентности разрешения проблем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1.Вам необходимо провести лабораторный опыт. Внимательно прочитайте план его проведения. Выполните действия, записывая полученный результат после каждого шага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применение технологий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 smtClean="0">
              <a:solidFill>
                <a:srgbClr val="C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Бегло прочитайте текст задачи. Какой информации не хватает для её решения?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идентификация (определение) проблемы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3.Чему вы научились на данном уроке? (объём ответа: одно-два предложения)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оценка собственного продвижения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рефлексия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7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471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471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500042"/>
            <a:ext cx="835823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4.Сверьте свой ответ с ответом, приведённым в конце учебника. Самостоятельно поставьте себе оценку за работу.</a:t>
            </a:r>
            <a:endParaRPr lang="ru-RU" sz="24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применение технологий</a:t>
            </a:r>
            <a:endParaRPr lang="ru-RU" sz="24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Вам поручено организовать в школе школьную газету. Кто из одноклассников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вам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может в этом пригодиться? Какой функционал на них будет возложен? Для выполнения каких работ придётся искать помощников за пределами класса?</a:t>
            </a:r>
            <a:endParaRPr lang="ru-RU" sz="24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планирование ресурсов</a:t>
            </a:r>
            <a:endParaRPr lang="ru-RU" sz="24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6.Прочитайте внимательно тексты, в которых описаны технологии составления математических головоломок. Выберите, какой из описанных технологий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воспользуетесь. Обоснуйте свой выбор. Составьте план своих действий.</a:t>
            </a:r>
            <a:endParaRPr lang="ru-RU" sz="24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целеполагание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планирование деятельности</a:t>
            </a:r>
            <a:endParaRPr lang="ru-RU" sz="2400" dirty="0" smtClean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214282" y="285728"/>
            <a:ext cx="8643998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 action="ppaction://hlinkfile"/>
              </a:rPr>
              <a:t>Тест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Определение аспектов коммуникативной компетентности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1.Прослушайте сообщение Вашего одноклассника. Задайте ему вопрос на уточнение. Выскажите своё мнение по рассматриваемому вопросу.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Диалог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2.Подготовьте выступление на заданную тему. Продолжительность выступления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5 минут. В ходе выступления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должны ознакомить слушателей с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чем-то,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представить результаты, сделать выводы. Будьте готовы ответить на вопросы.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Публичное выступление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Напишите объявление для своих одноклассников о предстоящей премьере театральной постановки школьного театрального коллектива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Письменная коммуникация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91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91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91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214282" y="142852"/>
            <a:ext cx="8572560" cy="5432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 action="ppaction://hlinkfile"/>
              </a:rPr>
              <a:t>Тест </a:t>
            </a:r>
            <a:r>
              <a:rPr kumimoji="0" lang="ru-RU" sz="2800" b="1" i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Определение аспектов информационной компетентности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1.Вы хотите узнать значение незнакомого слова. Каким словарём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этого воспользуетесь?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планирование информационного поиска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2.Прочитайте текст. Найдите и запишите не менее двух черт характера главного героя.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обработка информации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3.Прочитайте текст. Какой вывод делает автор о поведении главного героя? Какие аргументы приводит?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обработка информации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050" name="Picture 2" descr="C:\Documents and Settings\Admin\Рабочий стол\Картинки\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4643446"/>
            <a:ext cx="2000264" cy="16768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12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512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512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357158" y="357166"/>
            <a:ext cx="828680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ПРАКТИЧЕСКАЯ     РАБОТА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Определение аспектов ключевых компетенций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068600">
            <a:off x="578419" y="2750876"/>
            <a:ext cx="2611273" cy="20019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1848" y="4429132"/>
            <a:ext cx="1882488" cy="18573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372145">
            <a:off x="6335690" y="2488792"/>
            <a:ext cx="1773550" cy="24184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428604"/>
            <a:ext cx="850112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C00000"/>
                </a:solidFill>
                <a:latin typeface="Arial Black" pitchFamily="34" charset="0"/>
              </a:rPr>
              <a:t>Компетентностно-ориентированный</a:t>
            </a:r>
            <a:r>
              <a:rPr lang="ru-RU" sz="2800" b="1" dirty="0" smtClean="0">
                <a:solidFill>
                  <a:srgbClr val="C00000"/>
                </a:solidFill>
                <a:latin typeface="Arial Black" pitchFamily="34" charset="0"/>
              </a:rPr>
              <a:t> подход в обучении </a:t>
            </a:r>
            <a:endParaRPr lang="ru-RU" sz="28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43306" y="1643050"/>
            <a:ext cx="2209964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 algn="ctr">
              <a:buFont typeface="Wingdings 2" pitchFamily="18" charset="2"/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строится  на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2500306"/>
            <a:ext cx="3786214" cy="8309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изменении организации традиционного урока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57686" y="2357430"/>
            <a:ext cx="4572000" cy="156966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включении специально организованной деятельности учащихся в образовательный процесс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00364" y="4214818"/>
            <a:ext cx="308623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accent3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pPr algn="ctr">
              <a:buFont typeface="Wingdings 2" pitchFamily="18" charset="2"/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реализуется через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00034" y="5000636"/>
            <a:ext cx="3286148" cy="10895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 defTabSz="93345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компетентностно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 ориентированные задания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715008" y="4929198"/>
            <a:ext cx="3143272" cy="10895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 defTabSz="93345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современные образовательные технологии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rot="10800000" flipV="1">
            <a:off x="2357422" y="2214554"/>
            <a:ext cx="1714512" cy="214314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5214942" y="2143116"/>
            <a:ext cx="2428892" cy="214314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10800000" flipV="1">
            <a:off x="1928794" y="4786322"/>
            <a:ext cx="1785950" cy="21431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5357818" y="4714884"/>
            <a:ext cx="2143140" cy="21431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/>
          <p:cNvSpPr>
            <a:spLocks noChangeArrowheads="1"/>
          </p:cNvSpPr>
          <p:nvPr/>
        </p:nvSpPr>
        <p:spPr bwMode="auto">
          <a:xfrm>
            <a:off x="1214438" y="214313"/>
            <a:ext cx="702147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Актуальность </a:t>
            </a:r>
            <a:r>
              <a:rPr lang="ru-RU" sz="2800" b="1" dirty="0" err="1">
                <a:solidFill>
                  <a:srgbClr val="C0000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компетентностного</a:t>
            </a:r>
            <a:endParaRPr lang="ru-RU" sz="2800" b="1" dirty="0">
              <a:solidFill>
                <a:srgbClr val="C00000"/>
              </a:solidFill>
              <a:latin typeface="Arial Black" pitchFamily="34" charset="0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ru-RU" sz="2800" b="1" dirty="0">
                <a:solidFill>
                  <a:srgbClr val="C0000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 подхода в образовании</a:t>
            </a:r>
            <a:endParaRPr lang="ru-RU" sz="2800" dirty="0">
              <a:solidFill>
                <a:srgbClr val="C00000"/>
              </a:solidFill>
              <a:latin typeface="Arial Black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171" name="Прямоугольник 6"/>
          <p:cNvSpPr>
            <a:spLocks noChangeArrowheads="1"/>
          </p:cNvSpPr>
          <p:nvPr/>
        </p:nvSpPr>
        <p:spPr bwMode="auto">
          <a:xfrm>
            <a:off x="285720" y="1785926"/>
            <a:ext cx="828675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800" b="1" dirty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Школа должна готовить своих учеников </a:t>
            </a:r>
            <a:r>
              <a:rPr lang="ru-RU" sz="2800" b="1" dirty="0" smtClean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  к      жизни,   </a:t>
            </a:r>
            <a:r>
              <a:rPr lang="ru-RU" sz="2800" b="1" dirty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о которой …</a:t>
            </a:r>
          </a:p>
        </p:txBody>
      </p:sp>
      <p:pic>
        <p:nvPicPr>
          <p:cNvPr id="7172" name="Picture 2" descr="C:\Documents and Settings\Елена\Мои документы\Мои рисунки\Организатор клипов (Microsoft)\картинки 1\АНИМАШКИ\Дети\baby18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5" y="3429000"/>
            <a:ext cx="1071563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Прямоугольник 8"/>
          <p:cNvSpPr>
            <a:spLocks noChangeArrowheads="1"/>
          </p:cNvSpPr>
          <p:nvPr/>
        </p:nvSpPr>
        <p:spPr bwMode="auto">
          <a:xfrm>
            <a:off x="428625" y="5357813"/>
            <a:ext cx="8001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800" b="1" dirty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Школа должна развивать такие качества, </a:t>
            </a:r>
            <a:r>
              <a:rPr lang="ru-RU" sz="2800" b="1" dirty="0" smtClean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   как </a:t>
            </a:r>
            <a:r>
              <a:rPr lang="ru-RU" sz="2800" b="1" dirty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…</a:t>
            </a:r>
          </a:p>
        </p:txBody>
      </p:sp>
      <p:pic>
        <p:nvPicPr>
          <p:cNvPr id="6" name="Рисунок 5" descr="J0296944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2330" y="3929066"/>
            <a:ext cx="714375" cy="561975"/>
          </a:xfrm>
          <a:prstGeom prst="rect">
            <a:avLst/>
          </a:prstGeom>
        </p:spPr>
      </p:pic>
      <p:pic>
        <p:nvPicPr>
          <p:cNvPr id="7" name="Рисунок 6" descr="J0284132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2976" y="3786190"/>
            <a:ext cx="857250" cy="78105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3071810"/>
            <a:ext cx="8358246" cy="34163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Внедрение </a:t>
            </a:r>
            <a:r>
              <a:rPr lang="ru-RU" sz="2400" b="1" dirty="0" err="1" smtClean="0"/>
              <a:t>компетентностно-ориентированных</a:t>
            </a:r>
            <a:r>
              <a:rPr lang="ru-RU" sz="2400" b="1" dirty="0" smtClean="0"/>
              <a:t> заданий в предметное обучение – одно из направлений, связанных с реализацией школьных стандартов второго поколения. Компетентность при выполнении таких заданий «не противопоставляется знаниям или умениям, она включает их в себя, но не путем простого суммирования, а при свободном использовании наиболее эффективного для конкретной ситуации набора из имеющихся в арсенале ученика знаний и умений»</a:t>
            </a:r>
            <a:endParaRPr lang="ru-RU" sz="2400" b="1" dirty="0"/>
          </a:p>
        </p:txBody>
      </p:sp>
      <p:pic>
        <p:nvPicPr>
          <p:cNvPr id="3" name="Рисунок 2" descr="КОЗ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2171700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3000364" y="428604"/>
            <a:ext cx="5715008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Актуальность использования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компетентностно-ориентированных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заданий на уроках русского языка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 Black" pitchFamily="34" charset="0"/>
            </a:endParaRPr>
          </a:p>
        </p:txBody>
      </p:sp>
      <p:pic>
        <p:nvPicPr>
          <p:cNvPr id="5" name="Рисунок 4" descr="КОЗ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14290"/>
            <a:ext cx="2171700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5720" y="571480"/>
            <a:ext cx="8643998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rgbClr val="002060"/>
                </a:solidFill>
              </a:rPr>
              <a:t>Выберите не более трёх целей.</a:t>
            </a:r>
            <a:endParaRPr lang="ru-RU" sz="2400" b="1" dirty="0">
              <a:solidFill>
                <a:srgbClr val="002060"/>
              </a:solidFill>
            </a:endParaRPr>
          </a:p>
          <a:p>
            <a:r>
              <a:rPr lang="ru-RU" sz="2000" b="1" dirty="0">
                <a:solidFill>
                  <a:srgbClr val="C00000"/>
                </a:solidFill>
              </a:rPr>
              <a:t>Какова цель Вашего участия в нашей работе? Какие из перечисленных ниже целей наиболее значимы для Вас?</a:t>
            </a:r>
            <a:endParaRPr lang="ru-RU" sz="2000" dirty="0">
              <a:solidFill>
                <a:srgbClr val="C00000"/>
              </a:solidFill>
            </a:endParaRPr>
          </a:p>
          <a:p>
            <a:r>
              <a:rPr lang="ru-RU" sz="2000" b="1" dirty="0">
                <a:solidFill>
                  <a:srgbClr val="C00000"/>
                </a:solidFill>
              </a:rPr>
              <a:t> </a:t>
            </a:r>
            <a:endParaRPr lang="ru-RU" sz="2000" dirty="0">
              <a:solidFill>
                <a:srgbClr val="C00000"/>
              </a:solidFill>
            </a:endParaRPr>
          </a:p>
          <a:p>
            <a:r>
              <a:rPr lang="ru-RU" b="1" dirty="0"/>
              <a:t> </a:t>
            </a:r>
            <a:endParaRPr lang="ru-RU" dirty="0"/>
          </a:p>
          <a:p>
            <a:r>
              <a:rPr lang="ru-RU" sz="2000" b="1" dirty="0"/>
              <a:t>1.Практически познакомиться с </a:t>
            </a:r>
            <a:r>
              <a:rPr lang="ru-RU" sz="2000" b="1" dirty="0" err="1"/>
              <a:t>компетентностным</a:t>
            </a:r>
            <a:r>
              <a:rPr lang="ru-RU" sz="2000" b="1" dirty="0"/>
              <a:t> подходом в образовании.</a:t>
            </a:r>
          </a:p>
          <a:p>
            <a:r>
              <a:rPr lang="ru-RU" sz="2000" b="1" dirty="0"/>
              <a:t>2.Научиться узнавать </a:t>
            </a:r>
            <a:r>
              <a:rPr lang="ru-RU" sz="2000" b="1" dirty="0" err="1"/>
              <a:t>компетентностно-ориентированные</a:t>
            </a:r>
            <a:r>
              <a:rPr lang="ru-RU" sz="2000" b="1" dirty="0"/>
              <a:t> задания.</a:t>
            </a:r>
          </a:p>
          <a:p>
            <a:r>
              <a:rPr lang="ru-RU" sz="2000" b="1" dirty="0"/>
              <a:t>3.Научиться использовать </a:t>
            </a:r>
            <a:r>
              <a:rPr lang="ru-RU" sz="2000" b="1" dirty="0" err="1"/>
              <a:t>компетентностно-ориентированные</a:t>
            </a:r>
            <a:r>
              <a:rPr lang="ru-RU" sz="2000" b="1" dirty="0"/>
              <a:t> задания в работе с детьми.</a:t>
            </a:r>
          </a:p>
          <a:p>
            <a:r>
              <a:rPr lang="ru-RU" sz="2000" b="1" dirty="0"/>
              <a:t>4.Научиться разрабатывать </a:t>
            </a:r>
            <a:r>
              <a:rPr lang="ru-RU" sz="2000" b="1" dirty="0" err="1"/>
              <a:t>компетентностно-ориентированные</a:t>
            </a:r>
            <a:r>
              <a:rPr lang="ru-RU" sz="2000" b="1" dirty="0"/>
              <a:t> задания.</a:t>
            </a:r>
          </a:p>
          <a:p>
            <a:r>
              <a:rPr lang="ru-RU" sz="2000" b="1" dirty="0"/>
              <a:t>5.Получить в пользование дидактическую копилку материалов.</a:t>
            </a:r>
          </a:p>
          <a:p>
            <a:r>
              <a:rPr lang="ru-RU" sz="2000" b="1" dirty="0"/>
              <a:t>6.Получить материалы для дальнейшей методической работы с педагогами по данной тематике.</a:t>
            </a:r>
          </a:p>
          <a:p>
            <a:r>
              <a:rPr lang="ru-RU" sz="2000" b="1" dirty="0"/>
              <a:t>7.Найти единомышленников среди коллег из других школ.</a:t>
            </a:r>
          </a:p>
          <a:p>
            <a:r>
              <a:rPr lang="ru-RU" sz="2000" b="1" dirty="0"/>
              <a:t>8.Поделиться своим опытом и ознакомиться с опытом коллег. </a:t>
            </a:r>
          </a:p>
          <a:p>
            <a:r>
              <a:rPr lang="ru-RU" sz="2000" b="1" dirty="0"/>
              <a:t> </a:t>
            </a:r>
          </a:p>
          <a:p>
            <a:r>
              <a:rPr lang="ru-RU" sz="2000" b="1" dirty="0"/>
              <a:t> </a:t>
            </a:r>
          </a:p>
          <a:p>
            <a:endParaRPr lang="ru-RU" dirty="0"/>
          </a:p>
        </p:txBody>
      </p:sp>
      <p:pic>
        <p:nvPicPr>
          <p:cNvPr id="3" name="Рисунок 2" descr="J022374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0958" y="4857760"/>
            <a:ext cx="1066800" cy="125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142844" y="642918"/>
            <a:ext cx="8858312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Типы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компетентностно-ориентированных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заданий: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 Black" pitchFamily="34" charset="0"/>
              <a:ea typeface="Calibri" pitchFamily="34" charset="0"/>
              <a:cs typeface="Times New Roman" pitchFamily="18" charset="0"/>
            </a:endParaRPr>
          </a:p>
          <a:p>
            <a:pPr marL="45720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проблемная лингвистическая задача;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    моделирование (лингвистическое и речевое);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    исследовательская работа;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    проект;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    творческая работа.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</p:txBody>
      </p:sp>
      <p:pic>
        <p:nvPicPr>
          <p:cNvPr id="3074" name="Picture 2" descr="C:\Documents and Settings\Admin\Рабочий стол\Картинки\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26" y="3719514"/>
            <a:ext cx="1762132" cy="26138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500034" y="428604"/>
            <a:ext cx="8143932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Признаки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компетентностно-ориентированного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задания: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имитация жизненной ситуации;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обучающий характер, адаптация к возрастному уровню учащихся;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выход за рамки одной образовательной области;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наличие заметно большего, по сравнению с обычными учебными задачами, набора данных, среди которых могут быть и лишнее;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часть необходимых данных отсутствует; предполагается, что учащиеся должны самостоятельно найти их в справочной литературе.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7171" name="Picture 3" descr="C:\Documents and Settings\Admin\Рабочий стол\Картинки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520" y="1214422"/>
            <a:ext cx="762000" cy="854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6050" y="428604"/>
            <a:ext cx="58579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</a:rPr>
              <a:t>Структура </a:t>
            </a:r>
            <a:r>
              <a:rPr lang="ru-RU" sz="2400" b="1" dirty="0" err="1" smtClean="0">
                <a:solidFill>
                  <a:srgbClr val="C00000"/>
                </a:solidFill>
                <a:latin typeface="Arial Black" pitchFamily="34" charset="0"/>
              </a:rPr>
              <a:t>компетентностно</a:t>
            </a:r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</a:rPr>
              <a:t>-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</a:rPr>
              <a:t>ориентированных заданий (КОЗ): </a:t>
            </a:r>
            <a:endParaRPr lang="ru-RU" sz="2400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3" name="Рисунок 2" descr="КОЗ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928670"/>
            <a:ext cx="2181225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2786050" y="2000240"/>
            <a:ext cx="5857884" cy="415498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стимул,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задачная формулировка,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источник информации,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бланк для выполнения задания (если оно подразумевает структурированный ответ),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инструмент проверки.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500034" y="357166"/>
            <a:ext cx="8001056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А27.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Прочитайте текст.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 осени 1941 года, уже через несколько месяцев после начала Великой Отечественной войны, большая часть угольных шахт и металлургических заводов СССР оказалась на территории, оккупированной немецкими войсками. Поэтому только что созданная на Урале восточная металлургическая база буквально спасла страну.  В годы войны Урал стал главным промышленным районом СССР. Сюда были эвакуированы сотни заводов  с оккупированных территорий. В Нижнем Тагиле был создан крупнейший в мире танковый завод. Для производства танковых башен впервые была применена электросварка, внедрено много других технических новшеств.  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каком из приведённых ниже предложений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ВЕРНО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передана главная информация, содержащаяся в тексте?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1)К осени 1941 года большая часть угольных   и металлургических заводов СССР оказалась на территории, оккупированной немецкими войсками.  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2)В годы Великой Отечественной войны, когда промышленные районы СССР были оккупированы немецкими войсками, Урал стал основой военной промышленности.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3)Созданная на Урале восточная металлургическая база включала сотни эвакуированных заводов с оккупированных территорий.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4)В военные годы на уральских заводах было внедрено много различных технических новшеств.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онструирование КОЗ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00174"/>
            <a:ext cx="247650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785786" y="785794"/>
            <a:ext cx="735811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Конструирование    КОЗ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 Black" pitchFamily="34" charset="0"/>
            </a:endParaRPr>
          </a:p>
        </p:txBody>
      </p:sp>
      <p:pic>
        <p:nvPicPr>
          <p:cNvPr id="4" name="Рисунок 3" descr="КОЗ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1571612"/>
            <a:ext cx="2181225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КОЗ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488" y="3143248"/>
            <a:ext cx="2171700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ChangeArrowheads="1"/>
          </p:cNvSpPr>
          <p:nvPr/>
        </p:nvSpPr>
        <p:spPr bwMode="auto">
          <a:xfrm>
            <a:off x="357158" y="428604"/>
            <a:ext cx="8429684" cy="698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 группа.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Даны источники информации, инструмент проверки.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Задание: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сформулировать стимул и задачные формулировки; на формирование каких компетентностей оно направлено.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Тема: Средства художественной изобразительности.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Задание направлено на формирование компетентностей: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информационная (1 уровень): проводит наблюдение в соответствии с поставленной задачей.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коммуникативная (1 уровень): оформляет мысль в форме стандартных продуктов письменной коммуникации.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коммуникативная (2 уровень): определяет жанр и структуру письменного текста в соответствии с поставленной целью.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857232"/>
            <a:ext cx="785818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Стимул: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 любите читать стихи? Может, вы пробовали сами писать стихотворения? Я вам предлагаю побывать в поэтической лаборатории и раскрыть тайны создания стихотворений, чтобы научиться сочинять свои.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Задачная формулировка: </a:t>
            </a:r>
            <a:endParaRPr lang="ru-RU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Какие средства выразительности использованы в данных текстах? Спишите тексты и укажите средства выразительности.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Сочините своё четверостишие и укажите использованные средства выразительности.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500042"/>
            <a:ext cx="5786478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Источники информации:</a:t>
            </a:r>
          </a:p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/>
              <a:t>1.Задремали звёзды </a:t>
            </a:r>
            <a:r>
              <a:rPr lang="ru-RU" sz="2400" b="1" dirty="0" smtClean="0"/>
              <a:t>золотые.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Задрожало зеркало затона.</a:t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2. Улыбнулись сонные берёзки,</a:t>
            </a:r>
            <a:br>
              <a:rPr lang="ru-RU" sz="2400" b="1" dirty="0" smtClean="0"/>
            </a:br>
            <a:r>
              <a:rPr lang="ru-RU" sz="2400" b="1" dirty="0" smtClean="0"/>
              <a:t>Растрепали шёлковые косы.</a:t>
            </a:r>
            <a:br>
              <a:rPr lang="ru-RU" sz="2400" b="1" dirty="0" smtClean="0"/>
            </a:br>
            <a:r>
              <a:rPr lang="ru-RU" sz="2400" b="1" dirty="0" smtClean="0"/>
              <a:t>Шелестят зелёные серёжки,</a:t>
            </a:r>
            <a:br>
              <a:rPr lang="ru-RU" sz="2400" b="1" dirty="0" smtClean="0"/>
            </a:br>
            <a:r>
              <a:rPr lang="ru-RU" sz="2400" b="1" dirty="0" smtClean="0"/>
              <a:t>И горят серебряные росы.</a:t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3. Черёмуха душистая с весною расцвела</a:t>
            </a:r>
            <a:br>
              <a:rPr lang="ru-RU" sz="2400" b="1" dirty="0" smtClean="0"/>
            </a:br>
            <a:r>
              <a:rPr lang="ru-RU" sz="2400" b="1" dirty="0" smtClean="0"/>
              <a:t>И ветки золотистые, что кудри, завила.</a:t>
            </a:r>
            <a:br>
              <a:rPr lang="ru-RU" sz="2400" b="1" dirty="0" smtClean="0"/>
            </a:b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642918"/>
            <a:ext cx="7786742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Инструмент проверки (Модельный ответ)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b="1" dirty="0" smtClean="0"/>
              <a:t>1. Задремали </a:t>
            </a:r>
            <a:r>
              <a:rPr lang="ru-RU" sz="2400" b="1" smtClean="0"/>
              <a:t>звёзды </a:t>
            </a:r>
            <a:r>
              <a:rPr lang="ru-RU" sz="2400" b="1" smtClean="0"/>
              <a:t>золотые.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Задрожало зеркало затона (олицетворение, метафора, эпитет)</a:t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2. Улыбнулись сонные берёзки,</a:t>
            </a:r>
            <a:br>
              <a:rPr lang="ru-RU" sz="2400" b="1" dirty="0" smtClean="0"/>
            </a:br>
            <a:r>
              <a:rPr lang="ru-RU" sz="2400" b="1" dirty="0" smtClean="0"/>
              <a:t>Растрепали шёлковые косы.</a:t>
            </a:r>
            <a:br>
              <a:rPr lang="ru-RU" sz="2400" b="1" dirty="0" smtClean="0"/>
            </a:br>
            <a:r>
              <a:rPr lang="ru-RU" sz="2400" b="1" dirty="0" smtClean="0"/>
              <a:t>Шелестят зелёные серёжки,</a:t>
            </a:r>
            <a:br>
              <a:rPr lang="ru-RU" sz="2400" b="1" dirty="0" smtClean="0"/>
            </a:br>
            <a:r>
              <a:rPr lang="ru-RU" sz="2400" b="1" dirty="0" smtClean="0"/>
              <a:t>И горят серебряные росы (олицетворение, эпитеты)</a:t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3. Черёмуха душистая с весною расцвела</a:t>
            </a:r>
            <a:br>
              <a:rPr lang="ru-RU" sz="2400" b="1" dirty="0" smtClean="0"/>
            </a:br>
            <a:r>
              <a:rPr lang="ru-RU" sz="2400" b="1" dirty="0" smtClean="0"/>
              <a:t>И ветки золотистые, что кудри, завила (олицетворение, эпитеты, сравнение).</a:t>
            </a:r>
            <a:br>
              <a:rPr lang="ru-RU" sz="2400" b="1" dirty="0" smtClean="0"/>
            </a:b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1"/>
          <p:cNvSpPr>
            <a:spLocks noChangeArrowheads="1"/>
          </p:cNvSpPr>
          <p:nvPr/>
        </p:nvSpPr>
        <p:spPr bwMode="auto">
          <a:xfrm>
            <a:off x="357158" y="357166"/>
            <a:ext cx="8358214" cy="553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 группа</a:t>
            </a:r>
            <a:r>
              <a:rPr lang="ru-RU" sz="2400" b="1" dirty="0" smtClean="0">
                <a:latin typeface="Arial" pitchFamily="34" charset="0"/>
              </a:rPr>
              <a:t>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Даны стимул, инструмент проверки.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Задание: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сформулировать  задачные формулировки и подобрать источники информации; на формирование каких компетентностей оно направлено.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Официально-деловой стиль. Объявление.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Формируемая компетентность: компетентность разрешения проблем </a:t>
            </a:r>
            <a:endParaRPr lang="ru-RU" sz="2400" b="1" dirty="0" smtClean="0"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Аспект: применение технологии, 2 уровень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Ключевая компетентность:  Информационная  (нужно использовать источник информации)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Аспект: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Извлечение информации (вторичное извлечение) , 1 уровень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Ключевая компетентность: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Самоорганизационная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Аспект: Планирование деятельности, уровень 2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357166"/>
            <a:ext cx="835824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spc="150" dirty="0" smtClean="0">
                <a:ln w="11430"/>
                <a:solidFill>
                  <a:srgbClr val="4A206A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4 основополагающих принципа образования</a:t>
            </a:r>
            <a:endParaRPr lang="ru-RU" sz="2800" b="1" spc="150" dirty="0">
              <a:ln w="11430"/>
              <a:solidFill>
                <a:srgbClr val="4A206A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1357298"/>
            <a:ext cx="8572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cs typeface="Times New Roman" pitchFamily="18" charset="0"/>
              </a:rPr>
              <a:t>Для того чтобы быть современным, нужно научиться:</a:t>
            </a:r>
            <a:endParaRPr lang="ru-RU" sz="2800" b="1" dirty="0">
              <a:solidFill>
                <a:srgbClr val="C00000"/>
              </a:solidFill>
              <a:cs typeface="Times New Roman" pitchFamily="18" charset="0"/>
            </a:endParaRPr>
          </a:p>
        </p:txBody>
      </p:sp>
      <p:pic>
        <p:nvPicPr>
          <p:cNvPr id="4" name="Picture 2" descr="C:\Documents and Settings\Елена\Мои документы\Мои рисунки\Организатор клипов (Microsoft)\j043780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928802"/>
            <a:ext cx="1785950" cy="17859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 descr="C:\Documents and Settings\Елена\Мои документы\Мои рисунки\Организатор клипов (Microsoft)\j0398143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2285992"/>
            <a:ext cx="1714512" cy="17145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J0283224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1670" y="4357694"/>
            <a:ext cx="2000264" cy="1454471"/>
          </a:xfrm>
          <a:prstGeom prst="rect">
            <a:avLst/>
          </a:prstGeom>
        </p:spPr>
      </p:pic>
      <p:pic>
        <p:nvPicPr>
          <p:cNvPr id="8" name="Рисунок 7" descr="J0284032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72264" y="4286256"/>
            <a:ext cx="1905008" cy="140494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57158" y="3714752"/>
            <a:ext cx="30861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СОСУЩЕСТВОВАТЬ</a:t>
            </a:r>
            <a:endParaRPr lang="ru-RU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357950" y="2643182"/>
            <a:ext cx="1594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УЧИТЬСЯ</a:t>
            </a:r>
            <a:endParaRPr lang="ru-RU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14348" y="5786454"/>
            <a:ext cx="17304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РАБОТАТЬ</a:t>
            </a:r>
            <a:endParaRPr lang="ru-RU" sz="2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000760" y="5857892"/>
            <a:ext cx="10935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ЖИТЬ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428604"/>
            <a:ext cx="81439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Стимул: </a:t>
            </a: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</a:rPr>
              <a:t>   </a:t>
            </a: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тебя пропал щенок. Необходимо найти</a:t>
            </a:r>
            <a:endParaRPr lang="ru-RU" sz="2400" b="1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Задачная формулировка: </a:t>
            </a: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Используя предложенную справку, составь для</a:t>
            </a:r>
            <a:r>
              <a:rPr lang="ru-RU" sz="2400" b="1" dirty="0" smtClean="0">
                <a:ea typeface="Calibri" pitchFamily="34" charset="0"/>
                <a:cs typeface="Times New Roman" pitchFamily="18" charset="0"/>
              </a:rPr>
              <a:t> </a:t>
            </a: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себя список той информации, которую необходимо разместить в объявлении,  напечатай (напиши) объявление о пропаже щенка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Источник информации: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8596" y="2850642"/>
          <a:ext cx="8072494" cy="3364992"/>
        </p:xfrm>
        <a:graphic>
          <a:graphicData uri="http://schemas.openxmlformats.org/drawingml/2006/table">
            <a:tbl>
              <a:tblPr/>
              <a:tblGrid>
                <a:gridCol w="8072494"/>
              </a:tblGrid>
              <a:tr h="11340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Объявление. 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1. Процесс действия по значению глаголов: объявлять, объявить. 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2. Печатное сообщение, извещение о чем-либо. 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Объявление- </a:t>
                      </a:r>
                      <a:r>
                        <a:rPr lang="ru-RU" sz="2400" b="1" dirty="0" smtClean="0">
                          <a:latin typeface="Times New Roman"/>
                          <a:ea typeface="Calibri"/>
                          <a:cs typeface="Times New Roman"/>
                        </a:rPr>
                        <a:t>вид </a:t>
                      </a: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письменного сообщения; извещение о чём-либо, напечатанное в газете, журнале или вывешенное где-нибудь с целью привлечь внимание потенциального читателя. </a:t>
                      </a:r>
                      <a:r>
                        <a:rPr lang="ru-RU" sz="2400" b="1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           </a:t>
                      </a:r>
                      <a:r>
                        <a:rPr lang="ru-RU" sz="2400" b="1" dirty="0" smtClean="0">
                          <a:latin typeface="Times New Roman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ru-RU" sz="2400" b="1" dirty="0" err="1">
                          <a:latin typeface="Times New Roman"/>
                          <a:ea typeface="Calibri"/>
                          <a:cs typeface="Times New Roman"/>
                        </a:rPr>
                        <a:t>Грамота.Ру</a:t>
                      </a: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 )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475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Справка: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357166"/>
            <a:ext cx="84296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Объявление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- только ед.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Действие по глаг.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объявить-объявлять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О. приговора состоялось вчера. О. войны.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2. Печатное сообщение, извещение о чем-н., публикация.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Повесить на стене о. Доска для объявлений. Дать о. в газету. Поместить о. в газете.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(Толковый словарь русского языка Ушакова)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537" name="Rectangle 1"/>
          <p:cNvSpPr>
            <a:spLocks noChangeArrowheads="1"/>
          </p:cNvSpPr>
          <p:nvPr/>
        </p:nvSpPr>
        <p:spPr bwMode="auto">
          <a:xfrm>
            <a:off x="500034" y="2714620"/>
            <a:ext cx="592932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Модельный ответ: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65538" name="Rectangle 2"/>
          <p:cNvSpPr>
            <a:spLocks noChangeArrowheads="1"/>
          </p:cNvSpPr>
          <p:nvPr/>
        </p:nvSpPr>
        <p:spPr bwMode="auto">
          <a:xfrm>
            <a:off x="571472" y="3286124"/>
            <a:ext cx="814393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План: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1.Заголовок объявления</a:t>
            </a:r>
            <a:r>
              <a:rPr lang="ru-RU" sz="2400" b="1" dirty="0" smtClean="0">
                <a:latin typeface="Arial" pitchFamily="34" charset="0"/>
              </a:rPr>
              <a:t>   2.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Фотография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3.Порода собаки и внешние признаки</a:t>
            </a:r>
            <a:r>
              <a:rPr lang="ru-RU" sz="2400" b="1" dirty="0" smtClean="0">
                <a:latin typeface="Arial" pitchFamily="34" charset="0"/>
              </a:rPr>
              <a:t>      4.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Окрас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5.Размер</a:t>
            </a:r>
            <a:r>
              <a:rPr lang="ru-RU" sz="2400" b="1" dirty="0" smtClean="0">
                <a:latin typeface="Arial" pitchFamily="34" charset="0"/>
              </a:rPr>
              <a:t>   6.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Особые приметы</a:t>
            </a:r>
            <a:r>
              <a:rPr lang="ru-RU" sz="2400" b="1" dirty="0" smtClean="0">
                <a:latin typeface="Arial" pitchFamily="34" charset="0"/>
              </a:rPr>
              <a:t>     7.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Кличка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8.Контактная информация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9. Информация о вознаграждении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10. Отрывные полосы с контактной информацией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6564" name="Рисунок 2" descr="animals_013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26" y="1000108"/>
            <a:ext cx="1247776" cy="933450"/>
          </a:xfrm>
          <a:prstGeom prst="rect">
            <a:avLst/>
          </a:prstGeom>
          <a:noFill/>
        </p:spPr>
      </p:pic>
      <p:sp>
        <p:nvSpPr>
          <p:cNvPr id="66566" name="Rectangle 6"/>
          <p:cNvSpPr>
            <a:spLocks noChangeArrowheads="1"/>
          </p:cNvSpPr>
          <p:nvPr/>
        </p:nvSpPr>
        <p:spPr bwMode="auto">
          <a:xfrm>
            <a:off x="428596" y="571480"/>
            <a:ext cx="8429684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Пропала СОБАКА!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Порода – пекинес (кобель), окрас рыже-белый, длинношерстный, среднего размера,  легко подходит к людям.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Особые приметы : прихрамывает на правую переднюю лапу.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Отзывается на кличку Чип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Нашедших просим позвонить по т. 23-24-25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Вознаграждение!!!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1"/>
          <p:cNvSpPr>
            <a:spLocks noChangeArrowheads="1"/>
          </p:cNvSpPr>
          <p:nvPr/>
        </p:nvSpPr>
        <p:spPr bwMode="auto">
          <a:xfrm>
            <a:off x="500034" y="357166"/>
            <a:ext cx="8143932" cy="553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Инструмент проверки (модельный ответ):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11 баллов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В объявлении  присутствуют все элементы: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10 баллов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отсутствует один элемент.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 баллов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отсутствует два элемента.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 баллов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отсутствует три элемента.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 баллов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отсутствует четыре элемента.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 баллов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отсутствует пять элементов.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 баллов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отсутствует шесть элементов.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 балла    -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отсутствует семь элементов.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 балла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отсутствует восемь  элементов.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 балла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отсутствует девять  элементов.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 балл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отсутствует десять элементов.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0 баллов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 объявление  не было написано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>
            <a:spLocks noChangeArrowheads="1"/>
          </p:cNvSpPr>
          <p:nvPr/>
        </p:nvSpPr>
        <p:spPr bwMode="auto">
          <a:xfrm>
            <a:off x="357158" y="214290"/>
            <a:ext cx="857256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 группа.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Даны источники  информации, инструмент проверки.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Задание: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сформулировать  задачные формулировки и стимул; на формирование каких компетентностей оно направлено.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Стимул: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Птицы  прощебетали  текст  телеграмм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Задачная  формулировка.  Восстановите    текст   телеграмм (групповая  работа).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Источник  информации: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карточки  с  текстом  лежат  на 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партах.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706" name="Rectangle 2"/>
          <p:cNvSpPr>
            <a:spLocks noChangeArrowheads="1"/>
          </p:cNvSpPr>
          <p:nvPr/>
        </p:nvSpPr>
        <p:spPr bwMode="auto">
          <a:xfrm>
            <a:off x="428596" y="4500570"/>
            <a:ext cx="842968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Карточка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Весна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Открыли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весну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грачи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всех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проталинах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появились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их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стаи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зиму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грачи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провели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юге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нашей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страны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1"/>
          <p:cNvSpPr>
            <a:spLocks noChangeArrowheads="1"/>
          </p:cNvSpPr>
          <p:nvPr/>
        </p:nvSpPr>
        <p:spPr bwMode="auto">
          <a:xfrm>
            <a:off x="285720" y="285728"/>
            <a:ext cx="8643998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Карточка 2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Лето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Очень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часто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ребята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разоряют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птичьи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гнезда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какой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огромный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вред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приносят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себе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Родине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каждая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птичка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лето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приносит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огромную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пользу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каждом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гнезде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четырех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двадцати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четырех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яиц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Карточка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Осень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«Исчезли  птицы  в  ярких  и  пестрых  нарядах  они 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отлетают  ночью   дорогу  на  юг  птицы  найдут  и  в 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темную  ночь  вот  и  пришел  месяц  прощания  с  родиной»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Карточка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Зима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Настал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последний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месяц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лесного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года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всех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жителей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леса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концу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подошли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запасы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кладовых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помните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своих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маленьких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слабых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друзьях</a:t>
            </a: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птицах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сделайте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домики-кормушки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птиц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1"/>
          <p:cNvSpPr>
            <a:spLocks noChangeArrowheads="1"/>
          </p:cNvSpPr>
          <p:nvPr/>
        </p:nvSpPr>
        <p:spPr bwMode="auto">
          <a:xfrm>
            <a:off x="428596" y="500042"/>
            <a:ext cx="814393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Инструмент  проверки: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модельный  ответ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70658" name="Rectangle 2"/>
          <p:cNvSpPr>
            <a:spLocks noChangeArrowheads="1"/>
          </p:cNvSpPr>
          <p:nvPr/>
        </p:nvSpPr>
        <p:spPr bwMode="auto">
          <a:xfrm>
            <a:off x="357158" y="1357298"/>
            <a:ext cx="8501122" cy="3570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Критерии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оценки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выполненного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задания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Предложения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выражают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законченную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мысль.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Правильно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определены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границы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предложения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-2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балла;</a:t>
            </a:r>
            <a:endParaRPr kumimoji="0" lang="ru-RU" sz="2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Правильно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оформлено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начало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предложения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2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балла;</a:t>
            </a:r>
            <a:endParaRPr kumimoji="0" lang="ru-RU" sz="2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Правильно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поставлен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знак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конце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предложения -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1балл.</a:t>
            </a:r>
            <a:endParaRPr kumimoji="0" lang="ru-RU" sz="2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Неправильно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определены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границы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предложения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lang="ru-RU" sz="2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0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баллов;</a:t>
            </a:r>
            <a:endParaRPr kumimoji="0" lang="ru-RU" sz="2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Неправильно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оформлено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начало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предложения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0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баллов.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После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работы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каждая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группа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проводит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защиту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своего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задания</a:t>
            </a:r>
            <a:endParaRPr kumimoji="0" lang="ru-RU" sz="2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1"/>
          <p:cNvSpPr>
            <a:spLocks noChangeArrowheads="1"/>
          </p:cNvSpPr>
          <p:nvPr/>
        </p:nvSpPr>
        <p:spPr bwMode="auto">
          <a:xfrm>
            <a:off x="500034" y="285728"/>
            <a:ext cx="8143932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 группа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Дан только инструмент проверки (модельный ответ)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Задание: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сформулировать  задачные формулировки и стимул,  подобрать  источник информации; на формирование каких компетентностей оно направлено.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Тема: «Стили речи. Официально-деловой стиль».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Ключевые компетентности – информационная, коммуникативная.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Стимул: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Летом ты решил поработать. Узнал, что есть вакансия курьера в редакции местной газеты. Твой 15-летний знакомый прошлым летом подрабатывал на этой должности и рекомендовал тебе устроиться туда же. Ты сомневаешься: возьмут ли тебя в твои 12 лет и при каких условиях. Также знаешь, что для устройства на работу нужно написать заявление.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1"/>
          <p:cNvSpPr>
            <a:spLocks noChangeArrowheads="1"/>
          </p:cNvSpPr>
          <p:nvPr/>
        </p:nvSpPr>
        <p:spPr bwMode="auto">
          <a:xfrm>
            <a:off x="428596" y="357166"/>
            <a:ext cx="828680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Формулировка задания.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Узнай из официального источника, Трудового кодекса РФ, необходимую для тебя информацию, заполнив таблицу. Составь своё заявление  с учётом того, в каком году ты его можешь предъявить на интересующей тебя работе.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28596" y="2571744"/>
          <a:ext cx="7929618" cy="3645408"/>
        </p:xfrm>
        <a:graphic>
          <a:graphicData uri="http://schemas.openxmlformats.org/drawingml/2006/table">
            <a:tbl>
              <a:tblPr/>
              <a:tblGrid>
                <a:gridCol w="2633244"/>
                <a:gridCol w="1604485"/>
                <a:gridCol w="3691889"/>
              </a:tblGrid>
              <a:tr h="2164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Информация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01" marR="65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Ответ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01" marR="65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Количество баллов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01" marR="65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51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1. С какого возраста несовершеннолетнего могут принять на работу в каникулы и при каких условиях?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01" marR="65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5301" marR="65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По 1 баллу за верное определение всех возрастных периодов.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По 1 баллу за верное указание всех условий в каждом периоде.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01" marR="65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7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2. Какова продолжительность дня для подростка?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01" marR="65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5301" marR="65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По 1 баллу за верное указание продолжительности дня в каждом из возрастных периодов.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01" marR="65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2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3. Каков минимальный  размер зарплаты подростка?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01" marR="65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5301" marR="65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1 балл за верное указание суммы.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01" marR="65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2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5301" marR="65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5301" marR="65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Итого: 11 баллов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301" marR="65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1"/>
          <p:cNvSpPr>
            <a:spLocks noChangeArrowheads="1"/>
          </p:cNvSpPr>
          <p:nvPr/>
        </p:nvSpPr>
        <p:spPr bwMode="auto">
          <a:xfrm>
            <a:off x="571472" y="357166"/>
            <a:ext cx="8072494" cy="553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Источник информации: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Трудовой кодекс РФ (глава 11, статья 63)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Модельный ответ: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Главному редактору газеты «Искра»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Головину Т.Ф.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Сергеева Антона Николаевича,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проживающего по адресу: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г. Лысьва, ул. Строительная, 26.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ЗАЯВЛЕНИЕ.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Прошу принять меня на работу на должность курьера.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Дата: 03.06.2013.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Подпись:___________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142875" y="274638"/>
            <a:ext cx="8858250" cy="1296987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Arial Black" pitchFamily="34" charset="0"/>
                <a:cs typeface="Times New Roman" pitchFamily="18" charset="0"/>
              </a:rPr>
              <a:t>Список ключевых компетентностей, которыми должны владеть молодые европейцы</a:t>
            </a:r>
          </a:p>
        </p:txBody>
      </p:sp>
      <p:sp>
        <p:nvSpPr>
          <p:cNvPr id="21507" name="Содержимое 2"/>
          <p:cNvSpPr>
            <a:spLocks noGrp="1"/>
          </p:cNvSpPr>
          <p:nvPr>
            <p:ph idx="1"/>
          </p:nvPr>
        </p:nvSpPr>
        <p:spPr>
          <a:xfrm>
            <a:off x="214282" y="1500174"/>
            <a:ext cx="8572500" cy="4483100"/>
          </a:xfrm>
        </p:spPr>
        <p:txBody>
          <a:bodyPr>
            <a:normAutofit/>
          </a:bodyPr>
          <a:lstStyle/>
          <a:p>
            <a:pPr>
              <a:buClrTx/>
              <a:buFont typeface="Wingdings" pitchFamily="2" charset="2"/>
              <a:buChar char="§"/>
            </a:pP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политическая и социальная компетентность; </a:t>
            </a:r>
          </a:p>
          <a:p>
            <a:pPr>
              <a:buClrTx/>
              <a:buFont typeface="Wingdings" pitchFamily="2" charset="2"/>
              <a:buChar char="§"/>
            </a:pP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способность к жизни в поликультурном мире; </a:t>
            </a:r>
          </a:p>
          <a:p>
            <a:pPr>
              <a:buClrTx/>
              <a:buFont typeface="Wingdings" pitchFamily="2" charset="2"/>
              <a:buChar char="§"/>
            </a:pP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коммуникативная культура (в том числе владение устной и письменной речью более чем на одном языке); </a:t>
            </a:r>
          </a:p>
          <a:p>
            <a:pPr>
              <a:buClrTx/>
              <a:buFont typeface="Wingdings" pitchFamily="2" charset="2"/>
              <a:buChar char="§"/>
            </a:pP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IT-грамотность; </a:t>
            </a:r>
          </a:p>
          <a:p>
            <a:pPr>
              <a:buClrTx/>
              <a:buFont typeface="Wingdings" pitchFamily="2" charset="2"/>
              <a:buChar char="§"/>
            </a:pP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способность учиться всю жизнь </a:t>
            </a:r>
          </a:p>
          <a:p>
            <a:pPr>
              <a:buFont typeface="Wingdings 2" pitchFamily="18" charset="2"/>
              <a:buNone/>
            </a:pPr>
            <a:endParaRPr lang="ru-RU" dirty="0" smtClean="0"/>
          </a:p>
        </p:txBody>
      </p:sp>
      <p:pic>
        <p:nvPicPr>
          <p:cNvPr id="7170" name="Picture 2" descr="C:\Documents and Settings\Елена\Мои документы\Мои рисунки\Организатор клипов (Microsoft)\картинки 1\АНИМАШКИ\Дети\head7_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4714884"/>
            <a:ext cx="2581275" cy="1571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500034" y="357166"/>
            <a:ext cx="82153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632B8D"/>
                </a:solidFill>
                <a:latin typeface="Arial Black" pitchFamily="34" charset="0"/>
              </a:rPr>
              <a:t>Ключевые компетенции, которыми должны владеть молодые европейцы:</a:t>
            </a:r>
            <a:endParaRPr lang="ru-RU" sz="2800" b="1" dirty="0">
              <a:solidFill>
                <a:srgbClr val="632B8D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5" descr="C:\Documents and Settings\Елена\Мои документы\Мои рисунки\Организатор клипов (Microsoft)\картинки 1\Животные\Птицы\LEBED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3675" y="0"/>
            <a:ext cx="9337675" cy="689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42844" y="214290"/>
            <a:ext cx="850112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«Будущее принадлежит тем, кто верит в красоту своей мечты».                        Элеонора Рузвельт</a:t>
            </a:r>
            <a:endParaRPr lang="ru-RU" sz="2800" dirty="0" smtClean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5000636"/>
            <a:ext cx="87154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«Жизнь на десять процентов состоит из того, что вы в ней делаете, а на девяносто </a:t>
            </a:r>
            <a:r>
              <a:rPr lang="ru-RU" sz="2800" b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—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из того, как вы её принимаете».                                       Моэм</a:t>
            </a:r>
            <a:endParaRPr lang="ru-RU" sz="2800" dirty="0" smtClean="0">
              <a:solidFill>
                <a:schemeClr val="bg1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14282" y="285728"/>
            <a:ext cx="857256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Компетентностный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подход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актуальность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7158" y="1643050"/>
            <a:ext cx="4960269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НОВАЯ ПАРАДИГМА ОБРАЗОВАНИЯ</a:t>
            </a:r>
            <a:endParaRPr lang="ru-RU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857884" y="1571612"/>
            <a:ext cx="2657202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НОВЫЕ УЧЕБНИКИ</a:t>
            </a:r>
            <a:endParaRPr lang="ru-RU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28596" y="2786058"/>
            <a:ext cx="5110181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ЕВРОПА. КЛЮЧЕВЫЕ КОМПЕТЕНЦИИ</a:t>
            </a:r>
            <a:endParaRPr lang="ru-RU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357554" y="4143380"/>
            <a:ext cx="5204502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МЕЖДУНАРОДНЫЕ ИССЛЕДОВАНИЯ</a:t>
            </a:r>
            <a:endParaRPr lang="ru-RU" sz="2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28596" y="5000636"/>
            <a:ext cx="2667718" cy="461665"/>
          </a:xfrm>
          <a:prstGeom prst="rect">
            <a:avLst/>
          </a:prstGeom>
          <a:solidFill>
            <a:srgbClr val="FFC000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ВЫСОКИЕ ЗНАНИЯ</a:t>
            </a:r>
            <a:endParaRPr lang="ru-RU" sz="2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286116" y="5572140"/>
            <a:ext cx="5753498" cy="461665"/>
          </a:xfrm>
          <a:prstGeom prst="rect">
            <a:avLst/>
          </a:prstGeom>
          <a:solidFill>
            <a:srgbClr val="FFC000"/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НИЗКИЙ УРОВЕНЬ ПРИМЕНЕНИЯ ЗНАНИЙ</a:t>
            </a:r>
            <a:endParaRPr lang="ru-RU" sz="2400" b="1" dirty="0"/>
          </a:p>
        </p:txBody>
      </p:sp>
      <p:cxnSp>
        <p:nvCxnSpPr>
          <p:cNvPr id="17" name="Прямая со стрелкой 16"/>
          <p:cNvCxnSpPr/>
          <p:nvPr/>
        </p:nvCxnSpPr>
        <p:spPr>
          <a:xfrm rot="10800000" flipV="1">
            <a:off x="2214546" y="1142984"/>
            <a:ext cx="1000132" cy="42862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5857884" y="1142984"/>
            <a:ext cx="1428760" cy="35719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16200000" flipH="1">
            <a:off x="4822033" y="1893083"/>
            <a:ext cx="2857520" cy="164307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rot="5400000">
            <a:off x="4679157" y="1607331"/>
            <a:ext cx="1500198" cy="85725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rot="10800000" flipV="1">
            <a:off x="2428860" y="4643446"/>
            <a:ext cx="2000264" cy="28575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stCxn id="13" idx="2"/>
          </p:cNvCxnSpPr>
          <p:nvPr/>
        </p:nvCxnSpPr>
        <p:spPr>
          <a:xfrm rot="16200000" flipH="1">
            <a:off x="5818206" y="4746643"/>
            <a:ext cx="967095" cy="683897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85720" y="714356"/>
            <a:ext cx="8501122" cy="1015663"/>
          </a:xfrm>
          <a:prstGeom prst="rect">
            <a:avLst/>
          </a:prstGeom>
          <a:solidFill>
            <a:srgbClr val="99FF99"/>
          </a:solidFill>
          <a:ln w="2857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Компетенция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отчужденное, заранее заданное социальное требование (норма) к образовательной подготовке ученика, необходимой для его эффективной продуктивной деятельности в определенной сфере.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285720" y="2500306"/>
            <a:ext cx="8501122" cy="1015663"/>
          </a:xfrm>
          <a:prstGeom prst="rect">
            <a:avLst/>
          </a:prstGeom>
          <a:solidFill>
            <a:srgbClr val="99FF99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Компетентность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владение, обладание учеником соответствующей компетенцией, включающее его личностное отношение к ней и предмету.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285720" y="4143380"/>
            <a:ext cx="8501122" cy="1631216"/>
          </a:xfrm>
          <a:prstGeom prst="rect">
            <a:avLst/>
          </a:prstGeom>
          <a:solidFill>
            <a:srgbClr val="99FF99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Ключевые компетенции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позволяют человеку достигать результатов в неопределенных, проблемных ситуациях. Они позволяют самостоятельно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в сотрудничестве с другими решать проблемы, т.е. справляться с ситуациями, для разрешения которых никогда нет полного комплекта наработанных средств.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472" y="357166"/>
            <a:ext cx="8001056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    </a:t>
            </a:r>
            <a:r>
              <a:rPr lang="ru-RU" sz="2800" b="1" dirty="0" smtClean="0">
                <a:solidFill>
                  <a:srgbClr val="C00000"/>
                </a:solidFill>
                <a:latin typeface="Arial Black" pitchFamily="34" charset="0"/>
              </a:rPr>
              <a:t>РЕЗУЛЬТАТ ОБРАЗОВАНИЯ  </a:t>
            </a:r>
            <a:endParaRPr lang="ru-RU" sz="28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1357298"/>
            <a:ext cx="1468672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4A206A"/>
                </a:solidFill>
              </a:rPr>
              <a:t>ЗНАНИЯ</a:t>
            </a:r>
            <a:endParaRPr lang="ru-RU" sz="2800" b="1" dirty="0">
              <a:solidFill>
                <a:srgbClr val="4A206A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3143248"/>
            <a:ext cx="1537600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4A206A"/>
                </a:solidFill>
              </a:rPr>
              <a:t>УМЕНИЯ</a:t>
            </a:r>
            <a:endParaRPr lang="ru-RU" sz="2800" b="1" dirty="0">
              <a:solidFill>
                <a:srgbClr val="4A206A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2214554"/>
            <a:ext cx="1553630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4A206A"/>
                </a:solidFill>
              </a:rPr>
              <a:t>НАВЫКИ</a:t>
            </a:r>
            <a:endParaRPr lang="ru-RU" sz="2800" b="1" dirty="0">
              <a:solidFill>
                <a:srgbClr val="4A206A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58" y="4000504"/>
            <a:ext cx="4357718" cy="184665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4A206A"/>
                </a:solidFill>
                <a:cs typeface="Times New Roman" pitchFamily="18" charset="0"/>
              </a:rPr>
              <a:t>КОМПЕТЕНЦИИ. ОВЛАДЕНИЕ УЧАЩИМИСЯ ОПРЕДЕЛЁННЫМ НАБОРОМ (МЕНЮ) СПОСОБОВ ДЕЯТЕЛЬНОСТИ</a:t>
            </a:r>
          </a:p>
          <a:p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786314" y="1285860"/>
            <a:ext cx="3786214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>
              <a:buFont typeface="Wingdings 2" pitchFamily="18" charset="2"/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запомнить и ответить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500562" y="2214554"/>
            <a:ext cx="4319772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поставить</a:t>
            </a:r>
            <a:r>
              <a:rPr lang="ru-RU" sz="2400" b="1" dirty="0" smtClean="0"/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нужную букву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71868" y="3143248"/>
            <a:ext cx="5281767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узнать часть речи среди других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072066" y="4000504"/>
            <a:ext cx="3857620" cy="224676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Применить свои знания и умения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во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внеучебной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практической ситуации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357158" y="571480"/>
            <a:ext cx="8358246" cy="6109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4A206A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 action="ppaction://hlinkfile"/>
              </a:rPr>
              <a:t>ТЕСТ</a:t>
            </a:r>
            <a:r>
              <a:rPr lang="ru-RU" sz="900" dirty="0" smtClean="0">
                <a:latin typeface="Arial" pitchFamily="34" charset="0"/>
                <a:hlinkClick r:id="rId2" action="ppaction://hlinkfile"/>
              </a:rPr>
              <a:t> </a:t>
            </a:r>
            <a:r>
              <a:rPr lang="ru-RU" sz="900" dirty="0" smtClean="0">
                <a:latin typeface="Arial" pitchFamily="34" charset="0"/>
              </a:rPr>
              <a:t>   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Результат образования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Определите, какой результат образования проявляется учеником при выполнении каждого из предложенных заданий.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1.Найдите на карте Европы столицу Франции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          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УМЕНИЕ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2.Определите, сколько раз Вам придётся вскипятить двухлитровый чайник, чтобы напоить чаем весь свой класс из 25 человек. Емкость стакана – 180 мл.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КОМПЕТЕНТНОСТЬ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3.Найдите все существительные в предложении: «Снежное покрывало зимой всю землю покрывало»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НАВЫК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4.Назовите первый признак равенства треугольников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ЗНАНИЕ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27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27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27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27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27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27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276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276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437</TotalTime>
  <Words>2380</Words>
  <Application>Microsoft Office PowerPoint</Application>
  <PresentationFormat>Экран (4:3)</PresentationFormat>
  <Paragraphs>360</Paragraphs>
  <Slides>50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50</vt:i4>
      </vt:variant>
    </vt:vector>
  </HeadingPairs>
  <TitlesOfParts>
    <vt:vector size="52" baseType="lpstr">
      <vt:lpstr>Аспект</vt:lpstr>
      <vt:lpstr>Тема Office</vt:lpstr>
      <vt:lpstr>Слайд 1</vt:lpstr>
      <vt:lpstr> «Мы слишком часто даём детям ответы, которые надо выучить, а не ставим перед ними проблемы, которые надо решить».                                                                    Роджер Левин </vt:lpstr>
      <vt:lpstr>Слайд 3</vt:lpstr>
      <vt:lpstr>Слайд 4</vt:lpstr>
      <vt:lpstr>Список ключевых компетентностей, которыми должны владеть молодые европейцы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Ключевая компетентность</vt:lpstr>
      <vt:lpstr>Слайд 18</vt:lpstr>
      <vt:lpstr>Ключевые компетентности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120</cp:revision>
  <dcterms:created xsi:type="dcterms:W3CDTF">2012-12-17T11:51:50Z</dcterms:created>
  <dcterms:modified xsi:type="dcterms:W3CDTF">2012-12-19T06:35:06Z</dcterms:modified>
</cp:coreProperties>
</file>