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73" r:id="rId2"/>
    <p:sldId id="256" r:id="rId3"/>
    <p:sldId id="258" r:id="rId4"/>
    <p:sldId id="257" r:id="rId5"/>
    <p:sldId id="278" r:id="rId6"/>
    <p:sldId id="259" r:id="rId7"/>
    <p:sldId id="264" r:id="rId8"/>
    <p:sldId id="265" r:id="rId9"/>
    <p:sldId id="268" r:id="rId10"/>
    <p:sldId id="269" r:id="rId11"/>
    <p:sldId id="267" r:id="rId12"/>
    <p:sldId id="270" r:id="rId13"/>
    <p:sldId id="260" r:id="rId14"/>
    <p:sldId id="279" r:id="rId15"/>
    <p:sldId id="262" r:id="rId16"/>
    <p:sldId id="263" r:id="rId17"/>
    <p:sldId id="277" r:id="rId18"/>
    <p:sldId id="266" r:id="rId19"/>
    <p:sldId id="274" r:id="rId20"/>
    <p:sldId id="275" r:id="rId21"/>
    <p:sldId id="276" r:id="rId22"/>
    <p:sldId id="280" r:id="rId23"/>
    <p:sldId id="282" r:id="rId24"/>
    <p:sldId id="283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823B9-C839-4771-847B-FDFE8EAE8DD5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"/>
            <a:ext cx="9144000" cy="16430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Двадцать первое декабря.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Классная работ</a:t>
            </a:r>
            <a:r>
              <a:rPr lang="ru-RU" dirty="0" smtClean="0">
                <a:solidFill>
                  <a:srgbClr val="002060"/>
                </a:solidFill>
              </a:rPr>
              <a:t>а.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3"/>
            <a:ext cx="9144000" cy="528638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9" y="1514667"/>
            <a:ext cx="5429288" cy="534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Наречия: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навечно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запросто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вправо 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600200"/>
            <a:ext cx="4643439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докрасна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снова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изредка</a:t>
            </a: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750332" y="1750208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3071803" y="2857497"/>
            <a:ext cx="285752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2393142" y="3893348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7643834" y="3929066"/>
            <a:ext cx="357190" cy="21431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6929454" y="2786058"/>
            <a:ext cx="357190" cy="21431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3214679" y="2857497"/>
            <a:ext cx="285752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8179620" y="1750208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7822430" y="3964785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 flipH="1">
            <a:off x="7108049" y="2821776"/>
            <a:ext cx="428628" cy="21431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2571737" y="3857628"/>
            <a:ext cx="357190" cy="21431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 flipH="1" flipV="1">
            <a:off x="8036744" y="1750208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2928926" y="1714488"/>
            <a:ext cx="357190" cy="21431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907" y="1"/>
            <a:ext cx="9286908" cy="192880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Буквы (суффиксы) О и А на конце наречий (орфограмма)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57364"/>
            <a:ext cx="9144000" cy="50006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Цели: </a:t>
            </a:r>
          </a:p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познакомиться с правилом написания      букв О и А на конце наречий;</a:t>
            </a:r>
          </a:p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научиться, применяя правило, писать буквы О и А на конце наречий.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Наречия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навечно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запросто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вправо 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засветло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влево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надолго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600200"/>
            <a:ext cx="4643439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докрасна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снова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изредка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слева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издавна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досыта </a:t>
            </a: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035951" y="1678770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178827" y="1678770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2250266" y="389334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1893075" y="317896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2393142" y="2464587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2178827" y="5393546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7608115" y="175020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6965174" y="2464587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7465239" y="5393546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7536678" y="4679166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7036611" y="389334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7536678" y="317896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1607323" y="4679166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2035951" y="5393546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1464447" y="4679166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2107390" y="389334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1750199" y="317896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2250266" y="2464587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7322363" y="5393546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7393802" y="4679166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6893735" y="389334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7393802" y="317896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6822298" y="2464587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7465239" y="175020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431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В наречиях, образованных от прилагательных приставочно-суффиксальным способом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                     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" y="2143116"/>
            <a:ext cx="4540223" cy="471488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В-…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               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                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3" y="2071679"/>
            <a:ext cx="4643437" cy="478632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ИЗ- (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-)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               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07504" y="4149080"/>
            <a:ext cx="57150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77205" y="4255443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1571604" y="2143116"/>
            <a:ext cx="1143008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072198" y="2143117"/>
            <a:ext cx="928695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05197" y="3175323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07504" y="3068960"/>
            <a:ext cx="500067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714876" y="4714884"/>
            <a:ext cx="500067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786315" y="3857628"/>
            <a:ext cx="57150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714877" y="2928935"/>
            <a:ext cx="71438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07504" y="5013176"/>
            <a:ext cx="500067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108579" y="4821247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251455" y="3963992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5322894" y="3035298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505197" y="5119539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571604" y="3571877"/>
            <a:ext cx="142876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928795" y="4429133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1785919" y="4643446"/>
            <a:ext cx="142876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929453" y="3429001"/>
            <a:ext cx="785819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215073" y="4357695"/>
            <a:ext cx="135732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6000761" y="4714884"/>
            <a:ext cx="157163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 flipH="1" flipV="1">
            <a:off x="3250397" y="3536157"/>
            <a:ext cx="571504" cy="3571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6200000" flipV="1">
            <a:off x="8036743" y="3464718"/>
            <a:ext cx="571504" cy="3571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16200000" flipV="1">
            <a:off x="3608382" y="3536951"/>
            <a:ext cx="500066" cy="2841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 flipH="1" flipV="1">
            <a:off x="7715273" y="3500438"/>
            <a:ext cx="571504" cy="2857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5786447" y="2928935"/>
            <a:ext cx="71438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6394463" y="3035298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Наречия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навечно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запросто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вправо 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засветло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влево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надолго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600200"/>
            <a:ext cx="4643439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докрасна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снова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изредка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слева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издавна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досыта </a:t>
            </a: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035951" y="1678770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178827" y="1678770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2250266" y="389334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1893075" y="317896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2393142" y="2464587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2178827" y="5393546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7608115" y="175020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6965174" y="2464587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7465239" y="5393546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7536678" y="4679166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7036611" y="389334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7536678" y="317896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1607323" y="4679166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2035951" y="5393546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1464447" y="4679166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2107390" y="389334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1750199" y="317896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2250266" y="2464587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7322363" y="5393546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7393802" y="4679166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6893735" y="389334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7393802" y="317896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6822298" y="2464587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7465239" y="1750208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85784" y="0"/>
            <a:ext cx="9429784" cy="121442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Проверка – приём подстановки.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2985"/>
            <a:ext cx="9144000" cy="57150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   В      </a:t>
            </a:r>
            <a:r>
              <a:rPr lang="ru-RU" dirty="0" smtClean="0"/>
              <a:t>  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 НА</a:t>
            </a:r>
            <a:r>
              <a:rPr lang="ru-RU" dirty="0" smtClean="0"/>
              <a:t>     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 ЗА</a:t>
            </a:r>
            <a:r>
              <a:rPr lang="ru-RU" dirty="0" smtClean="0"/>
              <a:t>      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 ИЗ </a:t>
            </a:r>
            <a:r>
              <a:rPr lang="ru-RU" dirty="0" smtClean="0"/>
              <a:t>     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А  </a:t>
            </a:r>
            <a:r>
              <a:rPr lang="ru-RU" dirty="0" smtClean="0">
                <a:solidFill>
                  <a:schemeClr val="accent2"/>
                </a:solidFill>
              </a:rPr>
              <a:t>  </a:t>
            </a:r>
            <a:r>
              <a:rPr lang="ru-RU" dirty="0" smtClean="0"/>
              <a:t>   </a:t>
            </a:r>
            <a:endParaRPr lang="ru-RU" dirty="0" smtClean="0">
              <a:solidFill>
                <a:srgbClr val="C00000"/>
              </a:solidFill>
            </a:endParaRP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ДО</a:t>
            </a:r>
            <a:r>
              <a:rPr lang="ru-RU" dirty="0" smtClean="0"/>
              <a:t>      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С   </a:t>
            </a:r>
            <a:r>
              <a:rPr lang="ru-RU" dirty="0" smtClean="0"/>
              <a:t>       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</a:p>
          <a:p>
            <a:pPr algn="l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214423"/>
            <a:ext cx="4572032" cy="530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907" y="1"/>
            <a:ext cx="9286908" cy="142873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/>
                </a:solidFill>
              </a:rPr>
              <a:t>Закрепляем</a:t>
            </a:r>
            <a:r>
              <a:rPr lang="ru-RU" sz="4000" dirty="0" smtClean="0">
                <a:solidFill>
                  <a:schemeClr val="accent2"/>
                </a:solidFill>
              </a:rPr>
              <a:t/>
            </a:r>
            <a:br>
              <a:rPr lang="ru-RU" sz="4000" dirty="0" smtClean="0">
                <a:solidFill>
                  <a:schemeClr val="accent2"/>
                </a:solidFill>
              </a:rPr>
            </a:br>
            <a:r>
              <a:rPr lang="ru-RU" sz="4000" dirty="0" smtClean="0">
                <a:solidFill>
                  <a:schemeClr val="accent2"/>
                </a:solidFill>
              </a:rPr>
              <a:t>Комментированное </a:t>
            </a:r>
            <a:r>
              <a:rPr lang="ru-RU" sz="4000" dirty="0" smtClean="0">
                <a:solidFill>
                  <a:schemeClr val="accent2"/>
                </a:solidFill>
              </a:rPr>
              <a:t>письмо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Употребите суффиксы О или </a:t>
            </a:r>
            <a:r>
              <a:rPr lang="ru-RU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endParaRPr lang="ru-RU" sz="40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accent2"/>
              </a:solidFill>
            </a:endParaRPr>
          </a:p>
          <a:p>
            <a:pPr algn="l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Докрасн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…раскалённый, обойти </a:t>
            </a:r>
            <a:r>
              <a:rPr lang="ru-RU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слев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…, пойти </a:t>
            </a:r>
            <a:r>
              <a:rPr lang="ru-RU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…, начать </a:t>
            </a:r>
            <a:r>
              <a:rPr lang="ru-RU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сначал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…, закончить </a:t>
            </a:r>
            <a:r>
              <a:rPr lang="ru-RU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засветл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…, отмыть </a:t>
            </a:r>
            <a:r>
              <a:rPr lang="ru-RU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добел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…, поссориться </a:t>
            </a:r>
            <a:r>
              <a:rPr lang="ru-RU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сгоряч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…, свернуть </a:t>
            </a:r>
            <a:r>
              <a:rPr lang="ru-RU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влев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"/>
            <a:ext cx="9144000" cy="31432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Образуйте от  данных слов все возможные наречия с суффиксами 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>-</a:t>
            </a:r>
            <a:r>
              <a:rPr lang="ru-RU" dirty="0" smtClean="0">
                <a:solidFill>
                  <a:srgbClr val="FF0000"/>
                </a:solidFill>
              </a:rPr>
              <a:t>О-</a:t>
            </a:r>
            <a:r>
              <a:rPr lang="ru-RU" dirty="0" smtClean="0">
                <a:solidFill>
                  <a:schemeClr val="accent2"/>
                </a:solidFill>
              </a:rPr>
              <a:t> и –</a:t>
            </a:r>
            <a:r>
              <a:rPr lang="ru-RU" dirty="0" smtClean="0">
                <a:solidFill>
                  <a:srgbClr val="FF0000"/>
                </a:solidFill>
              </a:rPr>
              <a:t>А-</a:t>
            </a:r>
            <a:r>
              <a:rPr lang="ru-RU" dirty="0" smtClean="0">
                <a:solidFill>
                  <a:schemeClr val="accent2"/>
                </a:solidFill>
              </a:rPr>
              <a:t> и с приставками -</a:t>
            </a:r>
            <a:r>
              <a:rPr lang="ru-RU" dirty="0" smtClean="0">
                <a:solidFill>
                  <a:srgbClr val="FF0000"/>
                </a:solidFill>
              </a:rPr>
              <a:t>в, -на, -за, -из, -до, -с. </a:t>
            </a:r>
            <a:r>
              <a:rPr lang="ru-RU" dirty="0" smtClean="0">
                <a:solidFill>
                  <a:schemeClr val="accent2"/>
                </a:solidFill>
              </a:rPr>
              <a:t>Запишите эти наречия в составе словосочетаний или </a:t>
            </a:r>
            <a:r>
              <a:rPr lang="ru-RU" dirty="0" smtClean="0">
                <a:solidFill>
                  <a:schemeClr val="accent2"/>
                </a:solidFill>
              </a:rPr>
              <a:t>предложений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071811"/>
            <a:ext cx="9144000" cy="378619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Чёрный, лёгкий, косой, правый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428596" y="1214422"/>
            <a:ext cx="285752" cy="14287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85720" y="1214422"/>
            <a:ext cx="285752" cy="14287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500166" y="1285860"/>
            <a:ext cx="285752" cy="14287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1643042" y="1285860"/>
            <a:ext cx="285752" cy="14287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5857884" y="1357298"/>
            <a:ext cx="357190" cy="15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6500826" y="1357298"/>
            <a:ext cx="571504" cy="15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7429520" y="1357298"/>
            <a:ext cx="500066" cy="15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8286776" y="1357298"/>
            <a:ext cx="500066" cy="15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571472" y="2000240"/>
            <a:ext cx="428628" cy="15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>
            <a:off x="1285852" y="2000240"/>
            <a:ext cx="357190" cy="15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6107123" y="1464455"/>
            <a:ext cx="215108" cy="79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7001289" y="1428339"/>
            <a:ext cx="142876" cy="79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7858545" y="1428339"/>
            <a:ext cx="142876" cy="79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8715801" y="1428339"/>
            <a:ext cx="142876" cy="79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929059" y="2071281"/>
            <a:ext cx="142876" cy="79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1535885" y="2107397"/>
            <a:ext cx="215108" cy="79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Тестовое задание.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2985"/>
            <a:ext cx="9144000" cy="57150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1.В каком наречии пропущена буква О? </a:t>
            </a:r>
          </a:p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а) 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дотемн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б) 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изредк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влев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г) справ...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6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Тестовое </a:t>
            </a:r>
            <a:r>
              <a:rPr lang="ru-RU" dirty="0" smtClean="0">
                <a:solidFill>
                  <a:schemeClr val="accent2"/>
                </a:solidFill>
              </a:rPr>
              <a:t>задание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 каком наречии пропущена буква а? </a:t>
            </a:r>
          </a:p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насух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досух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в) 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замертв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нагол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" y="0"/>
            <a:ext cx="9143999" cy="10001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Блиц-опрос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" y="928670"/>
            <a:ext cx="9286908" cy="59293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«Я знаю про наречие всё!»</a:t>
            </a:r>
          </a:p>
          <a:p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Пользователь\Desktop\visual_t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9" y="2786059"/>
            <a:ext cx="3238500" cy="34385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907" y="1"/>
            <a:ext cx="9286908" cy="164304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Тестовое </a:t>
            </a:r>
            <a:r>
              <a:rPr lang="ru-RU" dirty="0" smtClean="0">
                <a:solidFill>
                  <a:schemeClr val="accent2"/>
                </a:solidFill>
              </a:rPr>
              <a:t>задание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3"/>
            <a:ext cx="9144000" cy="52863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3.В каком наречии пропущена буква О?</a:t>
            </a:r>
          </a:p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а) 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дочерн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б) 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искос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снов...</a:t>
            </a:r>
          </a:p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г) 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занов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00023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Взаимопроверка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000241"/>
            <a:ext cx="9144000" cy="48577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514350" indent="-514350">
              <a:buAutoNum type="arabicPeriod"/>
            </a:pP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marL="514350" indent="-514350">
              <a:buAutoNum type="arabicPeriod"/>
            </a:pP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  <a:p>
            <a:pPr marL="514350" indent="-514350">
              <a:buAutoNum type="arabicPeriod"/>
            </a:pP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1431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Подумай!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3116"/>
            <a:ext cx="9144000" cy="47148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в данном наречии пишется на </a:t>
            </a:r>
            <a:r>
              <a:rPr lang="ru-RU" sz="6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 О, а не А?</a:t>
            </a:r>
            <a:endParaRPr lang="ru-RU" sz="6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звилисто</a:t>
            </a:r>
            <a:endParaRPr lang="ru-RU" sz="66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(Дорога шла извилисто)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430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Делаем выводы…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какой орфограммой мы  познакомились сегодня на уроке?</a:t>
            </a:r>
          </a:p>
          <a:p>
            <a:pPr marL="514350" indent="-514350" algn="l">
              <a:buAutoNum type="arabicPeriod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каких случаях на конце наречий следует писать суффикс О?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каких случаях на конце наречий следует писать суффикс А?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приём можно использовать для проверки правильности написания букв О или А на конце наречий?</a:t>
            </a:r>
          </a:p>
          <a:p>
            <a:pPr marL="514350" indent="-514350"/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252520" cy="198884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Домашнее </a:t>
            </a:r>
            <a:r>
              <a:rPr lang="ru-RU" dirty="0" smtClean="0">
                <a:solidFill>
                  <a:schemeClr val="accent2"/>
                </a:solidFill>
              </a:rPr>
              <a:t>задание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50851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20 (или грамматический справочник),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упражнение № 277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8586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 нас всё получилось!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6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</a:p>
          <a:p>
            <a:endParaRPr lang="ru-RU" sz="66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1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Орфографическая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пятиминутка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42918"/>
            <a:ext cx="9144000" cy="621508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Аквалангист погрузился совсем (не)глубоко.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  найде(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)о.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(Не)крепко затянул узел моряк.</a:t>
            </a:r>
          </a:p>
          <a:p>
            <a:pPr marL="514350" indent="-514350"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Девочки сегодня болтали (без)умолку.</a:t>
            </a:r>
          </a:p>
          <a:p>
            <a:pPr marL="514350" indent="-514350"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Роза смотрелась в вазе сегодня ещ… свеж…</a:t>
            </a:r>
          </a:p>
          <a:p>
            <a:pPr marL="514350" indent="-514350"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Конферансье торжестве(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)о объявил начало концерта.</a:t>
            </a:r>
          </a:p>
          <a:p>
            <a:pPr marL="514350" indent="-514350"/>
            <a:endParaRPr lang="ru-RU" dirty="0" smtClean="0"/>
          </a:p>
          <a:p>
            <a:pPr marL="514350" indent="-514350"/>
            <a:endParaRPr lang="ru-RU" dirty="0" smtClean="0"/>
          </a:p>
          <a:p>
            <a:pPr marL="514350" indent="-514350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 домашнего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</a:t>
            </a:r>
            <a:r>
              <a:rPr lang="ru-RU" dirty="0" smtClean="0">
                <a:solidFill>
                  <a:srgbClr val="002060"/>
                </a:solidFill>
              </a:rPr>
              <a:t>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Буквы О и Е после шипящих на конце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наречий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выглядеть свеж…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идти неуклюж…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попросить ещ…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чувствовать себя хорош…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говорить волнующ…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смотреться могуч…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спорить горяч…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1448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Самопроверка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 ош. – «5», 1 ош. – «4», 2 ош.- «3», 3 ош. и более - «2»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14488"/>
            <a:ext cx="9144000" cy="51435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выглядеть свежо</a:t>
            </a:r>
          </a:p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идти неуклюже</a:t>
            </a:r>
          </a:p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попросить ещё</a:t>
            </a:r>
          </a:p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чувствовать себя хорошо</a:t>
            </a:r>
          </a:p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говорить волнующе</a:t>
            </a:r>
          </a:p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смотреться могуче</a:t>
            </a:r>
          </a:p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спорить горячо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Прочитайте предложения, найдите в них </a:t>
            </a:r>
            <a:r>
              <a:rPr lang="ru-RU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наречия</a:t>
            </a:r>
            <a:endParaRPr lang="ru-RU" sz="4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l"/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И навечно совпало с нами это время в календаре.</a:t>
            </a:r>
          </a:p>
          <a:p>
            <a:pPr algn="l"/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Печку мать докрасна протопила.</a:t>
            </a:r>
          </a:p>
          <a:p>
            <a:pPr algn="l"/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Подарю тебе чудо я запросто.</a:t>
            </a:r>
          </a:p>
          <a:p>
            <a:pPr algn="l"/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Снова над бескрайнею землёю зашумят и закружат ветра. </a:t>
            </a:r>
          </a:p>
          <a:p>
            <a:pPr algn="l"/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Изредка письма приходят ко мне.</a:t>
            </a:r>
          </a:p>
          <a:p>
            <a:pPr algn="l"/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6.Вправо дорога уходит, а жизнь…</a:t>
            </a:r>
          </a:p>
          <a:p>
            <a:pPr algn="l"/>
            <a:r>
              <a:rPr lang="ru-RU" dirty="0" smtClean="0"/>
              <a:t>                                                       </a:t>
            </a:r>
            <a:r>
              <a:rPr lang="ru-RU" dirty="0" smtClean="0">
                <a:solidFill>
                  <a:srgbClr val="0070C0"/>
                </a:solidFill>
              </a:rPr>
              <a:t>Р. Рождественский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0017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Наречия: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навечно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докрасна 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запросто 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снова 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изредка 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вправо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859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Что их объединяет?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42907" y="1643050"/>
            <a:ext cx="9286908" cy="52149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навечно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докрасна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запросто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снова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изредка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вправо </a:t>
            </a:r>
          </a:p>
          <a:p>
            <a:endParaRPr lang="ru-RU" sz="4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68" y="1714488"/>
            <a:ext cx="57150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037010" y="1820852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428992" y="2500307"/>
            <a:ext cx="571504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929853" y="2570951"/>
            <a:ext cx="14287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00429" y="3214686"/>
            <a:ext cx="500067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929059" y="3286125"/>
            <a:ext cx="14287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857620" y="4000505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072729" y="4071149"/>
            <a:ext cx="14287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571868" y="4714884"/>
            <a:ext cx="57150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072729" y="4785528"/>
            <a:ext cx="14287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71869" y="5429265"/>
            <a:ext cx="42862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929853" y="5499909"/>
            <a:ext cx="14287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Наречия: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357298"/>
            <a:ext cx="4495800" cy="550070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навечно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запросто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вправо 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5" y="1357298"/>
            <a:ext cx="4786315" cy="550070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докрасна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снова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изредка</a:t>
            </a: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600</Words>
  <Application>Microsoft Office PowerPoint</Application>
  <PresentationFormat>Экран (4:3)</PresentationFormat>
  <Paragraphs>160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Двадцать первое декабря. Классная работа.</vt:lpstr>
      <vt:lpstr>Блиц-опрос</vt:lpstr>
      <vt:lpstr>Орфографическая пятиминутка</vt:lpstr>
      <vt:lpstr>Проверка домашнего задания</vt:lpstr>
      <vt:lpstr>Самопроверка 0 ош. – «5», 1 ош. – «4», 2 ош.- «3», 3 ош. и более - «2» </vt:lpstr>
      <vt:lpstr>Прочитайте предложения, найдите в них наречия</vt:lpstr>
      <vt:lpstr>Наречия:</vt:lpstr>
      <vt:lpstr>Что их объединяет?</vt:lpstr>
      <vt:lpstr>Наречия:</vt:lpstr>
      <vt:lpstr>Наречия:</vt:lpstr>
      <vt:lpstr>Буквы (суффиксы) О и А на конце наречий (орфограмма)</vt:lpstr>
      <vt:lpstr>Наречия</vt:lpstr>
      <vt:lpstr>В наречиях, образованных от прилагательных приставочно-суффиксальным способом</vt:lpstr>
      <vt:lpstr>Наречия</vt:lpstr>
      <vt:lpstr>Проверка – приём подстановки.</vt:lpstr>
      <vt:lpstr>Закрепляем Комментированное письмо</vt:lpstr>
      <vt:lpstr>Образуйте от  данных слов все возможные наречия с суффиксами  -О- и –А- и с приставками -в, -на, -за, -из, -до, -с. Запишите эти наречия в составе словосочетаний или предложений</vt:lpstr>
      <vt:lpstr>Тестовое задание.</vt:lpstr>
      <vt:lpstr>Тестовое задание</vt:lpstr>
      <vt:lpstr>Тестовое задание</vt:lpstr>
      <vt:lpstr>Взаимопроверка</vt:lpstr>
      <vt:lpstr>Подумай!</vt:lpstr>
      <vt:lpstr>Делаем выводы…</vt:lpstr>
      <vt:lpstr>Домашнее задание</vt:lpstr>
      <vt:lpstr>У нас всё получилось!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75</cp:revision>
  <dcterms:created xsi:type="dcterms:W3CDTF">2012-12-17T13:56:00Z</dcterms:created>
  <dcterms:modified xsi:type="dcterms:W3CDTF">2012-12-25T15:29:21Z</dcterms:modified>
</cp:coreProperties>
</file>