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14"/>
  </p:notesMasterIdLst>
  <p:sldIdLst>
    <p:sldId id="266" r:id="rId2"/>
    <p:sldId id="258" r:id="rId3"/>
    <p:sldId id="265" r:id="rId4"/>
    <p:sldId id="261" r:id="rId5"/>
    <p:sldId id="262" r:id="rId6"/>
    <p:sldId id="263" r:id="rId7"/>
    <p:sldId id="257" r:id="rId8"/>
    <p:sldId id="259" r:id="rId9"/>
    <p:sldId id="260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3985" autoAdjust="0"/>
  </p:normalViewPr>
  <p:slideViewPr>
    <p:cSldViewPr>
      <p:cViewPr varScale="1">
        <p:scale>
          <a:sx n="135" d="100"/>
          <a:sy n="135" d="100"/>
        </p:scale>
        <p:origin x="-24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812BF7-6393-46FA-84DF-8F2373D068B4}" type="datetimeFigureOut">
              <a:rPr lang="ru-RU" smtClean="0"/>
              <a:pPr/>
              <a:t>11.12.12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5B36BB-F4F1-4B57-8D81-65B46B5655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348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304CFA8-A976-442B-B06B-1A4F18F9793A}" type="datetimeFigureOut">
              <a:rPr lang="ru-RU" smtClean="0"/>
              <a:pPr/>
              <a:t>11.12.12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6DF6539-BD02-4640-BB5D-D53361036D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04CFA8-A976-442B-B06B-1A4F18F9793A}" type="datetimeFigureOut">
              <a:rPr lang="ru-RU" smtClean="0"/>
              <a:pPr/>
              <a:t>11.12.12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DF6539-BD02-4640-BB5D-D53361036D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04CFA8-A976-442B-B06B-1A4F18F9793A}" type="datetimeFigureOut">
              <a:rPr lang="ru-RU" smtClean="0"/>
              <a:pPr/>
              <a:t>11.12.12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DF6539-BD02-4640-BB5D-D53361036D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04CFA8-A976-442B-B06B-1A4F18F9793A}" type="datetimeFigureOut">
              <a:rPr lang="ru-RU" smtClean="0"/>
              <a:pPr/>
              <a:t>11.12.12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DF6539-BD02-4640-BB5D-D53361036D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04CFA8-A976-442B-B06B-1A4F18F9793A}" type="datetimeFigureOut">
              <a:rPr lang="ru-RU" smtClean="0"/>
              <a:pPr/>
              <a:t>11.12.12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DF6539-BD02-4640-BB5D-D53361036D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04CFA8-A976-442B-B06B-1A4F18F9793A}" type="datetimeFigureOut">
              <a:rPr lang="ru-RU" smtClean="0"/>
              <a:pPr/>
              <a:t>11.12.12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DF6539-BD02-4640-BB5D-D53361036D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04CFA8-A976-442B-B06B-1A4F18F9793A}" type="datetimeFigureOut">
              <a:rPr lang="ru-RU" smtClean="0"/>
              <a:pPr/>
              <a:t>11.12.12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DF6539-BD02-4640-BB5D-D53361036D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04CFA8-A976-442B-B06B-1A4F18F9793A}" type="datetimeFigureOut">
              <a:rPr lang="ru-RU" smtClean="0"/>
              <a:pPr/>
              <a:t>11.12.12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DF6539-BD02-4640-BB5D-D53361036D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04CFA8-A976-442B-B06B-1A4F18F9793A}" type="datetimeFigureOut">
              <a:rPr lang="ru-RU" smtClean="0"/>
              <a:pPr/>
              <a:t>11.12.12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DF6539-BD02-4640-BB5D-D53361036D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304CFA8-A976-442B-B06B-1A4F18F9793A}" type="datetimeFigureOut">
              <a:rPr lang="ru-RU" smtClean="0"/>
              <a:pPr/>
              <a:t>11.12.12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DF6539-BD02-4640-BB5D-D53361036D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304CFA8-A976-442B-B06B-1A4F18F9793A}" type="datetimeFigureOut">
              <a:rPr lang="ru-RU" smtClean="0"/>
              <a:pPr/>
              <a:t>11.12.12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6DF6539-BD02-4640-BB5D-D53361036D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304CFA8-A976-442B-B06B-1A4F18F9793A}" type="datetimeFigureOut">
              <a:rPr lang="ru-RU" smtClean="0"/>
              <a:pPr/>
              <a:t>11.12.12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6DF6539-BD02-4640-BB5D-D53361036D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29.jpeg"/><Relationship Id="rId5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4" Type="http://schemas.openxmlformats.org/officeDocument/2006/relationships/image" Target="../media/image33.jpeg"/><Relationship Id="rId5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4" Type="http://schemas.openxmlformats.org/officeDocument/2006/relationships/image" Target="../media/image5.wmf"/><Relationship Id="rId5" Type="http://schemas.openxmlformats.org/officeDocument/2006/relationships/image" Target="../media/image6.wmf"/><Relationship Id="rId6" Type="http://schemas.openxmlformats.org/officeDocument/2006/relationships/image" Target="../media/image7.gi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w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4" Type="http://schemas.openxmlformats.org/officeDocument/2006/relationships/image" Target="../media/image20.gif"/><Relationship Id="rId5" Type="http://schemas.openxmlformats.org/officeDocument/2006/relationships/image" Target="../media/image21.wmf"/><Relationship Id="rId6" Type="http://schemas.openxmlformats.org/officeDocument/2006/relationships/image" Target="../media/image22.w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4" Type="http://schemas.openxmlformats.org/officeDocument/2006/relationships/image" Target="../media/image25.jpeg"/><Relationship Id="rId5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Documents and Settings\NazmievRR\Рабочий стол\наталья\фоны презентаций\глобус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28802"/>
            <a:ext cx="5357882" cy="492919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43042" y="714356"/>
            <a:ext cx="6357982" cy="83099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Родственные</a:t>
            </a:r>
            <a:r>
              <a:rPr lang="ru-RU" sz="4800" dirty="0" smtClean="0"/>
              <a:t> слова</a:t>
            </a:r>
            <a:endParaRPr lang="ru-RU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5144187" y="5929330"/>
            <a:ext cx="39998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Урок русского языка 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rizontal Scroll 3"/>
          <p:cNvSpPr/>
          <p:nvPr/>
        </p:nvSpPr>
        <p:spPr>
          <a:xfrm>
            <a:off x="571472" y="0"/>
            <a:ext cx="8286808" cy="131900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Найдите моих родственников, ребята.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22530" name="Picture 2" descr="http://t0.gstatic.com/images?q=tbn:ANd9GcQ9P9SlglkEEQKnR069oOr1TrqzpjbekyKBs126G_RLQB4qi5JOkW0e2cJ44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1357298"/>
            <a:ext cx="2286016" cy="1857388"/>
          </a:xfrm>
          <a:prstGeom prst="rect">
            <a:avLst/>
          </a:prstGeom>
          <a:noFill/>
        </p:spPr>
      </p:pic>
      <p:pic>
        <p:nvPicPr>
          <p:cNvPr id="22532" name="Picture 4" descr="http://t1.gstatic.com/images?q=tbn:ANd9GcSjF8FAJ4SBshZ5rQoG8AbJiYrVAAjpGukeP4K9o_qey-Q-Qo46S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000372"/>
            <a:ext cx="1914525" cy="2390775"/>
          </a:xfrm>
          <a:prstGeom prst="rect">
            <a:avLst/>
          </a:prstGeom>
          <a:noFill/>
        </p:spPr>
      </p:pic>
      <p:pic>
        <p:nvPicPr>
          <p:cNvPr id="22534" name="Picture 6" descr="http://img1.liveinternet.ru/images/attach/b/3/21/482/21482151_1206706898_volk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4214818"/>
            <a:ext cx="1357321" cy="200026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928926" y="3286124"/>
            <a:ext cx="1570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волк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14348" y="2285992"/>
            <a:ext cx="1446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волчица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643438" y="3714752"/>
            <a:ext cx="16145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волчонок</a:t>
            </a:r>
            <a:endParaRPr lang="ru-RU" dirty="0"/>
          </a:p>
        </p:txBody>
      </p:sp>
      <p:pic>
        <p:nvPicPr>
          <p:cNvPr id="22536" name="Picture 8" descr="http://t1.gstatic.com/images?q=tbn:ANd9GcR_PjItm01DGCnq-7NADMJF9vsECQeRK7okldCq8x3ei_PUL54_KLGRjl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3702" y="1357298"/>
            <a:ext cx="2071702" cy="292895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858016" y="4357694"/>
            <a:ext cx="1515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волчище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9" grpId="0"/>
      <p:bldP spid="10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t0.gstatic.com/images?q=tbn:ANd9GcSbAQNlxFM5BSrjeH36vocoB4Hai1G06lX07X3oE8FCBEfA1tbIB5VEZY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71480"/>
            <a:ext cx="2286016" cy="3000396"/>
          </a:xfrm>
          <a:prstGeom prst="rect">
            <a:avLst/>
          </a:prstGeom>
          <a:noFill/>
        </p:spPr>
      </p:pic>
      <p:pic>
        <p:nvPicPr>
          <p:cNvPr id="37892" name="Picture 4" descr="http://f2.foto.rambler.ru/preview/r/668x447/4ce04b11-238e-7972-16e0-2559356ec201/%D0%9B%D0%BE%D1%81%D0%B8%D1%85%D0%B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1000108"/>
            <a:ext cx="2428892" cy="2571768"/>
          </a:xfrm>
          <a:prstGeom prst="rect">
            <a:avLst/>
          </a:prstGeom>
          <a:noFill/>
        </p:spPr>
      </p:pic>
      <p:pic>
        <p:nvPicPr>
          <p:cNvPr id="37896" name="Picture 8" descr="http://t3.gstatic.com/images?q=tbn:ANd9GcTCKetg-nEVHzpaL9C144CuPWX5-CZruDdxR4Gpo5YE9OQYxpIDB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1714488"/>
            <a:ext cx="2466975" cy="185737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14348" y="4286256"/>
            <a:ext cx="8675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лось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 flipH="1">
            <a:off x="3500430" y="4071942"/>
            <a:ext cx="2311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лосиха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786578" y="4071942"/>
            <a:ext cx="14302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лосёнок</a:t>
            </a:r>
            <a:endParaRPr lang="ru-RU" sz="2400" b="1" dirty="0"/>
          </a:p>
        </p:txBody>
      </p:sp>
      <p:pic>
        <p:nvPicPr>
          <p:cNvPr id="37898" name="Picture 10" descr="http://img-fotki.yandex.ru/get/13/boris-severyukhin.8/0_78e9_266fd653_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42" y="4857760"/>
            <a:ext cx="2643206" cy="157163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428992" y="5286388"/>
            <a:ext cx="15119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лосиный</a:t>
            </a:r>
          </a:p>
          <a:p>
            <a:r>
              <a:rPr lang="ru-RU" sz="2400" b="1" dirty="0" smtClean="0"/>
              <a:t>(след)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Documents and Settings\NazmievRR\Рабочий стол\наталья\фоны презентаций\сова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071678"/>
            <a:ext cx="4429156" cy="4357718"/>
          </a:xfrm>
          <a:prstGeom prst="rect">
            <a:avLst/>
          </a:prstGeom>
          <a:noFill/>
        </p:spPr>
      </p:pic>
      <p:sp>
        <p:nvSpPr>
          <p:cNvPr id="3" name="Horizontal Scroll 2"/>
          <p:cNvSpPr/>
          <p:nvPr/>
        </p:nvSpPr>
        <p:spPr>
          <a:xfrm>
            <a:off x="571472" y="285728"/>
            <a:ext cx="8286808" cy="131900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Что нового вы узнали на уроке, ребята?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14942" y="2285992"/>
            <a:ext cx="31454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МОЛОДЦЫ!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5" name="Smiley Face 4"/>
          <p:cNvSpPr/>
          <p:nvPr/>
        </p:nvSpPr>
        <p:spPr>
          <a:xfrm>
            <a:off x="6072198" y="3357562"/>
            <a:ext cx="1500198" cy="1414466"/>
          </a:xfrm>
          <a:prstGeom prst="smileyFac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j023306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1428760" cy="2643206"/>
          </a:xfrm>
          <a:prstGeom prst="rect">
            <a:avLst/>
          </a:prstGeom>
          <a:noFill/>
        </p:spPr>
      </p:pic>
      <p:pic>
        <p:nvPicPr>
          <p:cNvPr id="3075" name="Picture 3" descr="j029207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571480"/>
            <a:ext cx="1928826" cy="2357454"/>
          </a:xfrm>
          <a:prstGeom prst="rect">
            <a:avLst/>
          </a:prstGeom>
          <a:noFill/>
        </p:spPr>
      </p:pic>
      <p:pic>
        <p:nvPicPr>
          <p:cNvPr id="3076" name="Picture 4" descr="j029203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3429000"/>
            <a:ext cx="2428892" cy="3000396"/>
          </a:xfrm>
          <a:prstGeom prst="rect">
            <a:avLst/>
          </a:prstGeom>
          <a:noFill/>
        </p:spPr>
      </p:pic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428596" y="3643314"/>
            <a:ext cx="2433644" cy="2876560"/>
            <a:chOff x="0" y="2024"/>
            <a:chExt cx="1447" cy="1501"/>
          </a:xfrm>
        </p:grpSpPr>
        <p:pic>
          <p:nvPicPr>
            <p:cNvPr id="3077" name="Picture 5" descr="j0232160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2024"/>
              <a:ext cx="975" cy="1501"/>
            </a:xfrm>
            <a:prstGeom prst="rect">
              <a:avLst/>
            </a:prstGeom>
            <a:noFill/>
          </p:spPr>
        </p:pic>
        <p:pic>
          <p:nvPicPr>
            <p:cNvPr id="3078" name="Picture 6" descr="j0283769"/>
            <p:cNvPicPr>
              <a:picLocks noChangeAspect="1" noChangeArrowheads="1" noCrop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48" y="2659"/>
              <a:ext cx="699" cy="771"/>
            </a:xfrm>
            <a:prstGeom prst="rect">
              <a:avLst/>
            </a:prstGeom>
            <a:noFill/>
          </p:spPr>
        </p:pic>
      </p:grp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2357422" y="3000372"/>
            <a:ext cx="40005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>
                <a:solidFill>
                  <a:srgbClr val="33CC33"/>
                </a:solidFill>
                <a:latin typeface="Arial" charset="0"/>
              </a:rPr>
              <a:t>Родственники</a:t>
            </a: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2363788" y="60483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endParaRPr lang="ru-RU" sz="1800">
              <a:latin typeface="Arial" charset="0"/>
            </a:endParaRP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2214546" y="571480"/>
            <a:ext cx="421484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chemeClr val="accent2"/>
                </a:solidFill>
                <a:latin typeface="Arial" charset="0"/>
              </a:rPr>
              <a:t>Если люди  происходят из одного рода, семьи, то они часто похожи между собой</a:t>
            </a:r>
            <a:r>
              <a:rPr lang="ru-RU" sz="2400" dirty="0">
                <a:latin typeface="Arial" charset="0"/>
              </a:rPr>
              <a:t>.                                                              </a:t>
            </a: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2143108" y="2428868"/>
            <a:ext cx="492922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0000FF"/>
                </a:solidFill>
                <a:latin typeface="Arial" charset="0"/>
              </a:rPr>
              <a:t>Как их можно назвать?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9" grpId="0"/>
      <p:bldP spid="3081" grpId="0"/>
      <p:bldP spid="308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NazmievRR\Рабочий стол\наталья\фоны презентаций\ученик 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714620"/>
            <a:ext cx="3786214" cy="3857652"/>
          </a:xfrm>
          <a:prstGeom prst="rect">
            <a:avLst/>
          </a:prstGeom>
          <a:noFill/>
        </p:spPr>
      </p:pic>
      <p:sp>
        <p:nvSpPr>
          <p:cNvPr id="4" name="Oval Callout 3"/>
          <p:cNvSpPr/>
          <p:nvPr/>
        </p:nvSpPr>
        <p:spPr>
          <a:xfrm>
            <a:off x="785786" y="214290"/>
            <a:ext cx="8072494" cy="242889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У меня много родственников.</a:t>
            </a:r>
          </a:p>
          <a:p>
            <a:r>
              <a:rPr lang="ru-RU" sz="2800" b="1" dirty="0" smtClean="0">
                <a:solidFill>
                  <a:srgbClr val="FFFF00"/>
                </a:solidFill>
              </a:rPr>
              <a:t>А интересно, есть ли родственники у </a:t>
            </a:r>
            <a:r>
              <a:rPr lang="ru-RU" sz="2800" b="1" u="sng" dirty="0" smtClean="0">
                <a:solidFill>
                  <a:srgbClr val="FFFF00"/>
                </a:solidFill>
              </a:rPr>
              <a:t>слов?</a:t>
            </a:r>
            <a:endParaRPr lang="ru-RU" sz="2800" b="1" u="sng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download-foto.ru/engine/dude/index/leech_out.php?i%3AaHR0cDovL2kwMDUucmFkaWthbC5ydS8wOTA1L2RiLzZiZGFjNzk5MTY2NS5qcGc%3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4286248" y="5500702"/>
            <a:ext cx="9877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сад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39752" y="3068960"/>
            <a:ext cx="1082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садик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40152" y="2996952"/>
            <a:ext cx="1485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садовый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7504" y="1844824"/>
            <a:ext cx="25002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садовник</a:t>
            </a:r>
            <a:endParaRPr lang="ru-RU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123728" y="836712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посадка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24128" y="692696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садить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96336" y="1988840"/>
            <a:ext cx="1857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рассада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2" name="6-Point Star 21"/>
          <p:cNvSpPr/>
          <p:nvPr/>
        </p:nvSpPr>
        <p:spPr>
          <a:xfrm>
            <a:off x="4357686" y="5429264"/>
            <a:ext cx="914400" cy="914400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2" grpId="0" animBg="1"/>
      <p:bldP spid="22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foto-ramoshki.ru/engine/dude/index/leech_out.php?i%3AaHR0cDovL3M1MS5yYWRpa2FsLnJ1L2kxMzQvMDkwNi9mMi9mOTFiY2I3MzMxMTYuanB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071934" y="5214950"/>
            <a:ext cx="8451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лес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14546" y="2643182"/>
            <a:ext cx="1122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лесник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43570" y="2643182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лесной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728" y="1285860"/>
            <a:ext cx="9476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лесок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00826" y="1357298"/>
            <a:ext cx="15839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перелесок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00364" y="1214423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лесочек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14876" y="1214422"/>
            <a:ext cx="1587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лесовичок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" name="Sun 10"/>
          <p:cNvSpPr/>
          <p:nvPr/>
        </p:nvSpPr>
        <p:spPr>
          <a:xfrm>
            <a:off x="4071934" y="5143512"/>
            <a:ext cx="914400" cy="914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9" grpId="0"/>
      <p:bldP spid="10" grpId="0"/>
      <p:bldP spid="11" grpId="0" animBg="1"/>
      <p:bldP spid="11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photo4life.ru/uploads/posts/2010-06/1277232405_gen-drevo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29058" y="5572140"/>
            <a:ext cx="10567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лист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786182" y="3571876"/>
            <a:ext cx="10903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листик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43042" y="2928934"/>
            <a:ext cx="10813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листок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43636" y="2928934"/>
            <a:ext cx="13875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листочек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1071546"/>
            <a:ext cx="1190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листать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86050" y="1071546"/>
            <a:ext cx="14180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листовой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43438" y="928670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перелистывать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00892" y="1000108"/>
            <a:ext cx="2143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листающий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http://fitoapteka.com/cache/imagick_895d5787fc982f6c953d40060a6d5c6ee4746e6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5429240"/>
            <a:ext cx="3571868" cy="1428760"/>
          </a:xfrm>
          <a:prstGeom prst="rect">
            <a:avLst/>
          </a:prstGeom>
          <a:noFill/>
        </p:spPr>
      </p:pic>
      <p:sp>
        <p:nvSpPr>
          <p:cNvPr id="12" name="6-Point Star 11"/>
          <p:cNvSpPr/>
          <p:nvPr/>
        </p:nvSpPr>
        <p:spPr>
          <a:xfrm>
            <a:off x="4714876" y="5943600"/>
            <a:ext cx="914400" cy="914400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2" grpId="0" animBg="1"/>
      <p:bldP spid="12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0" name="Picture 12" descr="Новоселова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950" y="1341438"/>
            <a:ext cx="1939925" cy="2519362"/>
          </a:xfrm>
          <a:prstGeom prst="rect">
            <a:avLst/>
          </a:prstGeom>
          <a:noFill/>
        </p:spPr>
      </p:pic>
      <p:pic>
        <p:nvPicPr>
          <p:cNvPr id="2063" name="Picture 15" descr="грибо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2975" y="2420938"/>
            <a:ext cx="1338263" cy="1357312"/>
          </a:xfrm>
          <a:prstGeom prst="rect">
            <a:avLst/>
          </a:prstGeom>
          <a:noFill/>
        </p:spPr>
      </p:pic>
      <p:pic>
        <p:nvPicPr>
          <p:cNvPr id="2065" name="Picture 17" descr="грибок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9725" y="1844675"/>
            <a:ext cx="1704975" cy="1909763"/>
          </a:xfrm>
          <a:prstGeom prst="rect">
            <a:avLst/>
          </a:prstGeom>
          <a:noFill/>
        </p:spPr>
      </p:pic>
      <p:pic>
        <p:nvPicPr>
          <p:cNvPr id="2067" name="Picture 19" descr="грибочки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08400" y="2578100"/>
            <a:ext cx="1423988" cy="1162050"/>
          </a:xfrm>
          <a:prstGeom prst="rect">
            <a:avLst/>
          </a:prstGeom>
          <a:noFill/>
        </p:spPr>
      </p:pic>
      <p:pic>
        <p:nvPicPr>
          <p:cNvPr id="2070" name="Picture 22" descr="j021578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72132" y="2428868"/>
            <a:ext cx="1301750" cy="1343025"/>
          </a:xfrm>
          <a:prstGeom prst="rect">
            <a:avLst/>
          </a:prstGeom>
          <a:noFill/>
        </p:spPr>
      </p:pic>
      <p:sp>
        <p:nvSpPr>
          <p:cNvPr id="2072" name="Text Box 24"/>
          <p:cNvSpPr txBox="1">
            <a:spLocks noChangeArrowheads="1"/>
          </p:cNvSpPr>
          <p:nvPr/>
        </p:nvSpPr>
        <p:spPr bwMode="auto">
          <a:xfrm>
            <a:off x="500034" y="4292600"/>
            <a:ext cx="12097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chemeClr val="accent2"/>
                </a:solidFill>
              </a:rPr>
              <a:t>гриб</a:t>
            </a: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2071670" y="4292600"/>
            <a:ext cx="134780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chemeClr val="accent2"/>
                </a:solidFill>
              </a:rPr>
              <a:t>грибок</a:t>
            </a:r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3643306" y="4292600"/>
            <a:ext cx="164307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chemeClr val="accent2"/>
                </a:solidFill>
              </a:rPr>
              <a:t>грибочки</a:t>
            </a:r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5651500" y="4292600"/>
            <a:ext cx="149226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chemeClr val="accent2"/>
                </a:solidFill>
              </a:rPr>
              <a:t>грибной</a:t>
            </a:r>
          </a:p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chemeClr val="accent2"/>
                </a:solidFill>
              </a:rPr>
              <a:t>(суп)</a:t>
            </a:r>
            <a:endParaRPr lang="ru-RU" sz="2400" b="1" dirty="0">
              <a:solidFill>
                <a:schemeClr val="accent2"/>
              </a:solidFill>
            </a:endParaRPr>
          </a:p>
        </p:txBody>
      </p:sp>
      <p:sp>
        <p:nvSpPr>
          <p:cNvPr id="2076" name="Text Box 28"/>
          <p:cNvSpPr txBox="1">
            <a:spLocks noChangeArrowheads="1"/>
          </p:cNvSpPr>
          <p:nvPr/>
        </p:nvSpPr>
        <p:spPr bwMode="auto">
          <a:xfrm>
            <a:off x="7235825" y="4292600"/>
            <a:ext cx="19081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solidFill>
                  <a:schemeClr val="accent2"/>
                </a:solidFill>
              </a:rPr>
              <a:t>грибник</a:t>
            </a:r>
          </a:p>
        </p:txBody>
      </p:sp>
      <p:sp>
        <p:nvSpPr>
          <p:cNvPr id="2077" name="Text Box 29"/>
          <p:cNvSpPr txBox="1">
            <a:spLocks noChangeArrowheads="1"/>
          </p:cNvSpPr>
          <p:nvPr/>
        </p:nvSpPr>
        <p:spPr bwMode="auto">
          <a:xfrm>
            <a:off x="285720" y="5257562"/>
            <a:ext cx="8424862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FFFF00"/>
                </a:solidFill>
              </a:rPr>
              <a:t>Родственные слова</a:t>
            </a:r>
          </a:p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chemeClr val="accent2"/>
                </a:solidFill>
              </a:rPr>
              <a:t> Имеют общую </a:t>
            </a:r>
            <a:r>
              <a:rPr lang="ru-RU" sz="2800" b="1" dirty="0">
                <a:solidFill>
                  <a:schemeClr val="accent2"/>
                </a:solidFill>
              </a:rPr>
              <a:t>часть.</a:t>
            </a:r>
            <a:endParaRPr lang="ru-RU" sz="2800" b="1" dirty="0">
              <a:solidFill>
                <a:srgbClr val="FF00FF"/>
              </a:solidFill>
            </a:endParaRPr>
          </a:p>
        </p:txBody>
      </p:sp>
      <p:sp>
        <p:nvSpPr>
          <p:cNvPr id="2078" name="Text Box 30"/>
          <p:cNvSpPr txBox="1">
            <a:spLocks noChangeArrowheads="1"/>
          </p:cNvSpPr>
          <p:nvPr/>
        </p:nvSpPr>
        <p:spPr bwMode="auto">
          <a:xfrm>
            <a:off x="971550" y="1546225"/>
            <a:ext cx="936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081" name="Text Box 33"/>
          <p:cNvSpPr txBox="1">
            <a:spLocks noChangeArrowheads="1"/>
          </p:cNvSpPr>
          <p:nvPr/>
        </p:nvSpPr>
        <p:spPr bwMode="auto">
          <a:xfrm>
            <a:off x="1187450" y="1628775"/>
            <a:ext cx="14398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082" name="Text Box 34"/>
          <p:cNvSpPr txBox="1">
            <a:spLocks noChangeArrowheads="1"/>
          </p:cNvSpPr>
          <p:nvPr/>
        </p:nvSpPr>
        <p:spPr bwMode="auto">
          <a:xfrm>
            <a:off x="755650" y="1614488"/>
            <a:ext cx="1800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8" name="Horizontal Scroll 17"/>
          <p:cNvSpPr/>
          <p:nvPr/>
        </p:nvSpPr>
        <p:spPr>
          <a:xfrm>
            <a:off x="500034" y="0"/>
            <a:ext cx="8286808" cy="131900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Ребята, скажите , из какого корня выросла наша семья?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2" grpId="0"/>
      <p:bldP spid="2073" grpId="0"/>
      <p:bldP spid="2074" grpId="0"/>
      <p:bldP spid="2075" grpId="0"/>
      <p:bldP spid="2076" grpId="0"/>
      <p:bldP spid="2077" grpId="0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j03458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71612"/>
            <a:ext cx="1196975" cy="762000"/>
          </a:xfrm>
          <a:prstGeom prst="rect">
            <a:avLst/>
          </a:prstGeom>
          <a:noFill/>
        </p:spPr>
      </p:pic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2285984" y="1785926"/>
            <a:ext cx="17145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FF0066"/>
                </a:solidFill>
              </a:rPr>
              <a:t>рыба</a:t>
            </a:r>
          </a:p>
        </p:txBody>
      </p:sp>
      <p:pic>
        <p:nvPicPr>
          <p:cNvPr id="2059" name="Picture 11" descr="j023225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714620"/>
            <a:ext cx="949325" cy="815975"/>
          </a:xfrm>
          <a:prstGeom prst="rect">
            <a:avLst/>
          </a:prstGeom>
          <a:noFill/>
        </p:spPr>
      </p:pic>
      <p:sp>
        <p:nvSpPr>
          <p:cNvPr id="2080" name="Text Box 32"/>
          <p:cNvSpPr txBox="1">
            <a:spLocks noChangeArrowheads="1"/>
          </p:cNvSpPr>
          <p:nvPr/>
        </p:nvSpPr>
        <p:spPr bwMode="auto">
          <a:xfrm>
            <a:off x="2071670" y="2857496"/>
            <a:ext cx="14398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800" b="1" dirty="0">
                <a:solidFill>
                  <a:srgbClr val="FF0066"/>
                </a:solidFill>
              </a:rPr>
              <a:t>рыбка</a:t>
            </a:r>
          </a:p>
        </p:txBody>
      </p:sp>
      <p:pic>
        <p:nvPicPr>
          <p:cNvPr id="2071" name="Picture 23" descr="j0283642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1571612"/>
            <a:ext cx="949325" cy="1008062"/>
          </a:xfrm>
          <a:prstGeom prst="rect">
            <a:avLst/>
          </a:prstGeom>
          <a:noFill/>
        </p:spPr>
      </p:pic>
      <p:sp>
        <p:nvSpPr>
          <p:cNvPr id="2082" name="Rectangle 34"/>
          <p:cNvSpPr>
            <a:spLocks noChangeArrowheads="1"/>
          </p:cNvSpPr>
          <p:nvPr/>
        </p:nvSpPr>
        <p:spPr bwMode="auto">
          <a:xfrm>
            <a:off x="6643702" y="2071678"/>
            <a:ext cx="16081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>
                <a:solidFill>
                  <a:srgbClr val="FF0066"/>
                </a:solidFill>
              </a:rPr>
              <a:t>  </a:t>
            </a:r>
            <a:r>
              <a:rPr lang="ru-RU" sz="2800" b="1" dirty="0">
                <a:solidFill>
                  <a:srgbClr val="FF0066"/>
                </a:solidFill>
              </a:rPr>
              <a:t>рыбак</a:t>
            </a:r>
          </a:p>
        </p:txBody>
      </p:sp>
      <p:pic>
        <p:nvPicPr>
          <p:cNvPr id="2060" name="Picture 12" descr="j028087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3857628"/>
            <a:ext cx="1352550" cy="1100138"/>
          </a:xfrm>
          <a:prstGeom prst="rect">
            <a:avLst/>
          </a:prstGeom>
          <a:noFill/>
        </p:spPr>
      </p:pic>
      <p:sp>
        <p:nvSpPr>
          <p:cNvPr id="2083" name="Text Box 35"/>
          <p:cNvSpPr txBox="1">
            <a:spLocks noChangeArrowheads="1"/>
          </p:cNvSpPr>
          <p:nvPr/>
        </p:nvSpPr>
        <p:spPr bwMode="auto">
          <a:xfrm>
            <a:off x="2143108" y="4286256"/>
            <a:ext cx="1881179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FF0066"/>
                </a:solidFill>
              </a:rPr>
              <a:t>рыбочка</a:t>
            </a:r>
          </a:p>
        </p:txBody>
      </p:sp>
      <p:pic>
        <p:nvPicPr>
          <p:cNvPr id="2074" name="Picture 26" descr="j023328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57818" y="3071810"/>
            <a:ext cx="1220787" cy="1730375"/>
          </a:xfrm>
          <a:prstGeom prst="rect">
            <a:avLst/>
          </a:prstGeom>
          <a:noFill/>
        </p:spPr>
      </p:pic>
      <p:sp>
        <p:nvSpPr>
          <p:cNvPr id="2084" name="Text Box 36"/>
          <p:cNvSpPr txBox="1">
            <a:spLocks noChangeArrowheads="1"/>
          </p:cNvSpPr>
          <p:nvPr/>
        </p:nvSpPr>
        <p:spPr bwMode="auto">
          <a:xfrm>
            <a:off x="6715140" y="4143380"/>
            <a:ext cx="18573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 smtClean="0">
                <a:solidFill>
                  <a:srgbClr val="FF0066"/>
                </a:solidFill>
              </a:rPr>
              <a:t>рыбалка</a:t>
            </a:r>
            <a:endParaRPr lang="ru-RU" sz="2800" b="1" dirty="0">
              <a:solidFill>
                <a:srgbClr val="FF0066"/>
              </a:solidFill>
            </a:endParaRPr>
          </a:p>
        </p:txBody>
      </p:sp>
      <p:sp>
        <p:nvSpPr>
          <p:cNvPr id="2048" name="Text Box 0"/>
          <p:cNvSpPr txBox="1">
            <a:spLocks noChangeArrowheads="1"/>
          </p:cNvSpPr>
          <p:nvPr/>
        </p:nvSpPr>
        <p:spPr bwMode="auto">
          <a:xfrm>
            <a:off x="214282" y="5786454"/>
            <a:ext cx="892971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chemeClr val="accent2"/>
                </a:solidFill>
              </a:rPr>
              <a:t>Делаю вывод: родственные слова имеют общую часть и общее смысловое </a:t>
            </a:r>
            <a:r>
              <a:rPr lang="ru-RU" sz="2400" b="1" dirty="0" smtClean="0">
                <a:solidFill>
                  <a:schemeClr val="accent2"/>
                </a:solidFill>
              </a:rPr>
              <a:t>значение</a:t>
            </a:r>
            <a:endParaRPr lang="ru-RU" sz="2400" b="1" dirty="0">
              <a:solidFill>
                <a:schemeClr val="accent2"/>
              </a:solidFill>
            </a:endParaRPr>
          </a:p>
        </p:txBody>
      </p:sp>
      <p:sp>
        <p:nvSpPr>
          <p:cNvPr id="16" name="Horizontal Scroll 15"/>
          <p:cNvSpPr/>
          <p:nvPr/>
        </p:nvSpPr>
        <p:spPr>
          <a:xfrm>
            <a:off x="571472" y="0"/>
            <a:ext cx="8286808" cy="131900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Ребята, скажите , из какого корня выросла наша семья?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3" grpId="0"/>
      <p:bldP spid="2080" grpId="0"/>
      <p:bldP spid="2082" grpId="0"/>
      <p:bldP spid="2083" grpId="0"/>
      <p:bldP spid="2084" grpId="0"/>
      <p:bldP spid="2048" grpId="0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755650" y="15573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57158" y="2071678"/>
            <a:ext cx="1244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FF0000"/>
                </a:solidFill>
              </a:rPr>
              <a:t>гусь</a:t>
            </a: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293688" y="28003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285720" y="3714752"/>
            <a:ext cx="15128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FF0000"/>
                </a:solidFill>
              </a:rPr>
              <a:t>гусыня</a:t>
            </a: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4286248" y="1928802"/>
            <a:ext cx="19446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FF0000"/>
                </a:solidFill>
              </a:rPr>
              <a:t>гусеница</a:t>
            </a: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4429124" y="3615055"/>
            <a:ext cx="151130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FF0000"/>
                </a:solidFill>
              </a:rPr>
              <a:t>гусята</a:t>
            </a:r>
          </a:p>
        </p:txBody>
      </p:sp>
      <p:pic>
        <p:nvPicPr>
          <p:cNvPr id="2061" name="Picture 13" descr="Новоселова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214422"/>
            <a:ext cx="2143140" cy="1928826"/>
          </a:xfrm>
          <a:prstGeom prst="rect">
            <a:avLst/>
          </a:prstGeom>
          <a:noFill/>
        </p:spPr>
      </p:pic>
      <p:pic>
        <p:nvPicPr>
          <p:cNvPr id="2062" name="Picture 14" descr="Новоселова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3143248"/>
            <a:ext cx="2071702" cy="1857388"/>
          </a:xfrm>
          <a:prstGeom prst="rect">
            <a:avLst/>
          </a:prstGeom>
          <a:noFill/>
        </p:spPr>
      </p:pic>
      <p:pic>
        <p:nvPicPr>
          <p:cNvPr id="2063" name="Picture 15" descr="Новоселова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1357298"/>
            <a:ext cx="2071702" cy="1428760"/>
          </a:xfrm>
          <a:prstGeom prst="rect">
            <a:avLst/>
          </a:prstGeom>
          <a:noFill/>
        </p:spPr>
      </p:pic>
      <p:pic>
        <p:nvPicPr>
          <p:cNvPr id="2065" name="Picture 17" descr="кузьмина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85918" y="3214686"/>
            <a:ext cx="1857388" cy="1785950"/>
          </a:xfrm>
          <a:prstGeom prst="rect">
            <a:avLst/>
          </a:prstGeom>
          <a:noFill/>
        </p:spPr>
      </p:pic>
      <p:sp>
        <p:nvSpPr>
          <p:cNvPr id="3073" name="Text Box 1025"/>
          <p:cNvSpPr txBox="1">
            <a:spLocks noChangeArrowheads="1"/>
          </p:cNvSpPr>
          <p:nvPr/>
        </p:nvSpPr>
        <p:spPr bwMode="auto">
          <a:xfrm>
            <a:off x="3635375" y="1196975"/>
            <a:ext cx="28082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1"/>
          </a:p>
        </p:txBody>
      </p:sp>
      <p:sp>
        <p:nvSpPr>
          <p:cNvPr id="3075" name="Text Box 1027"/>
          <p:cNvSpPr txBox="1">
            <a:spLocks noChangeArrowheads="1"/>
          </p:cNvSpPr>
          <p:nvPr/>
        </p:nvSpPr>
        <p:spPr bwMode="auto">
          <a:xfrm>
            <a:off x="2643174" y="5357826"/>
            <a:ext cx="278608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FF0000"/>
                </a:solidFill>
              </a:rPr>
              <a:t>РОДСТВЕННЫЕ СЛОВА</a:t>
            </a:r>
          </a:p>
        </p:txBody>
      </p:sp>
      <p:sp>
        <p:nvSpPr>
          <p:cNvPr id="3076" name="Line 1028"/>
          <p:cNvSpPr>
            <a:spLocks noChangeShapeType="1"/>
          </p:cNvSpPr>
          <p:nvPr/>
        </p:nvSpPr>
        <p:spPr bwMode="auto">
          <a:xfrm flipH="1">
            <a:off x="2000232" y="5786454"/>
            <a:ext cx="574675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77" name="Line 1029"/>
          <p:cNvSpPr>
            <a:spLocks noChangeShapeType="1"/>
          </p:cNvSpPr>
          <p:nvPr/>
        </p:nvSpPr>
        <p:spPr bwMode="auto">
          <a:xfrm>
            <a:off x="5072066" y="5786454"/>
            <a:ext cx="577850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79" name="Text Box 1031"/>
          <p:cNvSpPr txBox="1">
            <a:spLocks noChangeArrowheads="1"/>
          </p:cNvSpPr>
          <p:nvPr/>
        </p:nvSpPr>
        <p:spPr bwMode="auto">
          <a:xfrm>
            <a:off x="928662" y="6215082"/>
            <a:ext cx="21605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FF0000"/>
                </a:solidFill>
              </a:rPr>
              <a:t>общее звучание</a:t>
            </a:r>
          </a:p>
        </p:txBody>
      </p:sp>
      <p:sp>
        <p:nvSpPr>
          <p:cNvPr id="3080" name="Text Box 1032"/>
          <p:cNvSpPr txBox="1">
            <a:spLocks noChangeArrowheads="1"/>
          </p:cNvSpPr>
          <p:nvPr/>
        </p:nvSpPr>
        <p:spPr bwMode="auto">
          <a:xfrm>
            <a:off x="5357818" y="6215082"/>
            <a:ext cx="25923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FF0000"/>
                </a:solidFill>
              </a:rPr>
              <a:t>общее значение</a:t>
            </a:r>
          </a:p>
        </p:txBody>
      </p:sp>
      <p:sp>
        <p:nvSpPr>
          <p:cNvPr id="3083" name="Text Box 1035"/>
          <p:cNvSpPr txBox="1">
            <a:spLocks noChangeArrowheads="1"/>
          </p:cNvSpPr>
          <p:nvPr/>
        </p:nvSpPr>
        <p:spPr bwMode="auto">
          <a:xfrm>
            <a:off x="323850" y="4149725"/>
            <a:ext cx="14398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084" name="Text Box 1036"/>
          <p:cNvSpPr txBox="1">
            <a:spLocks noChangeArrowheads="1"/>
          </p:cNvSpPr>
          <p:nvPr/>
        </p:nvSpPr>
        <p:spPr bwMode="auto">
          <a:xfrm>
            <a:off x="0" y="4724400"/>
            <a:ext cx="12588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1" name="Horizontal Scroll 20"/>
          <p:cNvSpPr/>
          <p:nvPr/>
        </p:nvSpPr>
        <p:spPr>
          <a:xfrm>
            <a:off x="571472" y="0"/>
            <a:ext cx="8286808" cy="131900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Все ли слова, похожие по звучанию, можно назвать родственными?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  <p:bldP spid="2057" grpId="0"/>
      <p:bldP spid="2058" grpId="0"/>
      <p:bldP spid="2060" grpId="0"/>
      <p:bldP spid="3075" grpId="0"/>
      <p:bldP spid="3076" grpId="0" animBg="1"/>
      <p:bldP spid="3077" grpId="0" animBg="1"/>
      <p:bldP spid="3079" grpId="0"/>
      <p:bldP spid="3080" grpId="0"/>
      <p:bldP spid="21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332</TotalTime>
  <Words>168</Words>
  <Application>Microsoft Macintosh PowerPoint</Application>
  <PresentationFormat>Экран (4:3)</PresentationFormat>
  <Paragraphs>65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Concourse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Your Company Name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Your User Name</dc:creator>
  <cp:lastModifiedBy>Rustam                                                           Nazmiev</cp:lastModifiedBy>
  <cp:revision>60</cp:revision>
  <dcterms:created xsi:type="dcterms:W3CDTF">2011-04-08T09:54:13Z</dcterms:created>
  <dcterms:modified xsi:type="dcterms:W3CDTF">2012-12-11T05:24:38Z</dcterms:modified>
</cp:coreProperties>
</file>