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83" r:id="rId3"/>
    <p:sldId id="313" r:id="rId4"/>
    <p:sldId id="285" r:id="rId5"/>
    <p:sldId id="264" r:id="rId6"/>
    <p:sldId id="287" r:id="rId7"/>
    <p:sldId id="314" r:id="rId8"/>
    <p:sldId id="289" r:id="rId9"/>
    <p:sldId id="291" r:id="rId10"/>
    <p:sldId id="292" r:id="rId11"/>
    <p:sldId id="293" r:id="rId12"/>
    <p:sldId id="311" r:id="rId13"/>
    <p:sldId id="294" r:id="rId14"/>
    <p:sldId id="269" r:id="rId15"/>
    <p:sldId id="319" r:id="rId16"/>
    <p:sldId id="320" r:id="rId17"/>
    <p:sldId id="26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68C70A-8A6A-479D-B362-1169BB2E4932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24691C-AB59-4B20-9B3E-11C4F7BD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03C9-D798-4114-B942-749536C44ECC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5485-27D8-43A9-99C2-424D9E250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01C6-67B6-44B0-A01D-BE2C9E366BAC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9FC69-2C13-4149-839F-1C1B3FB9A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9148-FCBF-49F4-9049-A0B3992B3483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4A84-C573-442A-9AE5-156652911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74052-B319-4804-8401-9B379A638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DF7D-A36B-4D43-BE40-70098BC53F5A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2B4B-A8AE-4B0A-BED7-F7E4A9CF2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22C9-32A9-4800-A2AA-9C9E1D0F67A4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2B3F-23BF-40F6-9415-A26BA65E7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7CB0-A354-414C-A470-376075E12304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E0AB-B8CE-494B-99E9-0FFFDF889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F2DD-A828-4756-A643-AF5A6683B038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F609-98F0-4A78-830B-374AAE6A1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C4CE-AC8E-4CEF-9CDD-6772665B9DA6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1DDC-11AA-446A-BB43-907B7270B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3376-9352-4126-9D48-E8E8C6988A32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6569-3C0C-4651-9092-4DB0138C5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15E7-085B-4ED1-8ABE-DF5E0CEC5EB1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1492-3E20-4C18-A54B-5915A13C9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BE98-0DC8-46FA-8DD0-44D125956E58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7434-CC5D-4563-888B-30056C71A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4179D8-A189-4407-BA29-C608AF4F10ED}" type="datetimeFigureOut">
              <a:rPr lang="ru-RU"/>
              <a:pPr>
                <a:defRPr/>
              </a:pPr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D624C5-60A9-43F0-A924-C55BBF00A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master.ru/foto/large/c1425110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artantique.ru/images/small/5586-0-f013_resize.jpg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ve-armenia.ru/i/blogs/2374/image/khudozhnik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1331913" y="2232025"/>
            <a:ext cx="68119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 стране русского языка</a:t>
            </a:r>
            <a:br>
              <a:rPr lang="ru-RU" sz="4000">
                <a:latin typeface="Calibri" pitchFamily="34" charset="0"/>
              </a:rPr>
            </a:br>
            <a:r>
              <a:rPr lang="ru-RU" sz="4000">
                <a:latin typeface="Calibri" pitchFamily="34" charset="0"/>
              </a:rPr>
              <a:t>Не всё известно нам пока,</a:t>
            </a:r>
            <a:br>
              <a:rPr lang="ru-RU" sz="4000">
                <a:latin typeface="Calibri" pitchFamily="34" charset="0"/>
              </a:rPr>
            </a:br>
            <a:r>
              <a:rPr lang="ru-RU" sz="4000">
                <a:latin typeface="Calibri" pitchFamily="34" charset="0"/>
              </a:rPr>
              <a:t>Но путешествовать начнём</a:t>
            </a:r>
            <a:br>
              <a:rPr lang="ru-RU" sz="4000">
                <a:latin typeface="Calibri" pitchFamily="34" charset="0"/>
              </a:rPr>
            </a:br>
            <a:r>
              <a:rPr lang="ru-RU" sz="4000">
                <a:latin typeface="Calibri" pitchFamily="34" charset="0"/>
              </a:rPr>
              <a:t>И сами до всего дойдём.</a:t>
            </a:r>
          </a:p>
        </p:txBody>
      </p:sp>
      <p:pic>
        <p:nvPicPr>
          <p:cNvPr id="3078" name="Picture 1" descr="C:\Documents and Settings\Директор\Мои документы\ЛЮБА\АНИМАШКИ\дети\SMAJLIKI_ru - Анимашки - Дети2.files\ee633cfd931923675bf5c1c1570eba4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5105400"/>
            <a:ext cx="1543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000125" y="2000250"/>
            <a:ext cx="70723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это слова близкие по значению; 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отвечают на один и тот же вопрос;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различаются оттенками значений;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помогают разнообразить нашу речь;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позволяют убрать повторы;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помогают объяснить значение слов.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670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Синонимы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Подбираем синонимы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14375" y="3214688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3600" dirty="0">
                <a:latin typeface="+mn-lt"/>
              </a:rPr>
              <a:t>Полотно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3600" dirty="0">
                <a:latin typeface="+mn-lt"/>
              </a:rPr>
              <a:t>Холст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3600" dirty="0">
                <a:latin typeface="+mn-lt"/>
              </a:rPr>
              <a:t>Шедевр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ru-RU" sz="2600" dirty="0">
              <a:latin typeface="+mn-lt"/>
            </a:endParaRPr>
          </a:p>
        </p:txBody>
      </p:sp>
      <p:pic>
        <p:nvPicPr>
          <p:cNvPr id="15365" name="Picture 6" descr="Картинка 3 из 7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571625"/>
            <a:ext cx="2428875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Картинка 13 из 29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3857625"/>
            <a:ext cx="22510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00188" y="2357438"/>
            <a:ext cx="2257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000" b="1"/>
              <a:t>Картина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4356100" y="2276475"/>
            <a:ext cx="4495800" cy="2786063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3600" dirty="0">
                <a:latin typeface="+mn-lt"/>
              </a:rPr>
              <a:t>Писать</a:t>
            </a:r>
          </a:p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3600" dirty="0">
                <a:latin typeface="+mn-lt"/>
              </a:rPr>
              <a:t>Создавать образ</a:t>
            </a:r>
          </a:p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3600" dirty="0">
                <a:latin typeface="+mn-lt"/>
              </a:rPr>
              <a:t>Рисовать</a:t>
            </a:r>
          </a:p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3600" dirty="0">
                <a:latin typeface="+mn-lt"/>
              </a:rPr>
              <a:t>Передавать красками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Подбираем синонимы</a:t>
            </a:r>
          </a:p>
        </p:txBody>
      </p:sp>
      <p:pic>
        <p:nvPicPr>
          <p:cNvPr id="16389" name="Picture 6" descr="Картинка 34 из 59716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857375"/>
            <a:ext cx="2928938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im4-tub.yandex.net/i?id=24266556&amp;tov=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5403850"/>
            <a:ext cx="192881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86350" y="1628775"/>
            <a:ext cx="291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Изображать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59" name="Group 31"/>
          <p:cNvGraphicFramePr>
            <a:graphicFrameLocks noGrp="1"/>
          </p:cNvGraphicFramePr>
          <p:nvPr>
            <p:ph idx="1"/>
          </p:nvPr>
        </p:nvGraphicFramePr>
        <p:xfrm>
          <a:off x="571500" y="714375"/>
          <a:ext cx="8329613" cy="5436997"/>
        </p:xfrm>
        <a:graphic>
          <a:graphicData uri="http://schemas.openxmlformats.org/drawingml/2006/table">
            <a:tbl>
              <a:tblPr/>
              <a:tblGrid>
                <a:gridCol w="1730375"/>
                <a:gridCol w="3255963"/>
                <a:gridCol w="334327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1-я строка.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62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Кто? Что?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5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 существительное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2-я строка.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62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Какой?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5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прилагательных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3-я строка.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62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Что делает?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5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глагола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4-я строка.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62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Что автор думает о теме?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Фраза из 4-5 слов, пословица, поговорка, крылатое выражение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5-я строка.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Кто? Что? (Новое звучание темы, осмысление).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5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 существительное.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4000">
                <a:latin typeface="Calibri" pitchFamily="34" charset="0"/>
                <a:cs typeface="Times New Roman" pitchFamily="18" charset="0"/>
              </a:rPr>
              <a:t>Зима</a:t>
            </a:r>
            <a:endParaRPr lang="ru-RU" sz="4000"/>
          </a:p>
          <a:p>
            <a:pPr indent="449263" algn="ctr" eaLnBrk="0" hangingPunct="0"/>
            <a:r>
              <a:rPr lang="ru-RU" sz="4000">
                <a:latin typeface="Calibri" pitchFamily="34" charset="0"/>
                <a:cs typeface="Times New Roman" pitchFamily="18" charset="0"/>
              </a:rPr>
              <a:t>Снежная, холодная</a:t>
            </a:r>
            <a:endParaRPr lang="ru-RU" sz="4000"/>
          </a:p>
          <a:p>
            <a:pPr indent="449263" algn="ctr" eaLnBrk="0" hangingPunct="0"/>
            <a:r>
              <a:rPr lang="ru-RU" sz="4000">
                <a:latin typeface="Calibri" pitchFamily="34" charset="0"/>
                <a:cs typeface="Times New Roman" pitchFamily="18" charset="0"/>
              </a:rPr>
              <a:t>Метёт, воет, морозит</a:t>
            </a:r>
            <a:endParaRPr lang="ru-RU" sz="4000"/>
          </a:p>
          <a:p>
            <a:pPr indent="449263" algn="ctr" eaLnBrk="0" hangingPunct="0"/>
            <a:r>
              <a:rPr lang="ru-RU" sz="4000">
                <a:latin typeface="Calibri" pitchFamily="34" charset="0"/>
                <a:cs typeface="Times New Roman" pitchFamily="18" charset="0"/>
              </a:rPr>
              <a:t>Настоящая королева</a:t>
            </a:r>
            <a:endParaRPr lang="ru-RU" sz="4000"/>
          </a:p>
          <a:p>
            <a:pPr indent="449263" algn="ctr" eaLnBrk="0" hangingPunct="0"/>
            <a:r>
              <a:rPr lang="ru-RU" sz="4000">
                <a:latin typeface="Calibri" pitchFamily="34" charset="0"/>
                <a:cs typeface="Times New Roman" pitchFamily="18" charset="0"/>
              </a:rPr>
              <a:t>Сказка.</a:t>
            </a:r>
            <a:endParaRPr lang="ru-RU" sz="400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5143500"/>
            <a:ext cx="77152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Синквейн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стихотворение из 5 строчек, каждая из которых имеет строгое содержание и определенную форму.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Свет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1508" name="Picture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57175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2928938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4643438" y="1214438"/>
            <a:ext cx="85725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643313" y="2071688"/>
            <a:ext cx="1500187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Прямоугольник 14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2200275" y="1285875"/>
            <a:ext cx="1943100" cy="127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Рисунок 24" descr="Карта Планеты земля. Катинка. Фотография.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071563"/>
            <a:ext cx="34639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9115425" cy="30432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             Загадка</a:t>
            </a:r>
          </a:p>
          <a:p>
            <a:pPr>
              <a:buFont typeface="Arial" charset="0"/>
              <a:buNone/>
            </a:pPr>
            <a:r>
              <a:rPr lang="ru-RU" smtClean="0"/>
              <a:t>    </a:t>
            </a:r>
          </a:p>
          <a:p>
            <a:pPr>
              <a:buFont typeface="Arial" charset="0"/>
              <a:buNone/>
            </a:pPr>
            <a:r>
              <a:rPr lang="ru-RU" smtClean="0"/>
              <a:t>        </a:t>
            </a:r>
            <a:r>
              <a:rPr lang="ru-RU" sz="4800" b="1" smtClean="0"/>
              <a:t>Всем пишущим я помогаю</a:t>
            </a:r>
          </a:p>
          <a:p>
            <a:pPr>
              <a:buFont typeface="Arial" charset="0"/>
              <a:buNone/>
            </a:pPr>
            <a:r>
              <a:rPr lang="ru-RU" sz="4800" b="1" smtClean="0"/>
              <a:t>      И птиц от стужи согреваю.</a:t>
            </a:r>
          </a:p>
        </p:txBody>
      </p:sp>
      <p:pic>
        <p:nvPicPr>
          <p:cNvPr id="26631" name="Picture 7" descr="http://im4-tub-ru.yandex.net/i?id=281038856-25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643438"/>
            <a:ext cx="1981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http://im6-tub-ru.yandex.net/i?id=477558085-09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643438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2928938" y="1785938"/>
            <a:ext cx="6215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 </a:t>
            </a:r>
            <a:r>
              <a:rPr lang="ru-RU" sz="3600">
                <a:latin typeface="Calibri" pitchFamily="34" charset="0"/>
              </a:rPr>
              <a:t>   Горят, как жар, слова</a:t>
            </a:r>
          </a:p>
          <a:p>
            <a:r>
              <a:rPr lang="ru-RU" sz="3600">
                <a:latin typeface="Calibri" pitchFamily="34" charset="0"/>
              </a:rPr>
              <a:t>     Иль стынут, словно камни,-</a:t>
            </a:r>
          </a:p>
          <a:p>
            <a:r>
              <a:rPr lang="ru-RU" sz="3600">
                <a:latin typeface="Calibri" pitchFamily="34" charset="0"/>
              </a:rPr>
              <a:t>     Зависит от того,</a:t>
            </a:r>
          </a:p>
          <a:p>
            <a:r>
              <a:rPr lang="ru-RU" sz="3600">
                <a:latin typeface="Calibri" pitchFamily="34" charset="0"/>
              </a:rPr>
              <a:t>     Чем наделил их ты,</a:t>
            </a:r>
          </a:p>
          <a:p>
            <a:r>
              <a:rPr lang="ru-RU" sz="3600">
                <a:latin typeface="Calibri" pitchFamily="34" charset="0"/>
              </a:rPr>
              <a:t>     Какими к ним в свой час</a:t>
            </a:r>
          </a:p>
          <a:p>
            <a:r>
              <a:rPr lang="ru-RU" sz="3600">
                <a:latin typeface="Calibri" pitchFamily="34" charset="0"/>
              </a:rPr>
              <a:t>    Притронулся руками</a:t>
            </a:r>
          </a:p>
          <a:p>
            <a:r>
              <a:rPr lang="ru-RU" sz="3600">
                <a:latin typeface="Calibri" pitchFamily="34" charset="0"/>
              </a:rPr>
              <a:t>     И сколько отдал им</a:t>
            </a:r>
          </a:p>
          <a:p>
            <a:r>
              <a:rPr lang="ru-RU" sz="3600">
                <a:latin typeface="Calibri" pitchFamily="34" charset="0"/>
              </a:rPr>
              <a:t>     Душевной теплоты.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>
          <a:xfrm>
            <a:off x="396875" y="333375"/>
            <a:ext cx="6870700" cy="1203325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b="1">
                <a:latin typeface="Monotype Corsiva" pitchFamily="66" charset="0"/>
                <a:ea typeface="+mj-ea"/>
                <a:cs typeface="+mj-cs"/>
              </a:rPr>
              <a:t>Огромна страна Русского языка, </a:t>
            </a:r>
            <a:br>
              <a:rPr lang="ru-RU" sz="3500" b="1">
                <a:latin typeface="Monotype Corsiva" pitchFamily="66" charset="0"/>
                <a:ea typeface="+mj-ea"/>
                <a:cs typeface="+mj-cs"/>
              </a:rPr>
            </a:br>
            <a:r>
              <a:rPr lang="ru-RU" sz="3500" b="1">
                <a:latin typeface="Monotype Corsiva" pitchFamily="66" charset="0"/>
                <a:ea typeface="+mj-ea"/>
                <a:cs typeface="+mj-cs"/>
              </a:rPr>
              <a:t>а в ней широки просторы Лексики.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619250" y="692150"/>
            <a:ext cx="6194425" cy="2095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8495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8080"/>
                    </a:gs>
                    <a:gs pos="50000">
                      <a:srgbClr val="F90707"/>
                    </a:gs>
                    <a:gs pos="100000">
                      <a:srgbClr val="80808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Лексика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727200" y="2997200"/>
            <a:ext cx="6589713" cy="3455988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latin typeface="Monotype Corsiva" pitchFamily="66" charset="0"/>
              </a:rPr>
              <a:t>Лексическое значение слова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latin typeface="Monotype Corsiva" pitchFamily="66" charset="0"/>
              </a:rPr>
              <a:t>Однозначные и многозначные слова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latin typeface="Monotype Corsiva" pitchFamily="66" charset="0"/>
              </a:rPr>
              <a:t>Прямое и переносное значение слова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Омонимы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Синонимы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Антонимы</a:t>
            </a:r>
          </a:p>
        </p:txBody>
      </p:sp>
      <p:pic>
        <p:nvPicPr>
          <p:cNvPr id="4104" name="Picture 1" descr="C:\Documents and Settings\Директор\Мои документы\ЛЮБА\АНИМАШКИ\дети\SMAJLIKI_ru - Анимашки - Дети3.files\703a1a7b021366888b6ef1243654601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786313"/>
            <a:ext cx="1928813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книга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213100"/>
            <a:ext cx="22320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Oval 7"/>
          <p:cNvSpPr>
            <a:spLocks noChangeArrowheads="1"/>
          </p:cNvSpPr>
          <p:nvPr/>
        </p:nvSpPr>
        <p:spPr bwMode="auto">
          <a:xfrm>
            <a:off x="179388" y="1700213"/>
            <a:ext cx="3024187" cy="12969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Проявить себя творчески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>
            <a:off x="3348038" y="1557338"/>
            <a:ext cx="1895475" cy="1060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03"/>
                  <a:pt x="5400" y="10806"/>
                  <a:pt x="5400" y="10809"/>
                </a:cubicBezTo>
                <a:lnTo>
                  <a:pt x="0" y="10818"/>
                </a:lnTo>
                <a:cubicBezTo>
                  <a:pt x="0" y="10812"/>
                  <a:pt x="0" y="1080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Oval 9"/>
          <p:cNvSpPr>
            <a:spLocks noChangeArrowheads="1"/>
          </p:cNvSpPr>
          <p:nvPr/>
        </p:nvSpPr>
        <p:spPr bwMode="auto">
          <a:xfrm>
            <a:off x="5651500" y="1844675"/>
            <a:ext cx="2663825" cy="11525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Получить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положительные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 эмоции</a:t>
            </a:r>
          </a:p>
        </p:txBody>
      </p:sp>
      <p:sp>
        <p:nvSpPr>
          <p:cNvPr id="5127" name="AutoShape 10"/>
          <p:cNvSpPr>
            <a:spLocks noChangeArrowheads="1"/>
          </p:cNvSpPr>
          <p:nvPr/>
        </p:nvSpPr>
        <p:spPr bwMode="auto">
          <a:xfrm rot="5659804">
            <a:off x="6373019" y="3501232"/>
            <a:ext cx="1943100" cy="12239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03"/>
                  <a:pt x="5400" y="10806"/>
                  <a:pt x="5400" y="10809"/>
                </a:cubicBezTo>
                <a:lnTo>
                  <a:pt x="0" y="10818"/>
                </a:lnTo>
                <a:cubicBezTo>
                  <a:pt x="0" y="10812"/>
                  <a:pt x="0" y="1080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5128" name="Oval 5"/>
          <p:cNvSpPr>
            <a:spLocks noChangeArrowheads="1"/>
          </p:cNvSpPr>
          <p:nvPr/>
        </p:nvSpPr>
        <p:spPr bwMode="auto">
          <a:xfrm>
            <a:off x="3059113" y="5084763"/>
            <a:ext cx="2952750" cy="100806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Раскрыть свою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 индивидуальность</a:t>
            </a:r>
          </a:p>
        </p:txBody>
      </p:sp>
      <p:sp>
        <p:nvSpPr>
          <p:cNvPr id="5129" name="AutoShape 6"/>
          <p:cNvSpPr>
            <a:spLocks noChangeArrowheads="1"/>
          </p:cNvSpPr>
          <p:nvPr/>
        </p:nvSpPr>
        <p:spPr bwMode="auto">
          <a:xfrm rot="-7138817">
            <a:off x="1116012" y="3644901"/>
            <a:ext cx="1846263" cy="12430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03"/>
                  <a:pt x="5400" y="10806"/>
                  <a:pt x="5400" y="10809"/>
                </a:cubicBezTo>
                <a:lnTo>
                  <a:pt x="0" y="10818"/>
                </a:lnTo>
                <a:cubicBezTo>
                  <a:pt x="0" y="10812"/>
                  <a:pt x="0" y="1080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206750" y="2655888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Ребята, желаю Вам </a:t>
            </a:r>
          </a:p>
          <a:p>
            <a:pPr algn="ctr"/>
            <a:r>
              <a:rPr lang="ru-RU" b="1"/>
              <a:t>на уроке…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642938" y="1357313"/>
            <a:ext cx="8286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2913" algn="just"/>
            <a:r>
              <a:rPr lang="ru-RU" sz="3600">
                <a:latin typeface="Monotype Corsiva" pitchFamily="66" charset="0"/>
              </a:rPr>
              <a:t>Ясный летний день. Сегодня тепло и солнечно. Дует жаркий ветерок. Небо прозрачное, высокое. Чудесная пора! </a:t>
            </a:r>
          </a:p>
        </p:txBody>
      </p:sp>
      <p:pic>
        <p:nvPicPr>
          <p:cNvPr id="6150" name="Picture 2" descr="C:\Documents and Settings\Директор\Мои документы\ЛЮБА\АНИМАШКИ\дети\SMAJLIKI_ru - Анимашки - Дети.files\f270704a64d27d4c6b654f58f188359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86188"/>
            <a:ext cx="3095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357188" y="1928813"/>
            <a:ext cx="7286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Лето </a:t>
            </a:r>
          </a:p>
          <a:p>
            <a:r>
              <a:rPr lang="ru-RU" sz="3600"/>
              <a:t>Ясный</a:t>
            </a:r>
          </a:p>
          <a:p>
            <a:r>
              <a:rPr lang="ru-RU" sz="3600"/>
              <a:t>Летний</a:t>
            </a:r>
          </a:p>
          <a:p>
            <a:r>
              <a:rPr lang="ru-RU" sz="3600"/>
              <a:t>Тепло</a:t>
            </a:r>
          </a:p>
          <a:p>
            <a:r>
              <a:rPr lang="ru-RU" sz="3600"/>
              <a:t>Солнечно </a:t>
            </a:r>
          </a:p>
          <a:p>
            <a:r>
              <a:rPr lang="ru-RU" sz="3600"/>
              <a:t>Жаркий </a:t>
            </a:r>
          </a:p>
          <a:p>
            <a:r>
              <a:rPr lang="ru-RU" sz="3600"/>
              <a:t>Прозрачное</a:t>
            </a:r>
          </a:p>
          <a:p>
            <a:r>
              <a:rPr lang="ru-RU" sz="3600"/>
              <a:t>чудесная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88" y="928688"/>
            <a:ext cx="8229600" cy="45259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Лето – зима, </a:t>
            </a:r>
          </a:p>
          <a:p>
            <a:pPr marL="342900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ясный – тусклый, </a:t>
            </a:r>
          </a:p>
          <a:p>
            <a:pPr marL="342900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летний – зимний,</a:t>
            </a:r>
          </a:p>
          <a:p>
            <a:pPr marL="342900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тепло – холодно, </a:t>
            </a:r>
          </a:p>
          <a:p>
            <a:pPr marL="342900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солнечно – пасмурно, </a:t>
            </a:r>
          </a:p>
          <a:p>
            <a:pPr marL="342900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жаркий – холодный, </a:t>
            </a:r>
          </a:p>
          <a:p>
            <a:pPr marL="342900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прозрачное – мрачное, </a:t>
            </a:r>
          </a:p>
          <a:p>
            <a:pPr marL="342900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чудесная – ненастная.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313" y="5500688"/>
            <a:ext cx="67865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rgbClr val="FF0000"/>
                </a:solidFill>
                <a:latin typeface="+mj-lt"/>
              </a:rPr>
              <a:t>Антонимы </a:t>
            </a:r>
          </a:p>
        </p:txBody>
      </p:sp>
      <p:pic>
        <p:nvPicPr>
          <p:cNvPr id="8199" name="Picture 1" descr="C:\Documents and Settings\Директор\Мои документы\ЛЮБА\АНИМАШКИ\Анимашки зима\SMAJLIKI_ru - Анимашки - Зима2.files\8b869853fa1738da046d76862de666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63" y="428625"/>
            <a:ext cx="17351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C:\Documents and Settings\Директор\Мои документы\ЛЮБА\АНИМАШКИ\Погода\SMAJLIKI_ru - Анимашки - Погода1.files\00955d7f9c911d3f8298c125a7af29d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642938"/>
            <a:ext cx="1714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1\AppData\Roaming\Opera\program\олимпиады\пед концепции\зимние картины\plastov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42938"/>
            <a:ext cx="300037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598488" y="5157788"/>
            <a:ext cx="3544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/>
              <a:t>А.А.Пластов</a:t>
            </a:r>
          </a:p>
          <a:p>
            <a:pPr algn="ctr"/>
            <a:r>
              <a:rPr lang="ru-RU" sz="3600"/>
              <a:t> «Первый снег»</a:t>
            </a:r>
          </a:p>
        </p:txBody>
      </p:sp>
      <p:pic>
        <p:nvPicPr>
          <p:cNvPr id="9221" name="Picture 3" descr="C:\Users\1\AppData\Roaming\Opera\program\олимпиады\пед концепции\зимние картины\d39380960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571500"/>
            <a:ext cx="30003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4357688" y="5229225"/>
            <a:ext cx="5100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/>
              <a:t>И.Э.Грабарь </a:t>
            </a:r>
          </a:p>
          <a:p>
            <a:pPr algn="ctr"/>
            <a:r>
              <a:rPr lang="ru-RU" sz="3600"/>
              <a:t>«Февральская лазурь»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500063" y="1662113"/>
            <a:ext cx="4214812" cy="4267200"/>
          </a:xfrm>
        </p:spPr>
        <p:txBody>
          <a:bodyPr/>
          <a:lstStyle/>
          <a:p>
            <a:pPr eaLnBrk="1" hangingPunct="1"/>
            <a:r>
              <a:rPr lang="ru-RU" sz="2800" smtClean="0"/>
              <a:t>ВЕТВИ БЕЛОЙ КРАСКОЙ РАЗУКРАШУ,</a:t>
            </a:r>
            <a:br>
              <a:rPr lang="ru-RU" sz="2800" smtClean="0"/>
            </a:br>
            <a:r>
              <a:rPr lang="ru-RU" sz="2800" smtClean="0"/>
              <a:t>БРОШУ СЕРЕБРО НА КРЫШУ ВАШУ.</a:t>
            </a:r>
            <a:br>
              <a:rPr lang="ru-RU" sz="2800" smtClean="0"/>
            </a:br>
            <a:r>
              <a:rPr lang="ru-RU" sz="2800" smtClean="0"/>
              <a:t>ТЁПЛЫЕ ВЕСНОЙ ПРИДУТ ВЕТРА</a:t>
            </a:r>
            <a:br>
              <a:rPr lang="ru-RU" sz="2800" smtClean="0"/>
            </a:br>
            <a:r>
              <a:rPr lang="ru-RU" sz="2800" smtClean="0"/>
              <a:t>И МЕНЯ ПРОГОНЯТ СО ДВОРА.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11270" name="Picture 3" descr="C:\Users\1\AppData\Roaming\Opera\program\олимпиады\пед концепции\зимние картины\d3938096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500063"/>
            <a:ext cx="30003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357688" y="5072063"/>
            <a:ext cx="5100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/>
              <a:t>И.Э.Грабарь </a:t>
            </a:r>
          </a:p>
          <a:p>
            <a:pPr algn="ctr"/>
            <a:r>
              <a:rPr lang="ru-RU" sz="3600"/>
              <a:t>«Февральская лазурь»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5200" y="22098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РАДОСТЬ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2098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ВОСТОРГ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22098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СТРАХ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5200" y="37338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ВОСХИЩЕНИЕ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00800" y="37338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ТРЕВОГА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51816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ИСПУГ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51816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ИНТЕРЕС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5200" y="51816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3657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УДИВЛЕНИЕ</a:t>
            </a:r>
          </a:p>
        </p:txBody>
      </p:sp>
      <p:sp>
        <p:nvSpPr>
          <p:cNvPr id="14" name="Заголовок 15"/>
          <p:cNvSpPr txBox="1">
            <a:spLocks/>
          </p:cNvSpPr>
          <p:nvPr/>
        </p:nvSpPr>
        <p:spPr bwMode="auto">
          <a:xfrm>
            <a:off x="623888" y="428625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Учимся чувствовать настроение картины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294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ВЕТВИ БЕЛОЙ КРАСКОЙ РАЗУКРАШУ, БРОШУ СЕРЕБРО НА КРЫШУ ВАШУ. ТЁПЛЫЕ ВЕСНОЙ ПРИДУТ ВЕТРА И МЕНЯ ПРОГОНЯТ СО ДВОРА. </vt:lpstr>
      <vt:lpstr>Слайд 9</vt:lpstr>
      <vt:lpstr>Слайд 10</vt:lpstr>
      <vt:lpstr>Слайд 11</vt:lpstr>
      <vt:lpstr>Слайд 12</vt:lpstr>
      <vt:lpstr>Слайд 13</vt:lpstr>
      <vt:lpstr>Слайд 14</vt:lpstr>
      <vt:lpstr>  Свет  </vt:lpstr>
      <vt:lpstr>  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INWIN001</cp:lastModifiedBy>
  <cp:revision>54</cp:revision>
  <dcterms:created xsi:type="dcterms:W3CDTF">2010-01-24T18:13:40Z</dcterms:created>
  <dcterms:modified xsi:type="dcterms:W3CDTF">2012-12-24T07:54:10Z</dcterms:modified>
</cp:coreProperties>
</file>