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7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CAC"/>
    <a:srgbClr val="0000FF"/>
    <a:srgbClr val="00CC00"/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AF1346E-D32F-4D63-986F-0C16176E0922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824EA12-27A4-4274-99CB-7EE9C65AD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331640" y="4653136"/>
            <a:ext cx="6143625" cy="1500188"/>
          </a:xfrm>
          <a:prstGeom prst="rect">
            <a:avLst/>
          </a:prstGeom>
        </p:spPr>
        <p:txBody>
          <a:bodyPr rtlCol="0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Автор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Алексеенко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 Анна Николаевна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учитель русского языка и литератур</a:t>
            </a:r>
            <a:r>
              <a:rPr lang="ru-RU" sz="2400" dirty="0" err="1" smtClean="0">
                <a:cs typeface="Times New Roman" pitchFamily="18" charset="0"/>
              </a:rPr>
              <a:t>ы</a:t>
            </a:r>
            <a:endParaRPr lang="ru-RU" sz="2400" dirty="0" smtClean="0"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МБОУ Калининской СОШ №7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lang="ru-RU" sz="2400" dirty="0" smtClean="0">
                <a:cs typeface="Times New Roman" pitchFamily="18" charset="0"/>
              </a:rPr>
              <a:t>п. Двуречье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Кагальницкого района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15816" y="764704"/>
            <a:ext cx="29418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степени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32870" y="1870922"/>
            <a:ext cx="38555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сравнения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2996952"/>
            <a:ext cx="5976000" cy="11160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Наречия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?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748" y="564848"/>
            <a:ext cx="7093643" cy="5600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0233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13635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260648"/>
            <a:ext cx="56845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Знаешь ли ты…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123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rot="-60000">
            <a:off x="1056460" y="1223367"/>
            <a:ext cx="3063240" cy="149961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FF"/>
                </a:solidFill>
                <a:latin typeface="Arial Black" pitchFamily="34" charset="0"/>
              </a:rPr>
              <a:t>Тема Урока:</a:t>
            </a:r>
            <a:endParaRPr lang="ru-RU" sz="3200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200" dirty="0" smtClean="0">
                <a:solidFill>
                  <a:srgbClr val="FF33CC"/>
                </a:solidFill>
                <a:latin typeface="Arial Black" pitchFamily="34" charset="0"/>
              </a:rPr>
              <a:t>Степени сравнения</a:t>
            </a:r>
          </a:p>
          <a:p>
            <a:r>
              <a:rPr lang="ru-RU" sz="3200" dirty="0" smtClean="0">
                <a:solidFill>
                  <a:srgbClr val="FF33CC"/>
                </a:solidFill>
                <a:latin typeface="Arial Black" pitchFamily="34" charset="0"/>
              </a:rPr>
              <a:t>наречий. Морфологический разбор наречий.</a:t>
            </a:r>
            <a:endParaRPr lang="ru-RU" sz="3200" dirty="0">
              <a:solidFill>
                <a:srgbClr val="FF33CC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1412775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CC00"/>
                </a:solidFill>
                <a:latin typeface="Arial Black" pitchFamily="34" charset="0"/>
              </a:rPr>
              <a:t>Цель урока:</a:t>
            </a:r>
            <a:endParaRPr lang="ru-RU" sz="3200" dirty="0">
              <a:solidFill>
                <a:srgbClr val="00CC0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348880"/>
            <a:ext cx="3456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Обобщение знаний о морфологических особенностях наречия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89040"/>
            <a:ext cx="2016224" cy="25193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8040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752880"/>
            <a:ext cx="67687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Спишите, расставляя пропущенные запятые. Над наречиями в сравнительной степени надпишите букву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н.,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а над прилагательными –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п.</a:t>
            </a:r>
          </a:p>
          <a:p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ru-RU" b="1" i="1" dirty="0" smtClean="0">
                <a:solidFill>
                  <a:schemeClr val="tx1">
                    <a:lumMod val="75000"/>
                  </a:schemeClr>
                </a:solidFill>
              </a:rPr>
              <a:t>1.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Бледне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…т ночь. Туманов п…лена в л..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щинах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и лугах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ст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новится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белее, звучнее лес,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бе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..жизненней луна и серебро росы на стеклах холоднее. </a:t>
            </a:r>
            <a:r>
              <a:rPr lang="ru-RU" b="1" i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2.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Свеже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…т с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кажд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..м днем и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молоде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...т сосны  чернеет лес, сине…т мягче даль, -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сд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...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ется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наконец сырым ветрам февраль, и пот…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мнел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в л…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щинах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снег наносный. </a:t>
            </a:r>
            <a:r>
              <a:rPr lang="ru-RU" b="1" i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3.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Ветер снес сырой туман с полей  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заг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...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релись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звезды и в д..</a:t>
            </a:r>
            <a:r>
              <a:rPr lang="ru-RU" dirty="0" err="1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линах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 зашумели воды веселей.</a:t>
            </a:r>
            <a:endParaRPr lang="ru-RU" b="1" i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3091" y="2002231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9838" y="200223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200223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5649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256199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24028" y="311785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ю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136" y="313905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041" y="366461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ю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5816" y="3683936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,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8024" y="36772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3113" y="36772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3492" y="4203523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2716" y="4215233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0152" y="4797152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,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91258" y="47971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09115" y="53012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26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Выноска-облако 30"/>
          <p:cNvSpPr/>
          <p:nvPr/>
        </p:nvSpPr>
        <p:spPr>
          <a:xfrm>
            <a:off x="3707904" y="111514"/>
            <a:ext cx="5040560" cy="3614703"/>
          </a:xfrm>
          <a:prstGeom prst="cloudCallout">
            <a:avLst>
              <a:gd name="adj1" fmla="val -66040"/>
              <a:gd name="adj2" fmla="val 30917"/>
            </a:avLst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211960" y="764704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Задание: Образовать сравнительные степени наречий, выделить суффиксы: </a:t>
            </a:r>
          </a:p>
          <a:p>
            <a:r>
              <a:rPr lang="ru-RU" dirty="0" smtClean="0"/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громко, быстро, рано, сильно, покорно.</a:t>
            </a:r>
          </a:p>
          <a:p>
            <a:endParaRPr lang="ru-RU" b="1" i="1" dirty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rgbClr val="FF0000"/>
                </a:solidFill>
              </a:rPr>
              <a:t>Ответ:  громче, быстрее, раньше, сильнее, покорнее.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972" y="1124744"/>
            <a:ext cx="2697932" cy="472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 flipH="1">
            <a:off x="7092280" y="2348880"/>
            <a:ext cx="144000" cy="18466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236296" y="2348880"/>
            <a:ext cx="108000" cy="180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6084168" y="2438880"/>
            <a:ext cx="72000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156176" y="2438880"/>
            <a:ext cx="36000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058048" y="2708920"/>
            <a:ext cx="54000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112048" y="2708920"/>
            <a:ext cx="36016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6012160" y="2708920"/>
            <a:ext cx="108008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120168" y="2708920"/>
            <a:ext cx="72008" cy="10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7164280" y="2708920"/>
            <a:ext cx="126016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290296" y="2708920"/>
            <a:ext cx="162024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 rot="20974155">
            <a:off x="3589175" y="4549756"/>
            <a:ext cx="4039550" cy="648072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prstTxWarp prst="textFadeLeft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 w="11430"/>
                <a:solidFill>
                  <a:schemeClr val="tx1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Станция: «Много - больше»</a:t>
            </a:r>
            <a:endParaRPr lang="ru-RU" b="1" cap="none" spc="0" dirty="0">
              <a:ln w="11430"/>
              <a:solidFill>
                <a:schemeClr val="tx1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508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3707904" y="620688"/>
            <a:ext cx="4752528" cy="554461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9270"/>
            <a:ext cx="2664296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1602666"/>
            <a:ext cx="36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8000">
                  <a:solidFill>
                    <a:schemeClr val="bg1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Задание: </a:t>
            </a:r>
            <a:r>
              <a:rPr lang="ru-RU" dirty="0" smtClean="0"/>
              <a:t>найти в предложениях наречие и прилагательное в сравнительной степени</a:t>
            </a:r>
          </a:p>
          <a:p>
            <a:endParaRPr lang="ru-RU" dirty="0" smtClean="0"/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Любовь сильнее смерти и страха смерти.</a:t>
            </a:r>
          </a:p>
          <a:p>
            <a:endParaRPr lang="ru-RU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2)  Все темней и кудрявей березовый лес зеленеет, колокольчики ландышей в чаще зеленой цветут.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24128" y="28529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прил</a:t>
            </a:r>
            <a:endParaRPr lang="ru-RU" sz="16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2" y="400506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нар</a:t>
            </a:r>
            <a:endParaRPr lang="ru-RU" sz="16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48810" y="4001679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нар</a:t>
            </a:r>
            <a:endParaRPr lang="ru-RU" sz="16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980728"/>
            <a:ext cx="3168352" cy="83099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Станция: «</a:t>
            </a:r>
            <a:r>
              <a:rPr lang="ru-RU" sz="2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Угадайка</a:t>
            </a:r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  <a:endParaRPr lang="ru-RU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290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4"/>
            <a:ext cx="4036234" cy="46166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Станция «</a:t>
            </a:r>
            <a:r>
              <a:rPr lang="ru-RU" sz="2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Разбиралочка</a:t>
            </a:r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  <a:endParaRPr lang="ru-RU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768" y="1556792"/>
            <a:ext cx="2409112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40748" y="1230406"/>
            <a:ext cx="3744416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Задание: в тексте найдите все наречия, сделайте их морфологический разбор.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ru-RU" b="1" i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этом берегу, за извилистой речкой, заросшей черным орешником, светло-зеленым морем ходит, колышется рожь. Солнце высоко, печет. В объеденном кустарнике, в сухом медовом сене неутомимо, еще громче, чем ранним утром, звенят кузнечики. Звон их удивительно сливается с глубокой синевой и неподвижностью сухого июльского дня. 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19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764704"/>
            <a:ext cx="58430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Станция «Как это по-русски сказать»</a:t>
            </a:r>
            <a:endParaRPr lang="ru-RU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654" y="4370334"/>
            <a:ext cx="2232025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9592" y="1484783"/>
            <a:ext cx="662473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Задание: </a:t>
            </a:r>
            <a:r>
              <a:rPr lang="ru-RU" i="1" dirty="0" smtClean="0"/>
              <a:t>Выберите нужное наречие. Запишите.</a:t>
            </a:r>
          </a:p>
          <a:p>
            <a:endParaRPr lang="ru-RU" b="1" i="1" dirty="0"/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chemeClr val="bg2">
                    <a:lumMod val="75000"/>
                  </a:schemeClr>
                </a:solidFill>
              </a:rPr>
              <a:t>1)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По дороге вспомнила об оставленной дома книге, и пришлось повернуть (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опять, обратно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r>
              <a:rPr lang="ru-RU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2) </a:t>
            </a:r>
            <a:r>
              <a:rPr lang="ru-RU" b="1" dirty="0" smtClean="0"/>
              <a:t> </a:t>
            </a:r>
            <a:r>
              <a:rPr lang="ru-RU" i="1" dirty="0" smtClean="0">
                <a:solidFill>
                  <a:srgbClr val="7030A0"/>
                </a:solidFill>
              </a:rPr>
              <a:t>(Вперед, сначала) </a:t>
            </a:r>
            <a:r>
              <a:rPr lang="ru-RU" i="1" dirty="0" smtClean="0">
                <a:solidFill>
                  <a:schemeClr val="bg2">
                    <a:lumMod val="75000"/>
                  </a:schemeClr>
                </a:solidFill>
              </a:rPr>
              <a:t>нужно усвоить правило, а потом выполнять упражнение.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chemeClr val="bg2">
                    <a:lumMod val="75000"/>
                  </a:schemeClr>
                </a:solidFill>
              </a:rPr>
              <a:t>3) </a:t>
            </a:r>
            <a:r>
              <a:rPr lang="ru-RU" b="1" i="1" dirty="0" smtClean="0">
                <a:solidFill>
                  <a:srgbClr val="7030A0"/>
                </a:solidFill>
              </a:rPr>
              <a:t>(</a:t>
            </a:r>
            <a:r>
              <a:rPr lang="ru-RU" i="1" dirty="0" smtClean="0">
                <a:solidFill>
                  <a:srgbClr val="7030A0"/>
                </a:solidFill>
              </a:rPr>
              <a:t>Спереди, впереди</a:t>
            </a:r>
            <a:r>
              <a:rPr lang="ru-RU" b="1" i="1" dirty="0" smtClean="0">
                <a:solidFill>
                  <a:srgbClr val="7030A0"/>
                </a:solidFill>
              </a:rPr>
              <a:t>)</a:t>
            </a:r>
            <a:r>
              <a:rPr lang="ru-RU" b="1" i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75000"/>
                  </a:schemeClr>
                </a:solidFill>
              </a:rPr>
              <a:t>меня шел высокий сутулый человек.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chemeClr val="bg2">
                    <a:lumMod val="75000"/>
                  </a:schemeClr>
                </a:solidFill>
              </a:rPr>
              <a:t>4) </a:t>
            </a:r>
            <a:r>
              <a:rPr lang="ru-RU" i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rgbClr val="7030A0"/>
                </a:solidFill>
              </a:rPr>
              <a:t>(Сначала, вперед ) </a:t>
            </a:r>
            <a:r>
              <a:rPr lang="ru-RU" i="1" dirty="0" smtClean="0">
                <a:solidFill>
                  <a:schemeClr val="bg2">
                    <a:lumMod val="75000"/>
                  </a:schemeClr>
                </a:solidFill>
              </a:rPr>
              <a:t>говорили о посещаемости, потом – о дисциплине. 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211960" y="2852936"/>
            <a:ext cx="93610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339752" y="3262192"/>
            <a:ext cx="79208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339752" y="4077072"/>
            <a:ext cx="8640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31640" y="4509120"/>
            <a:ext cx="93610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6971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00808"/>
            <a:ext cx="2304256" cy="424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15616" y="887243"/>
            <a:ext cx="46085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Задание: </a:t>
            </a:r>
            <a:r>
              <a:rPr lang="ru-RU" i="1" dirty="0" smtClean="0">
                <a:solidFill>
                  <a:schemeClr val="bg2">
                    <a:lumMod val="75000"/>
                  </a:schemeClr>
                </a:solidFill>
              </a:rPr>
              <a:t>Замените фразеологизмы наречиями.</a:t>
            </a:r>
          </a:p>
          <a:p>
            <a:endParaRPr lang="ru-RU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ru-RU" dirty="0" smtClean="0">
                <a:solidFill>
                  <a:srgbClr val="1F0C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с луны свалился – </a:t>
            </a:r>
          </a:p>
          <a:p>
            <a:pPr>
              <a:lnSpc>
                <a:spcPct val="200000"/>
              </a:lnSpc>
            </a:pPr>
            <a:r>
              <a:rPr lang="ru-RU" dirty="0" smtClean="0">
                <a:solidFill>
                  <a:srgbClr val="1F0C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Жить душа в душу-</a:t>
            </a:r>
          </a:p>
          <a:p>
            <a:pPr>
              <a:lnSpc>
                <a:spcPct val="200000"/>
              </a:lnSpc>
            </a:pPr>
            <a:r>
              <a:rPr lang="ru-RU" dirty="0" smtClean="0">
                <a:solidFill>
                  <a:srgbClr val="1F0C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Комар носа не подточит-</a:t>
            </a:r>
          </a:p>
          <a:p>
            <a:pPr>
              <a:lnSpc>
                <a:spcPct val="200000"/>
              </a:lnSpc>
            </a:pPr>
            <a:r>
              <a:rPr lang="ru-RU" dirty="0" smtClean="0">
                <a:solidFill>
                  <a:srgbClr val="1F0C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по маслу-</a:t>
            </a:r>
          </a:p>
          <a:p>
            <a:pPr>
              <a:lnSpc>
                <a:spcPct val="200000"/>
              </a:lnSpc>
            </a:pPr>
            <a:r>
              <a:rPr lang="ru-RU" dirty="0" smtClean="0">
                <a:solidFill>
                  <a:srgbClr val="1F0C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с гуся вода-</a:t>
            </a:r>
          </a:p>
          <a:p>
            <a:endParaRPr lang="ru-RU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19168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внезапно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3888" y="2492896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орошо, ладно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3928" y="301919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равильно, точно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15816" y="3573016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ладко, легко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6631" y="4077072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равнодушно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407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7">
      <a:dk1>
        <a:srgbClr val="F5F276"/>
      </a:dk1>
      <a:lt1>
        <a:srgbClr val="00B050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273</TotalTime>
  <Words>445</Words>
  <Application>Microsoft Office PowerPoint</Application>
  <PresentationFormat>Экран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Слайд 1</vt:lpstr>
      <vt:lpstr>Слайд 2</vt:lpstr>
      <vt:lpstr>Тема Урока: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BlackShine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КомпСекрет</cp:lastModifiedBy>
  <cp:revision>38</cp:revision>
  <dcterms:created xsi:type="dcterms:W3CDTF">2011-11-04T11:06:08Z</dcterms:created>
  <dcterms:modified xsi:type="dcterms:W3CDTF">2012-12-18T13:16:37Z</dcterms:modified>
</cp:coreProperties>
</file>