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357E3425-8E75-46A2-8A47-B14DA53648A1}" type="datetimeFigureOut">
              <a:rPr lang="ru-RU" smtClean="0"/>
              <a:t>21.12.2011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AD931BDF-3846-401D-9EB0-6B997FD234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E3425-8E75-46A2-8A47-B14DA53648A1}" type="datetimeFigureOut">
              <a:rPr lang="ru-RU" smtClean="0"/>
              <a:t>21.12.2011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31BDF-3846-401D-9EB0-6B997FD234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E3425-8E75-46A2-8A47-B14DA53648A1}" type="datetimeFigureOut">
              <a:rPr lang="ru-RU" smtClean="0"/>
              <a:t>21.12.2011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31BDF-3846-401D-9EB0-6B997FD234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E3425-8E75-46A2-8A47-B14DA53648A1}" type="datetimeFigureOut">
              <a:rPr lang="ru-RU" smtClean="0"/>
              <a:t>21.12.2011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31BDF-3846-401D-9EB0-6B997FD234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E3425-8E75-46A2-8A47-B14DA53648A1}" type="datetimeFigureOut">
              <a:rPr lang="ru-RU" smtClean="0"/>
              <a:t>21.12.2011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31BDF-3846-401D-9EB0-6B997FD234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E3425-8E75-46A2-8A47-B14DA53648A1}" type="datetimeFigureOut">
              <a:rPr lang="ru-RU" smtClean="0"/>
              <a:t>21.12.2011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31BDF-3846-401D-9EB0-6B997FD234A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E3425-8E75-46A2-8A47-B14DA53648A1}" type="datetimeFigureOut">
              <a:rPr lang="ru-RU" smtClean="0"/>
              <a:t>21.12.2011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31BDF-3846-401D-9EB0-6B997FD234A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E3425-8E75-46A2-8A47-B14DA53648A1}" type="datetimeFigureOut">
              <a:rPr lang="ru-RU" smtClean="0"/>
              <a:t>21.12.2011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31BDF-3846-401D-9EB0-6B997FD234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E3425-8E75-46A2-8A47-B14DA53648A1}" type="datetimeFigureOut">
              <a:rPr lang="ru-RU" smtClean="0"/>
              <a:t>21.12.2011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31BDF-3846-401D-9EB0-6B997FD234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357E3425-8E75-46A2-8A47-B14DA53648A1}" type="datetimeFigureOut">
              <a:rPr lang="ru-RU" smtClean="0"/>
              <a:t>21.12.2011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AD931BDF-3846-401D-9EB0-6B997FD234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357E3425-8E75-46A2-8A47-B14DA53648A1}" type="datetimeFigureOut">
              <a:rPr lang="ru-RU" smtClean="0"/>
              <a:t>21.12.2011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AD931BDF-3846-401D-9EB0-6B997FD234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357E3425-8E75-46A2-8A47-B14DA53648A1}" type="datetimeFigureOut">
              <a:rPr lang="ru-RU" smtClean="0"/>
              <a:t>21.12.2011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AD931BDF-3846-401D-9EB0-6B997FD234A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1794935"/>
            <a:ext cx="6552727" cy="1828090"/>
          </a:xfrm>
        </p:spPr>
        <p:txBody>
          <a:bodyPr>
            <a:noAutofit/>
          </a:bodyPr>
          <a:lstStyle/>
          <a:p>
            <a:r>
              <a:rPr lang="ru-RU" sz="4400" b="1" i="1" dirty="0">
                <a:latin typeface="+mn-lt"/>
              </a:rPr>
              <a:t>в</a:t>
            </a:r>
            <a:r>
              <a:rPr lang="ru-RU" sz="4400" b="1" i="1" dirty="0" smtClean="0">
                <a:latin typeface="+mn-lt"/>
              </a:rPr>
              <a:t>ьюга, </a:t>
            </a:r>
            <a:r>
              <a:rPr lang="ru-RU" sz="4400" b="1" i="1" dirty="0">
                <a:latin typeface="+mn-lt"/>
              </a:rPr>
              <a:t>день, </a:t>
            </a:r>
            <a:r>
              <a:rPr lang="ru-RU" sz="4400" b="1" i="1" dirty="0" smtClean="0">
                <a:latin typeface="+mn-lt"/>
              </a:rPr>
              <a:t>ельник, дочь, пеньки, варенье </a:t>
            </a:r>
            <a:endParaRPr lang="ru-RU" sz="4400" b="1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3778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268760"/>
            <a:ext cx="7128792" cy="4454309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 </a:t>
            </a:r>
            <a:r>
              <a:rPr lang="ru-RU" sz="4800" i="1" dirty="0" err="1" smtClean="0"/>
              <a:t>мелесная</a:t>
            </a:r>
            <a:r>
              <a:rPr lang="ru-RU" sz="4800" i="1" dirty="0" smtClean="0"/>
              <a:t> </a:t>
            </a:r>
            <a:r>
              <a:rPr lang="ru-RU" sz="4800" i="1" dirty="0" err="1" smtClean="0"/>
              <a:t>девеч</a:t>
            </a:r>
            <a:r>
              <a:rPr lang="ru-RU" sz="4800" i="1" dirty="0" smtClean="0"/>
              <a:t>_</a:t>
            </a:r>
          </a:p>
          <a:p>
            <a:pPr marL="0" indent="0">
              <a:buNone/>
            </a:pPr>
            <a:endParaRPr lang="ru-RU" sz="4800" i="1" dirty="0"/>
          </a:p>
          <a:p>
            <a:pPr marL="0" indent="0">
              <a:buNone/>
            </a:pPr>
            <a:r>
              <a:rPr lang="ru-RU" sz="4800" i="1" dirty="0" smtClean="0"/>
              <a:t>  </a:t>
            </a:r>
            <a:r>
              <a:rPr lang="ru-RU" sz="4800" i="1" dirty="0" err="1" smtClean="0"/>
              <a:t>притясла</a:t>
            </a:r>
            <a:r>
              <a:rPr lang="ru-RU" sz="4800" i="1" dirty="0" smtClean="0"/>
              <a:t> </a:t>
            </a:r>
            <a:r>
              <a:rPr lang="ru-RU" sz="4800" i="1" dirty="0" err="1" smtClean="0"/>
              <a:t>комейный</a:t>
            </a:r>
            <a:r>
              <a:rPr lang="ru-RU" sz="4800" i="1" dirty="0" smtClean="0"/>
              <a:t> </a:t>
            </a:r>
            <a:r>
              <a:rPr lang="ru-RU" sz="4800" i="1" dirty="0" err="1" smtClean="0"/>
              <a:t>боромож</a:t>
            </a:r>
            <a:r>
              <a:rPr lang="ru-RU" sz="4800" i="1" dirty="0"/>
              <a:t>_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54327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1196752"/>
            <a:ext cx="6196405" cy="4526317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i="1" dirty="0" err="1"/>
              <a:t>мелесная</a:t>
            </a:r>
            <a:r>
              <a:rPr lang="ru-RU" sz="4400" i="1" dirty="0"/>
              <a:t> </a:t>
            </a:r>
            <a:r>
              <a:rPr lang="ru-RU" sz="4400" i="1" dirty="0" err="1" smtClean="0"/>
              <a:t>девеч</a:t>
            </a:r>
            <a:r>
              <a:rPr lang="ru-RU" sz="4400" i="1" u="sng" dirty="0" err="1" smtClean="0">
                <a:solidFill>
                  <a:srgbClr val="FF0000"/>
                </a:solidFill>
              </a:rPr>
              <a:t>ь</a:t>
            </a:r>
            <a:r>
              <a:rPr lang="ru-RU" sz="4400" i="1" u="sng" dirty="0" smtClean="0">
                <a:solidFill>
                  <a:srgbClr val="FF0000"/>
                </a:solidFill>
              </a:rPr>
              <a:t> </a:t>
            </a:r>
            <a:r>
              <a:rPr lang="ru-RU" sz="4400" i="1" dirty="0" smtClean="0"/>
              <a:t>(</a:t>
            </a:r>
            <a:r>
              <a:rPr lang="ru-RU" sz="4400" i="1" dirty="0" err="1" smtClean="0"/>
              <a:t>ж.р</a:t>
            </a:r>
            <a:r>
              <a:rPr lang="ru-RU" sz="4400" i="1" dirty="0" smtClean="0"/>
              <a:t>.)</a:t>
            </a:r>
            <a:endParaRPr lang="ru-RU" sz="4400" i="1" dirty="0"/>
          </a:p>
          <a:p>
            <a:pPr marL="0" indent="0">
              <a:buNone/>
            </a:pPr>
            <a:endParaRPr lang="ru-RU" sz="4400" i="1" dirty="0" smtClean="0"/>
          </a:p>
          <a:p>
            <a:pPr marL="0" indent="0">
              <a:buNone/>
            </a:pPr>
            <a:endParaRPr lang="ru-RU" sz="4400" i="1" dirty="0"/>
          </a:p>
          <a:p>
            <a:pPr marL="0" indent="0">
              <a:buNone/>
            </a:pPr>
            <a:r>
              <a:rPr lang="ru-RU" sz="4400" i="1" dirty="0" smtClean="0"/>
              <a:t> </a:t>
            </a:r>
            <a:r>
              <a:rPr lang="ru-RU" sz="4400" i="1" dirty="0" err="1"/>
              <a:t>притясла</a:t>
            </a:r>
            <a:r>
              <a:rPr lang="ru-RU" sz="4400" i="1" dirty="0"/>
              <a:t> </a:t>
            </a:r>
            <a:r>
              <a:rPr lang="ru-RU" sz="4400" i="1" dirty="0" err="1"/>
              <a:t>комейный</a:t>
            </a:r>
            <a:r>
              <a:rPr lang="ru-RU" sz="4400" i="1" dirty="0"/>
              <a:t> </a:t>
            </a:r>
            <a:r>
              <a:rPr lang="ru-RU" sz="4400" i="1" dirty="0" err="1"/>
              <a:t>боромож</a:t>
            </a:r>
            <a:r>
              <a:rPr lang="ru-RU" sz="4400" i="1" dirty="0" smtClean="0">
                <a:solidFill>
                  <a:srgbClr val="FF0000"/>
                </a:solidFill>
              </a:rPr>
              <a:t>_</a:t>
            </a:r>
            <a:r>
              <a:rPr lang="ru-RU" sz="4400" i="1" dirty="0" smtClean="0"/>
              <a:t> (</a:t>
            </a:r>
            <a:r>
              <a:rPr lang="ru-RU" sz="4400" i="1" dirty="0" err="1" smtClean="0"/>
              <a:t>м.р</a:t>
            </a:r>
            <a:r>
              <a:rPr lang="ru-RU" sz="4400" i="1" smtClean="0"/>
              <a:t>.)</a:t>
            </a:r>
            <a:endParaRPr lang="ru-RU" sz="44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19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2119257"/>
            <a:ext cx="6709360" cy="36038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b="1" i="1" dirty="0"/>
              <a:t>д</a:t>
            </a:r>
            <a:r>
              <a:rPr lang="ru-RU" sz="4800" b="1" i="1" dirty="0" smtClean="0"/>
              <a:t>ень, ельник, пеньки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4800" b="1" i="1" dirty="0"/>
              <a:t>в</a:t>
            </a:r>
            <a:r>
              <a:rPr lang="ru-RU" sz="4800" b="1" i="1" dirty="0" smtClean="0"/>
              <a:t>ьюга, варенье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4800" b="1" i="1" dirty="0" smtClean="0"/>
              <a:t>дочь</a:t>
            </a:r>
            <a:endParaRPr lang="ru-RU" sz="4800" b="1" i="1" dirty="0"/>
          </a:p>
        </p:txBody>
      </p:sp>
    </p:spTree>
    <p:extLst>
      <p:ext uri="{BB962C8B-B14F-4D97-AF65-F5344CB8AC3E}">
        <p14:creationId xmlns:p14="http://schemas.microsoft.com/office/powerpoint/2010/main" val="2544936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4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955233"/>
          </a:xfrm>
        </p:spPr>
        <p:txBody>
          <a:bodyPr>
            <a:normAutofit/>
          </a:bodyPr>
          <a:lstStyle/>
          <a:p>
            <a:r>
              <a:rPr lang="ru-RU" sz="4000" b="1" i="1" dirty="0" smtClean="0"/>
              <a:t>Роль мягкого знака</a:t>
            </a:r>
            <a:endParaRPr lang="ru-RU" sz="4000" b="1" i="1" dirty="0"/>
          </a:p>
        </p:txBody>
      </p:sp>
      <p:sp>
        <p:nvSpPr>
          <p:cNvPr id="4" name="Овал 3"/>
          <p:cNvSpPr/>
          <p:nvPr/>
        </p:nvSpPr>
        <p:spPr>
          <a:xfrm>
            <a:off x="3667708" y="1772816"/>
            <a:ext cx="2016224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346701" y="1856805"/>
            <a:ext cx="500457" cy="707886"/>
          </a:xfrm>
          <a:prstGeom prst="rect">
            <a:avLst/>
          </a:prstGeom>
          <a:solidFill>
            <a:schemeClr val="accent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ь</a:t>
            </a:r>
            <a:endParaRPr lang="ru-RU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139952" y="1988840"/>
            <a:ext cx="144016" cy="216024"/>
          </a:xfrm>
          <a:prstGeom prst="ellipse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815598" y="1988840"/>
            <a:ext cx="144016" cy="216024"/>
          </a:xfrm>
          <a:prstGeom prst="ellipse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Месяц 8"/>
          <p:cNvSpPr/>
          <p:nvPr/>
        </p:nvSpPr>
        <p:spPr>
          <a:xfrm rot="16200000">
            <a:off x="4565932" y="2096637"/>
            <a:ext cx="219779" cy="936106"/>
          </a:xfrm>
          <a:prstGeom prst="moon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5436096" y="2993990"/>
            <a:ext cx="2952328" cy="155941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b="1" dirty="0">
                <a:solidFill>
                  <a:schemeClr val="tx1"/>
                </a:solidFill>
              </a:rPr>
              <a:t>п</a:t>
            </a:r>
            <a:r>
              <a:rPr lang="ru-RU" sz="2600" b="1" dirty="0" smtClean="0">
                <a:solidFill>
                  <a:schemeClr val="tx1"/>
                </a:solidFill>
              </a:rPr>
              <a:t>оказатель мягкости</a:t>
            </a:r>
            <a:endParaRPr lang="ru-RU" sz="2600" b="1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3347864" y="4437113"/>
            <a:ext cx="2880320" cy="163694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?</a:t>
            </a:r>
            <a:endParaRPr lang="ru-RU" sz="72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234436" y="3208386"/>
            <a:ext cx="3331728" cy="144016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b="1" dirty="0" smtClean="0">
                <a:solidFill>
                  <a:schemeClr val="tx1"/>
                </a:solidFill>
              </a:rPr>
              <a:t>разделительный</a:t>
            </a:r>
            <a:endParaRPr lang="ru-RU" sz="2600" b="1" dirty="0">
              <a:solidFill>
                <a:schemeClr val="tx1"/>
              </a:solidFill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flipH="1">
            <a:off x="3131840" y="2674580"/>
            <a:ext cx="1008112" cy="53380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4" idx="5"/>
          </p:cNvCxnSpPr>
          <p:nvPr/>
        </p:nvCxnSpPr>
        <p:spPr>
          <a:xfrm>
            <a:off x="5388663" y="2633293"/>
            <a:ext cx="839521" cy="43566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endCxn id="11" idx="0"/>
          </p:cNvCxnSpPr>
          <p:nvPr/>
        </p:nvCxnSpPr>
        <p:spPr>
          <a:xfrm>
            <a:off x="4675821" y="2780928"/>
            <a:ext cx="112203" cy="165618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4614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424055"/>
            <a:ext cx="2174647" cy="3373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099522" y="736977"/>
            <a:ext cx="21820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3  2  1  4</a:t>
            </a:r>
            <a:endParaRPr lang="ru-RU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932040" y="2636912"/>
            <a:ext cx="198002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/>
              <a:t>+   Ч</a:t>
            </a:r>
            <a:endParaRPr lang="ru-RU" sz="6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563888" y="5194066"/>
            <a:ext cx="378340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/>
              <a:t>С И Л А Ч</a:t>
            </a:r>
            <a:endParaRPr lang="ru-RU" sz="6000" b="1" dirty="0"/>
          </a:p>
        </p:txBody>
      </p:sp>
    </p:spTree>
    <p:extLst>
      <p:ext uri="{BB962C8B-B14F-4D97-AF65-F5344CB8AC3E}">
        <p14:creationId xmlns:p14="http://schemas.microsoft.com/office/powerpoint/2010/main" val="3814937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124744"/>
            <a:ext cx="6965245" cy="4339610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ru-RU" sz="4000" b="1" i="1" dirty="0" smtClean="0"/>
              <a:t>Тема урока: </a:t>
            </a:r>
            <a:br>
              <a:rPr lang="ru-RU" sz="4000" b="1" i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Правописание мягкого знака после букв шипящих в конце имён существительных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9525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980728"/>
            <a:ext cx="6637352" cy="4824536"/>
          </a:xfrm>
          <a:solidFill>
            <a:schemeClr val="bg2">
              <a:lumMod val="9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i="1" dirty="0" smtClean="0"/>
              <a:t>Задачи урока:</a:t>
            </a:r>
          </a:p>
          <a:p>
            <a:pPr>
              <a:buFont typeface="Courier New" pitchFamily="49" charset="0"/>
              <a:buChar char="o"/>
            </a:pPr>
            <a:r>
              <a:rPr lang="ru-RU" sz="2800" i="1" dirty="0" smtClean="0"/>
              <a:t> сформулировать правило написания  </a:t>
            </a:r>
            <a:r>
              <a:rPr lang="ru-RU" sz="3600" b="1" i="1" dirty="0" smtClean="0"/>
              <a:t>ь</a:t>
            </a:r>
            <a:r>
              <a:rPr lang="ru-RU" sz="2800" i="1" dirty="0" smtClean="0"/>
              <a:t>  в существительных оканчивающихся шипящим согласным;</a:t>
            </a:r>
          </a:p>
          <a:p>
            <a:pPr>
              <a:buFont typeface="Courier New" pitchFamily="49" charset="0"/>
              <a:buChar char="o"/>
            </a:pPr>
            <a:r>
              <a:rPr lang="ru-RU" sz="2800" i="1" dirty="0"/>
              <a:t>у</a:t>
            </a:r>
            <a:r>
              <a:rPr lang="ru-RU" sz="2800" i="1" dirty="0" smtClean="0"/>
              <a:t>точнить функцию </a:t>
            </a:r>
            <a:r>
              <a:rPr lang="ru-RU" sz="3600" b="1" i="1" dirty="0" smtClean="0"/>
              <a:t>ь</a:t>
            </a:r>
            <a:r>
              <a:rPr lang="ru-RU" sz="2800" i="1" dirty="0" smtClean="0"/>
              <a:t>;</a:t>
            </a:r>
          </a:p>
          <a:p>
            <a:pPr>
              <a:buFont typeface="Courier New" pitchFamily="49" charset="0"/>
              <a:buChar char="o"/>
            </a:pPr>
            <a:r>
              <a:rPr lang="ru-RU" sz="2800" i="1" dirty="0" smtClean="0"/>
              <a:t>выработать алгоритм правописания существительных оканчивающихся на шипящий согласный</a:t>
            </a:r>
            <a:endParaRPr lang="ru-RU" sz="2800" i="1" dirty="0"/>
          </a:p>
        </p:txBody>
      </p:sp>
    </p:spTree>
    <p:extLst>
      <p:ext uri="{BB962C8B-B14F-4D97-AF65-F5344CB8AC3E}">
        <p14:creationId xmlns:p14="http://schemas.microsoft.com/office/powerpoint/2010/main" val="183346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883226"/>
          </a:xfrm>
        </p:spPr>
        <p:txBody>
          <a:bodyPr/>
          <a:lstStyle/>
          <a:p>
            <a:r>
              <a:rPr lang="ru-RU" b="1" i="1" dirty="0"/>
              <a:t>Роль мягкого знака</a:t>
            </a:r>
          </a:p>
        </p:txBody>
      </p:sp>
      <p:sp>
        <p:nvSpPr>
          <p:cNvPr id="4" name="Овал 3"/>
          <p:cNvSpPr/>
          <p:nvPr/>
        </p:nvSpPr>
        <p:spPr>
          <a:xfrm>
            <a:off x="3779912" y="1700808"/>
            <a:ext cx="1656184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ь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211960" y="1844824"/>
            <a:ext cx="72008" cy="144016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788024" y="1853208"/>
            <a:ext cx="72008" cy="144016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Месяц 6"/>
          <p:cNvSpPr/>
          <p:nvPr/>
        </p:nvSpPr>
        <p:spPr>
          <a:xfrm rot="16200000">
            <a:off x="4472989" y="2087851"/>
            <a:ext cx="270030" cy="648072"/>
          </a:xfrm>
          <a:prstGeom prst="moon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203848" y="4221088"/>
            <a:ext cx="3312368" cy="187220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Показатель грамматической формы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889542" y="2924944"/>
            <a:ext cx="3106394" cy="167490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Разделитель </a:t>
            </a:r>
            <a:r>
              <a:rPr lang="ru-RU" sz="2400" b="1" dirty="0" err="1" smtClean="0">
                <a:solidFill>
                  <a:schemeClr val="tx1"/>
                </a:solidFill>
              </a:rPr>
              <a:t>ный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5148064" y="2708920"/>
            <a:ext cx="3240360" cy="18002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Показатель мягкости</a:t>
            </a:r>
            <a:endParaRPr lang="ru-RU" sz="2400" b="1" dirty="0">
              <a:solidFill>
                <a:schemeClr val="tx1"/>
              </a:solidFill>
            </a:endParaRPr>
          </a:p>
        </p:txBody>
      </p:sp>
      <p:cxnSp>
        <p:nvCxnSpPr>
          <p:cNvPr id="12" name="Прямая соединительная линия 11"/>
          <p:cNvCxnSpPr>
            <a:stCxn id="4" idx="3"/>
          </p:cNvCxnSpPr>
          <p:nvPr/>
        </p:nvCxnSpPr>
        <p:spPr>
          <a:xfrm flipH="1">
            <a:off x="3203848" y="2438360"/>
            <a:ext cx="818607" cy="5585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4" idx="5"/>
          </p:cNvCxnSpPr>
          <p:nvPr/>
        </p:nvCxnSpPr>
        <p:spPr>
          <a:xfrm>
            <a:off x="5193553" y="2438360"/>
            <a:ext cx="818607" cy="41457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4" idx="4"/>
          </p:cNvCxnSpPr>
          <p:nvPr/>
        </p:nvCxnSpPr>
        <p:spPr>
          <a:xfrm>
            <a:off x="4608004" y="2564904"/>
            <a:ext cx="0" cy="165618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776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764704"/>
            <a:ext cx="6984776" cy="5256584"/>
          </a:xfrm>
          <a:solidFill>
            <a:schemeClr val="bg2">
              <a:lumMod val="9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i="1" dirty="0"/>
              <a:t>Охотник накинул плащ(?) и вышел во двор. Перед его глазами промелькнула летучая </a:t>
            </a:r>
            <a:r>
              <a:rPr lang="ru-RU" sz="3200" i="1" dirty="0" err="1"/>
              <a:t>мыш</a:t>
            </a:r>
            <a:r>
              <a:rPr lang="ru-RU" sz="3200" i="1" dirty="0"/>
              <a:t>(?).</a:t>
            </a:r>
          </a:p>
          <a:p>
            <a:pPr marL="0" indent="0">
              <a:buNone/>
            </a:pPr>
            <a:r>
              <a:rPr lang="ru-RU" sz="3200" i="1" dirty="0"/>
              <a:t>              Охотник ночевал в домике лесника. В </a:t>
            </a:r>
            <a:r>
              <a:rPr lang="ru-RU" sz="3200" i="1" dirty="0" err="1"/>
              <a:t>полноч</a:t>
            </a:r>
            <a:r>
              <a:rPr lang="ru-RU" sz="3200" i="1" dirty="0"/>
              <a:t>(?) он услышал жалобный плач(?).</a:t>
            </a:r>
          </a:p>
          <a:p>
            <a:pPr marL="0" indent="0">
              <a:buNone/>
            </a:pPr>
            <a:r>
              <a:rPr lang="ru-RU" sz="3200" i="1" dirty="0"/>
              <a:t>         И снова повторился плач(?). Охотник понял, что это кричит сыч</a:t>
            </a:r>
            <a:r>
              <a:rPr lang="ru-RU" sz="3200" i="1" dirty="0" smtClean="0"/>
              <a:t>(?).</a:t>
            </a:r>
            <a:endParaRPr lang="ru-RU" sz="3200" i="1" dirty="0"/>
          </a:p>
        </p:txBody>
      </p:sp>
    </p:spTree>
    <p:extLst>
      <p:ext uri="{BB962C8B-B14F-4D97-AF65-F5344CB8AC3E}">
        <p14:creationId xmlns:p14="http://schemas.microsoft.com/office/powerpoint/2010/main" val="358772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980728"/>
            <a:ext cx="7056784" cy="4742341"/>
          </a:xfrm>
          <a:solidFill>
            <a:schemeClr val="bg2">
              <a:lumMod val="9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         </a:t>
            </a:r>
            <a:r>
              <a:rPr lang="ru-RU" sz="3800" i="1" dirty="0" smtClean="0"/>
              <a:t>Охотник </a:t>
            </a:r>
            <a:r>
              <a:rPr lang="ru-RU" sz="3800" i="1" dirty="0"/>
              <a:t>ночевал в домике лесника. В </a:t>
            </a:r>
            <a:r>
              <a:rPr lang="ru-RU" sz="3800" i="1" dirty="0" smtClean="0"/>
              <a:t>полноч</a:t>
            </a:r>
            <a:r>
              <a:rPr lang="ru-RU" sz="3800" i="1" u="sng" dirty="0">
                <a:solidFill>
                  <a:srgbClr val="FF0000"/>
                </a:solidFill>
              </a:rPr>
              <a:t>ь</a:t>
            </a:r>
            <a:r>
              <a:rPr lang="ru-RU" sz="3800" i="1" dirty="0" smtClean="0"/>
              <a:t> </a:t>
            </a:r>
            <a:r>
              <a:rPr lang="ru-RU" sz="3800" i="1" dirty="0"/>
              <a:t>он услышал жалобный </a:t>
            </a:r>
            <a:r>
              <a:rPr lang="ru-RU" sz="3800" i="1" dirty="0" smtClean="0"/>
              <a:t>плач</a:t>
            </a:r>
            <a:r>
              <a:rPr lang="ru-RU" sz="3800" i="1" dirty="0" smtClean="0">
                <a:solidFill>
                  <a:srgbClr val="FF0000"/>
                </a:solidFill>
              </a:rPr>
              <a:t>_</a:t>
            </a:r>
            <a:r>
              <a:rPr lang="ru-RU" sz="3800" i="1" dirty="0" smtClean="0"/>
              <a:t>.</a:t>
            </a:r>
            <a:endParaRPr lang="ru-RU" sz="3800" dirty="0" smtClean="0"/>
          </a:p>
          <a:p>
            <a:pPr marL="0" indent="0">
              <a:buNone/>
            </a:pPr>
            <a:r>
              <a:rPr lang="ru-RU" sz="3800" dirty="0" smtClean="0"/>
              <a:t>     </a:t>
            </a:r>
            <a:r>
              <a:rPr lang="ru-RU" sz="3800" i="1" dirty="0" smtClean="0"/>
              <a:t>Охотник </a:t>
            </a:r>
            <a:r>
              <a:rPr lang="ru-RU" sz="3800" i="1" dirty="0"/>
              <a:t>накинул </a:t>
            </a:r>
            <a:r>
              <a:rPr lang="ru-RU" sz="3800" i="1" dirty="0" smtClean="0"/>
              <a:t>плащ</a:t>
            </a:r>
            <a:r>
              <a:rPr lang="ru-RU" sz="3800" i="1" dirty="0" smtClean="0">
                <a:solidFill>
                  <a:srgbClr val="FF0000"/>
                </a:solidFill>
              </a:rPr>
              <a:t>_</a:t>
            </a:r>
            <a:r>
              <a:rPr lang="ru-RU" sz="3800" i="1" dirty="0" smtClean="0"/>
              <a:t> </a:t>
            </a:r>
            <a:r>
              <a:rPr lang="ru-RU" sz="3800" i="1" dirty="0"/>
              <a:t>и вышел во двор. Перед его глазами промелькнула летучая </a:t>
            </a:r>
            <a:r>
              <a:rPr lang="ru-RU" sz="3800" i="1" dirty="0" smtClean="0"/>
              <a:t>мыш</a:t>
            </a:r>
            <a:r>
              <a:rPr lang="ru-RU" sz="3800" i="1" u="sng" dirty="0" smtClean="0">
                <a:solidFill>
                  <a:srgbClr val="FF0000"/>
                </a:solidFill>
              </a:rPr>
              <a:t>ь</a:t>
            </a:r>
            <a:r>
              <a:rPr lang="ru-RU" sz="3800" i="1" dirty="0" smtClean="0"/>
              <a:t>.</a:t>
            </a:r>
            <a:endParaRPr lang="ru-RU" sz="3800" i="1" dirty="0"/>
          </a:p>
          <a:p>
            <a:pPr marL="0" indent="0">
              <a:buNone/>
            </a:pPr>
            <a:r>
              <a:rPr lang="ru-RU" sz="3800" i="1" dirty="0" smtClean="0"/>
              <a:t>    И </a:t>
            </a:r>
            <a:r>
              <a:rPr lang="ru-RU" sz="3800" i="1" dirty="0"/>
              <a:t>снова повторился </a:t>
            </a:r>
            <a:r>
              <a:rPr lang="ru-RU" sz="3800" i="1" dirty="0" smtClean="0"/>
              <a:t>плач</a:t>
            </a:r>
            <a:r>
              <a:rPr lang="ru-RU" sz="3800" i="1" u="sng" dirty="0" smtClean="0">
                <a:solidFill>
                  <a:srgbClr val="FF0000"/>
                </a:solidFill>
              </a:rPr>
              <a:t>_</a:t>
            </a:r>
            <a:r>
              <a:rPr lang="ru-RU" sz="3800" i="1" dirty="0" smtClean="0"/>
              <a:t>. </a:t>
            </a:r>
            <a:r>
              <a:rPr lang="ru-RU" sz="3800" i="1" dirty="0"/>
              <a:t>Охотник понял, что это кричит </a:t>
            </a:r>
            <a:r>
              <a:rPr lang="ru-RU" sz="3800" i="1" dirty="0" smtClean="0"/>
              <a:t>сыч</a:t>
            </a:r>
            <a:r>
              <a:rPr lang="ru-RU" sz="3800" i="1" u="sng" dirty="0" smtClean="0">
                <a:solidFill>
                  <a:srgbClr val="FF0000"/>
                </a:solidFill>
              </a:rPr>
              <a:t>_</a:t>
            </a:r>
            <a:r>
              <a:rPr lang="ru-RU" sz="3800" i="1" dirty="0" smtClean="0"/>
              <a:t>.</a:t>
            </a:r>
            <a:endParaRPr lang="ru-RU" sz="3800" i="1" dirty="0"/>
          </a:p>
        </p:txBody>
      </p:sp>
    </p:spTree>
    <p:extLst>
      <p:ext uri="{BB962C8B-B14F-4D97-AF65-F5344CB8AC3E}">
        <p14:creationId xmlns:p14="http://schemas.microsoft.com/office/powerpoint/2010/main" val="227690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114</TotalTime>
  <Words>191</Words>
  <Application>Microsoft Office PowerPoint</Application>
  <PresentationFormat>Экран (4:3)</PresentationFormat>
  <Paragraphs>35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Кнопка</vt:lpstr>
      <vt:lpstr>вьюга, день, ельник, дочь, пеньки, варенье </vt:lpstr>
      <vt:lpstr>Презентация PowerPoint</vt:lpstr>
      <vt:lpstr>Роль мягкого знака</vt:lpstr>
      <vt:lpstr>Презентация PowerPoint</vt:lpstr>
      <vt:lpstr>Тема урока:   Правописание мягкого знака после букв шипящих в конце имён существительных </vt:lpstr>
      <vt:lpstr>Презентация PowerPoint</vt:lpstr>
      <vt:lpstr>Роль мягкого знака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вьюга, день, ельник, дочь, пеньки, варенье</dc:title>
  <dc:creator>Мама</dc:creator>
  <cp:lastModifiedBy>Мама</cp:lastModifiedBy>
  <cp:revision>13</cp:revision>
  <dcterms:created xsi:type="dcterms:W3CDTF">2011-12-20T15:19:09Z</dcterms:created>
  <dcterms:modified xsi:type="dcterms:W3CDTF">2011-12-20T18:49:34Z</dcterms:modified>
</cp:coreProperties>
</file>