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8"/>
  </p:notesMasterIdLst>
  <p:sldIdLst>
    <p:sldId id="256" r:id="rId5"/>
    <p:sldId id="257" r:id="rId6"/>
    <p:sldId id="259" r:id="rId7"/>
    <p:sldId id="265" r:id="rId8"/>
    <p:sldId id="261" r:id="rId9"/>
    <p:sldId id="262" r:id="rId10"/>
    <p:sldId id="263" r:id="rId11"/>
    <p:sldId id="260" r:id="rId12"/>
    <p:sldId id="281" r:id="rId13"/>
    <p:sldId id="266" r:id="rId14"/>
    <p:sldId id="267" r:id="rId15"/>
    <p:sldId id="269" r:id="rId16"/>
    <p:sldId id="280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DA89-D1C4-4A7D-AFB8-B4AB7D350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EB11-B227-41F0-9E7B-BABB5875E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C18A-60D4-4357-B7D3-E47780A8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AFEE-2934-47DA-9730-CD12D72FB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B1C0-332B-440D-9C5D-BB8AFB9F1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A3E1D-1FF0-43F9-92FA-CC6E46FE1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F6DD-05B1-4DF5-AA88-7F57002B4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08F-AA42-471F-BCD2-CE9D4F01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5F95-6A59-435B-92D6-636CAA7F3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E7E4C-09FF-4CF4-9A45-00C171CFC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0762-62C0-4239-AD06-C3E9EDC66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B1F16-9CE8-46E0-A7BA-B00AEC483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81DB-9F38-4896-B772-61DA30A98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8245-C4BF-4C3E-A058-C5B8244F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B38C-1BA4-4B6E-ACAD-3F6E5E0B5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7A9AC-9EDE-4615-90A6-2410782C6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D9B4-5FE1-4D20-8EA7-3269520A5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F61E6-F85B-4843-BAB5-C185BEF12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A300E-0828-4B6A-AAD5-99ECBAB44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F1E3-34D7-4396-81BA-6B95E8E27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594B-EDA4-4DF2-BD27-6306BBE2F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8263-E21A-424D-AE4F-E25A024E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68C9-E3BE-4099-BF37-343D8DA7F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2670-580A-477C-B346-01141BAF9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01E9-4D9B-4F79-B8C9-278DD868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6F6AE-7E9F-4695-85D3-8589820F1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D93E-425A-4FA5-924E-C2D69E62E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1DDD-89F6-4906-A9B0-CE70C908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E597-0F79-4E51-901A-C3A965E2A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34170-5A57-42E6-9166-00CBD11E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610BE-28D7-4548-9C86-D7FCCEEE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3B4A-BEF1-46A4-A3F6-7102EA79D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9D30C-4274-465D-8CED-91F46CB55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7164-1546-414B-803E-3FA19583D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3BDB-FD78-4B04-A504-3CDF0519C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EBF6-7D4B-464E-A17A-6DFCF655C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6E8C-CE96-42FD-9BDF-726C5BA1A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95EE0-C6B9-4579-8386-C109856F9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B106A-49D2-4A00-AFE0-060CCB2C8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8E8C9-6EB3-48C8-AC35-CEE93FA38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4FBF-2D2D-4D42-AC85-B3A3374D9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8D4A-CBBD-4B1D-9D6A-409ED756D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D0A26-987C-4CD7-A94D-EDA8EBB5A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4472-7C85-4D33-9186-C15B300F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91200" y="6203950"/>
            <a:ext cx="2589213" cy="3825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EFAC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3E3CDA4-F033-4C84-B1FD-D1B8A25A8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Щелкните для изменения формата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9pPr>
    </p:titleStyle>
    <p:bodyStyle>
      <a:lvl1pPr marL="269875" indent="-269875" algn="l" defTabSz="449263" rtl="0" eaLnBrk="0" fontAlgn="base" hangingPunct="0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636588" indent="-271463" algn="l" defTabSz="449263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rgbClr val="FEFAC9"/>
          </a:solidFill>
          <a:latin typeface="+mn-lt"/>
          <a:ea typeface="+mn-ea"/>
        </a:defRPr>
      </a:lvl2pPr>
      <a:lvl3pPr marL="1001713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rgbClr val="FFFFFF"/>
          </a:solidFill>
          <a:latin typeface="+mn-lt"/>
          <a:ea typeface="+mn-ea"/>
        </a:defRPr>
      </a:lvl3pPr>
      <a:lvl4pPr marL="127635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rgbClr val="FFFFFF"/>
          </a:solidFill>
          <a:latin typeface="+mn-lt"/>
          <a:ea typeface="+mn-ea"/>
        </a:defRPr>
      </a:lvl4pPr>
      <a:lvl5pPr marL="15509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rgbClr val="FFFFFF"/>
          </a:solidFill>
          <a:latin typeface="+mn-lt"/>
          <a:ea typeface="+mn-ea"/>
        </a:defRPr>
      </a:lvl5pPr>
      <a:lvl6pPr marL="20081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6pPr>
      <a:lvl7pPr marL="24653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7pPr>
      <a:lvl8pPr marL="29225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8pPr>
      <a:lvl9pPr marL="33797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rgbClr val="F3A447"/>
          </a:solidFill>
          <a:ln w="38160">
            <a:solidFill>
              <a:srgbClr val="F3A447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Щелкните для изменения формата заголовка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791200" y="6203950"/>
            <a:ext cx="2589213" cy="3825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EFAC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C906A88-2249-40DC-86FF-B181A2ECD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9pPr>
    </p:titleStyle>
    <p:bodyStyle>
      <a:lvl1pPr marL="269875" indent="-269875" algn="l" defTabSz="449263" rtl="0" eaLnBrk="0" fontAlgn="base" hangingPunct="0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636588" indent="-271463" algn="l" defTabSz="449263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rgbClr val="FEFAC9"/>
          </a:solidFill>
          <a:latin typeface="+mn-lt"/>
          <a:ea typeface="+mn-ea"/>
        </a:defRPr>
      </a:lvl2pPr>
      <a:lvl3pPr marL="1001713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rgbClr val="FFFFFF"/>
          </a:solidFill>
          <a:latin typeface="+mn-lt"/>
          <a:ea typeface="+mn-ea"/>
        </a:defRPr>
      </a:lvl3pPr>
      <a:lvl4pPr marL="127635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rgbClr val="FFFFFF"/>
          </a:solidFill>
          <a:latin typeface="+mn-lt"/>
          <a:ea typeface="+mn-ea"/>
        </a:defRPr>
      </a:lvl4pPr>
      <a:lvl5pPr marL="15509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rgbClr val="FFFFFF"/>
          </a:solidFill>
          <a:latin typeface="+mn-lt"/>
          <a:ea typeface="+mn-ea"/>
        </a:defRPr>
      </a:lvl5pPr>
      <a:lvl6pPr marL="20081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6pPr>
      <a:lvl7pPr marL="24653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7pPr>
      <a:lvl8pPr marL="29225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8pPr>
      <a:lvl9pPr marL="33797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Щелкните для изменения формата заголовка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91200" y="6203950"/>
            <a:ext cx="2589213" cy="3825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EFAC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7F871ED-2268-46D7-A981-B57C27A6E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9pPr>
    </p:titleStyle>
    <p:bodyStyle>
      <a:lvl1pPr marL="269875" indent="-269875" algn="l" defTabSz="449263" rtl="0" eaLnBrk="0" fontAlgn="base" hangingPunct="0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636588" indent="-271463" algn="l" defTabSz="449263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rgbClr val="FEFAC9"/>
          </a:solidFill>
          <a:latin typeface="+mn-lt"/>
          <a:ea typeface="+mn-ea"/>
        </a:defRPr>
      </a:lvl2pPr>
      <a:lvl3pPr marL="1001713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rgbClr val="FFFFFF"/>
          </a:solidFill>
          <a:latin typeface="+mn-lt"/>
          <a:ea typeface="+mn-ea"/>
        </a:defRPr>
      </a:lvl3pPr>
      <a:lvl4pPr marL="127635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rgbClr val="FFFFFF"/>
          </a:solidFill>
          <a:latin typeface="+mn-lt"/>
          <a:ea typeface="+mn-ea"/>
        </a:defRPr>
      </a:lvl4pPr>
      <a:lvl5pPr marL="15509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rgbClr val="FFFFFF"/>
          </a:solidFill>
          <a:latin typeface="+mn-lt"/>
          <a:ea typeface="+mn-ea"/>
        </a:defRPr>
      </a:lvl5pPr>
      <a:lvl6pPr marL="20081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6pPr>
      <a:lvl7pPr marL="24653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7pPr>
      <a:lvl8pPr marL="29225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8pPr>
      <a:lvl9pPr marL="33797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60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600">
            <a:solidFill>
              <a:srgbClr val="E9E9E8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Щелкните для изменения формата заголовка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EFAC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C5FF3F6-DBC1-4B8A-A05B-136852F4F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91200" y="6203950"/>
            <a:ext cx="2589213" cy="3825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S Gothic" pitchFamily="49" charset="-128"/>
        </a:defRPr>
      </a:lvl9pPr>
    </p:titleStyle>
    <p:bodyStyle>
      <a:lvl1pPr marL="269875" indent="-269875" algn="l" defTabSz="449263" rtl="0" eaLnBrk="0" fontAlgn="base" hangingPunct="0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636588" indent="-271463" algn="l" defTabSz="449263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rgbClr val="FEFAC9"/>
          </a:solidFill>
          <a:latin typeface="+mn-lt"/>
          <a:ea typeface="+mn-ea"/>
        </a:defRPr>
      </a:lvl2pPr>
      <a:lvl3pPr marL="1001713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rgbClr val="FFFFFF"/>
          </a:solidFill>
          <a:latin typeface="+mn-lt"/>
          <a:ea typeface="+mn-ea"/>
        </a:defRPr>
      </a:lvl3pPr>
      <a:lvl4pPr marL="127635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rgbClr val="FFFFFF"/>
          </a:solidFill>
          <a:latin typeface="+mn-lt"/>
          <a:ea typeface="+mn-ea"/>
        </a:defRPr>
      </a:lvl4pPr>
      <a:lvl5pPr marL="15509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rgbClr val="FFFFFF"/>
          </a:solidFill>
          <a:latin typeface="+mn-lt"/>
          <a:ea typeface="+mn-ea"/>
        </a:defRPr>
      </a:lvl5pPr>
      <a:lvl6pPr marL="20081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6pPr>
      <a:lvl7pPr marL="24653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7pPr>
      <a:lvl8pPr marL="29225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8pPr>
      <a:lvl9pPr marL="3379788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6" charset="2"/>
        <a:buChar char=""/>
        <a:defRPr sz="16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http://file.mobilmusic.ru/14/c8/5a/8554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963488"/>
            <a:ext cx="7776864" cy="583264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57200" y="1433513"/>
            <a:ext cx="8305800" cy="19812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836712"/>
            <a:ext cx="6705600" cy="21336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4479925" y="2967038"/>
            <a:ext cx="184150" cy="9239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5229200"/>
            <a:ext cx="598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ПОДГОТОВИЛА  АЛЕКСАНДРОВА ЮЛИЯ ВАЛЕРЬЕВНА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Студентка группы № 276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3250" y="-176213"/>
            <a:ext cx="8239125" cy="1873251"/>
            <a:chOff x="380" y="-111"/>
            <a:chExt cx="5190" cy="118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" y="-111"/>
              <a:ext cx="5190" cy="1180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6396" name="Text Box 4"/>
            <p:cNvSpPr txBox="1">
              <a:spLocks noChangeArrowheads="1"/>
            </p:cNvSpPr>
            <p:nvPr/>
          </p:nvSpPr>
          <p:spPr bwMode="auto">
            <a:xfrm>
              <a:off x="380" y="-111"/>
              <a:ext cx="5190" cy="1180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6393" name="Picture 9" descr="http://rpod.ru/personal/pictures/00/00/00/91/29/000000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2032000" cy="2303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zhitejnik.ru/uploads/posts/2011-03/1300689706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764704"/>
            <a:ext cx="1897063" cy="2492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5" name="Picture 11" descr="http://didaktor.ru/wp-content/uploads/2011/02/ush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764704"/>
            <a:ext cx="1800225" cy="2319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79512" y="3573016"/>
            <a:ext cx="2880320" cy="3037880"/>
          </a:xfrm>
          <a:prstGeom prst="round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М.В. Ломоносов 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(1711 — 1765) — реформатор русского языка, создатель русской грамматики, создатель отечественного языкознания. Большую роль отводил упражнениям, вырабатывающим правильную выразительную речь, соблюдению определенных правил речи, упражнениям для силы голоса. </a:t>
            </a:r>
          </a:p>
          <a:p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1331640" y="3212976"/>
            <a:ext cx="340616" cy="216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Gothic" pitchFamily="49" charset="-128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4283968" y="3284984"/>
            <a:ext cx="340616" cy="216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Gothic" pitchFamily="49" charset="-128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 flipH="1">
            <a:off x="3275856" y="3582623"/>
            <a:ext cx="2880320" cy="2936617"/>
          </a:xfrm>
          <a:prstGeom prst="round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А.Н. Радищев 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(1749 — 1802) – писатель, философ-материалист, основоположник русского революционного просветительства. Основная заслуга в рассмотрении развития речи в тесной связи со всеми психическими процессами. Раскрывал большие компенсаторные возможности человека в речевом общении.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300192" y="3560068"/>
            <a:ext cx="2664296" cy="2936617"/>
          </a:xfrm>
          <a:prstGeom prst="round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К.Д. 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Ушинский 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(1824 — 1870) 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большое 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значение в развитии речи придавал социальной 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среде.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Разработал 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оригинальный метод обучения чтению и письму. 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Считал, что исходной работой по обучению чтению, является обучение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звуко-буквенной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аналитико-синтетической деятельности. </a:t>
            </a:r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7380312" y="3212976"/>
            <a:ext cx="340616" cy="216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MS Gothic" pitchFamily="49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15843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I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II 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этап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5536" y="908720"/>
            <a:ext cx="806450" cy="6461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1916 –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1918 г.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67544" y="1700808"/>
            <a:ext cx="818150" cy="371513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1921 г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. 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467544" y="2276872"/>
            <a:ext cx="820738" cy="369887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1924 г. 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95536" y="2852936"/>
            <a:ext cx="769938" cy="3698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1925 г</a:t>
            </a:r>
            <a:r>
              <a:rPr lang="ru-RU" b="1" dirty="0">
                <a:solidFill>
                  <a:srgbClr val="7C354D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95536" y="3356992"/>
            <a:ext cx="769938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1929 г</a:t>
            </a:r>
            <a:r>
              <a:rPr lang="ru-RU" b="1" dirty="0">
                <a:solidFill>
                  <a:srgbClr val="7C354D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323528" y="4725144"/>
            <a:ext cx="769938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1931 г.</a:t>
            </a: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395536" y="4149080"/>
            <a:ext cx="715558" cy="371513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1930 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г</a:t>
            </a:r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483768" y="26064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3-я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четверть 19 – 50 г.г. 20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259632" y="980728"/>
            <a:ext cx="6408712" cy="510778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Бехтерев </a:t>
            </a:r>
            <a:r>
              <a:rPr lang="ru-RU" sz="1200" dirty="0" smtClean="0"/>
              <a:t>проанализировал </a:t>
            </a:r>
            <a:r>
              <a:rPr lang="ru-RU" sz="1200" dirty="0"/>
              <a:t>поражение и недоразвитие </a:t>
            </a:r>
            <a:r>
              <a:rPr lang="ru-RU" sz="1200" dirty="0" err="1"/>
              <a:t>речеобразовательного</a:t>
            </a:r>
            <a:r>
              <a:rPr lang="ru-RU" sz="1200" dirty="0"/>
              <a:t> аппарата и возникающие на этой основе различные нарушения речи.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59632" y="1628800"/>
            <a:ext cx="6408712" cy="510778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Открыт  </a:t>
            </a:r>
            <a:r>
              <a:rPr lang="ru-RU" sz="1200" dirty="0"/>
              <a:t>педагогический институт социального воспитания нормального  и  дефектного ребёнка.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59632" y="2204864"/>
            <a:ext cx="6408712" cy="510778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 </a:t>
            </a:r>
            <a:r>
              <a:rPr lang="ru-RU" sz="1200" dirty="0"/>
              <a:t>педагогическом факультете второго московского государственного университета организуется логопедическое отделение.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9632" y="2780928"/>
            <a:ext cx="6408712" cy="510778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Москве организованы </a:t>
            </a:r>
            <a:r>
              <a:rPr lang="ru-RU" sz="1200" dirty="0"/>
              <a:t>специальные логопедические кабинеты для лечения заикания у детей и подростков, а затем был открыт стационар для </a:t>
            </a:r>
            <a:r>
              <a:rPr lang="ru-RU" sz="1200" dirty="0" err="1"/>
              <a:t>афазиков</a:t>
            </a:r>
            <a:r>
              <a:rPr lang="ru-RU" sz="1200" dirty="0"/>
              <a:t> и заикающихся.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9632" y="3429000"/>
            <a:ext cx="6408712" cy="510778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Организован </a:t>
            </a:r>
            <a:r>
              <a:rPr lang="ru-RU" sz="1200" dirty="0"/>
              <a:t>экспериментальный дефектологический институт, который в 1944 г. был переименован в НИИ дефектологии (НИИД).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7624" y="4725144"/>
            <a:ext cx="6408712" cy="715089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Наркомпрос</a:t>
            </a:r>
            <a:r>
              <a:rPr lang="ru-RU" sz="1200" dirty="0" smtClean="0"/>
              <a:t> </a:t>
            </a:r>
            <a:r>
              <a:rPr lang="ru-RU" sz="1200" dirty="0"/>
              <a:t>издает указ о введении всеобщего обязательного начального обучения физически дефективных, умственно отсталых, страдающих нарушениями речи (логопатов) детей и подростков.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59632" y="4077072"/>
            <a:ext cx="6408712" cy="510778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Начато лечение заикающихся дошкольников в условиях детского сада. Руководила работой Н.А. Власова совместно с Т.А. Власовой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30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51,51,204)"/>
                                          </p:val>
                                        </p:tav>
                                        <p:tav>
                                          <p:val>
                                            <p:strVal val="rgb(204,204,255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30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51,51,204)"/>
                                          </p:val>
                                        </p:tav>
                                        <p:tav>
                                          <p:val>
                                            <p:strVal val="rgb(204,204,255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300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additive="repl">
                                        <p:cTn id="12" dur="3000" fill="hold" masterRel="sameClick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0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68313" y="-133350"/>
            <a:ext cx="10033000" cy="19050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WordArt 3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1584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IV 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этап</a:t>
            </a:r>
          </a:p>
        </p:txBody>
      </p:sp>
      <p:pic>
        <p:nvPicPr>
          <p:cNvPr id="2" name="Picture 4" descr="http://pics.livejournal.com/anstor/pic/000ep3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908050"/>
            <a:ext cx="4333875" cy="54324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051050" y="260350"/>
            <a:ext cx="7092950" cy="6492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FFFF00"/>
                </a:solidFill>
                <a:latin typeface="Monotype Corsiva" pitchFamily="66" charset="0"/>
              </a:rPr>
              <a:t>50-е годы  до настоящего  времени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1844675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9900"/>
                </a:solidFill>
                <a:latin typeface="Monotype Corsiva" pitchFamily="66" charset="0"/>
              </a:rPr>
              <a:t>Л.С. </a:t>
            </a:r>
            <a:r>
              <a:rPr lang="ru-RU" sz="3600" b="1" dirty="0" err="1">
                <a:solidFill>
                  <a:srgbClr val="FF9900"/>
                </a:solidFill>
                <a:latin typeface="Monotype Corsiva" pitchFamily="66" charset="0"/>
              </a:rPr>
              <a:t>Выготский</a:t>
            </a:r>
            <a:r>
              <a:rPr lang="ru-RU" sz="3600" b="1" dirty="0">
                <a:solidFill>
                  <a:srgbClr val="FF99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61" name="Picture 5" descr="http://xn--e1adhj9a.xn-----8kcmadfbxacgagmbj3bgaqdcguqaw3aba5a1i.xn--p1ai/_mod_files/ce_images/boskis/img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908050"/>
            <a:ext cx="4464050" cy="5414963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2852738"/>
            <a:ext cx="396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6600"/>
                </a:solidFill>
                <a:latin typeface="Monotype Corsiva" pitchFamily="66" charset="0"/>
              </a:rPr>
              <a:t>О.В. Правдина</a:t>
            </a:r>
          </a:p>
        </p:txBody>
      </p:sp>
      <p:pic>
        <p:nvPicPr>
          <p:cNvPr id="3" name="Picture 6" descr="http://xn-----8kcmadfbxacgagmbj3bgaqdcguqaw3aba5a1i.xn--p1ai/_mod_files/ce_images/news/levina_r_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836613"/>
            <a:ext cx="4464050" cy="56165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4149725"/>
            <a:ext cx="2808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Monotype Corsiva" pitchFamily="66" charset="0"/>
              </a:rPr>
              <a:t>Р.Е. Левина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39750" y="1628775"/>
            <a:ext cx="8215313" cy="53578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FF00"/>
                </a:solidFill>
              </a:rPr>
              <a:t>Сравнив деятельность логопедов в прошлом и нынешнем времени, то можно сказать, что логопед нашего времени имеет на много больше возможностей для коррекционных воздействий по отношению ко взрослому и ребенку, это объясняется тем, что логопедия продвинулась вперед, получив новые познания и изобретением более новых технологий обследования.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95288" y="1773238"/>
            <a:ext cx="8229600" cy="49561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3050" indent="-269875" algn="just">
              <a:spcBef>
                <a:spcPts val="600"/>
              </a:spcBef>
              <a:buClrTx/>
              <a:buSzPct val="8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-это наука о нарушениях речи, о методах их предупреждения, выявления и устранения средствами специального обучения и воспитания. Логопедия изучает причины, механизмы, симптоматику, течение, структуру нарушений речевой деятельности, систему коррекционного воздействия. Сформировалась она постепенно, на перекрестке многих разных специальностей - медицины, педагогики, психологии. </a:t>
            </a:r>
            <a:endParaRPr lang="ru-RU" sz="2400" dirty="0" smtClean="0">
              <a:solidFill>
                <a:schemeClr val="tx1"/>
              </a:solidFill>
              <a:latin typeface="Monotype Corsiva" pitchFamily="66" charset="0"/>
              <a:cs typeface="Arial" charset="0"/>
            </a:endParaRPr>
          </a:p>
          <a:p>
            <a:pPr marL="273050" indent="-269875" algn="ctr">
              <a:spcBef>
                <a:spcPts val="600"/>
              </a:spcBef>
              <a:buClrTx/>
              <a:buSzPct val="8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В развитии учения о нарушениях речи выделяют 4 этапа:</a:t>
            </a:r>
          </a:p>
          <a:p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I этап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- античность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– 18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век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I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I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этап 18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в – 3-я четверть 19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века</a:t>
            </a:r>
            <a:endParaRPr lang="ru-RU" sz="2400" dirty="0" smtClean="0">
              <a:solidFill>
                <a:schemeClr val="tx1"/>
              </a:solidFill>
              <a:latin typeface="Monotype Corsiva" pitchFamily="66" charset="0"/>
              <a:cs typeface="Arial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 I I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этап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-3-я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четверть 19 – 50 г.г.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20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века</a:t>
            </a:r>
            <a:endParaRPr lang="ru-RU" sz="2400" dirty="0" smtClean="0">
              <a:solidFill>
                <a:schemeClr val="tx1"/>
              </a:solidFill>
              <a:latin typeface="Monotype Corsiva" pitchFamily="66" charset="0"/>
              <a:cs typeface="Arial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IV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этап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-50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годы – до настоящего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времени</a:t>
            </a:r>
            <a:endParaRPr lang="ru-RU" sz="2400" dirty="0">
              <a:solidFill>
                <a:schemeClr val="tx1"/>
              </a:solidFill>
              <a:latin typeface="Monotype Corsiva" pitchFamily="66" charset="0"/>
              <a:cs typeface="Arial" charset="0"/>
            </a:endParaRPr>
          </a:p>
          <a:p>
            <a:pPr marL="273050" indent="-269875">
              <a:spcBef>
                <a:spcPts val="600"/>
              </a:spcBef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468313" y="260350"/>
            <a:ext cx="8280400" cy="1439863"/>
          </a:xfrm>
          <a:prstGeom prst="ellipseRibbon">
            <a:avLst>
              <a:gd name="adj1" fmla="val 28630"/>
              <a:gd name="adj2" fmla="val 50000"/>
              <a:gd name="adj3" fmla="val 12500"/>
            </a:avLst>
          </a:prstGeom>
          <a:solidFill>
            <a:srgbClr val="E6E6E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Логопедия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1800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167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I  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этап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395288" y="765175"/>
            <a:ext cx="8424862" cy="5859463"/>
          </a:xfrm>
          <a:prstGeom prst="horizontalScroll">
            <a:avLst>
              <a:gd name="adj" fmla="val 7551"/>
            </a:avLst>
          </a:prstGeom>
          <a:solidFill>
            <a:srgbClr val="E6E6E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8229600" cy="12192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8" name="Picture 7" descr="http://img-fotki.yandex.ru/get/5307/90185409.f/0_5fb77_e60e578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8"/>
            <a:ext cx="2881313" cy="411003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258889" y="1341439"/>
            <a:ext cx="3961184" cy="231050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Египет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(4 тыс. лет до н.э.). В одном из древнейших папирусов мы находим первое упоминание о речевом расстройстве, связанном с физической травмой. Описывается случай о человеке, который потерял слух, речь и контроль над ногами. Врач назвал этот случай безнадёжным (инсульт). 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187624" y="3933056"/>
            <a:ext cx="4536331" cy="120251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Ибн – Сина (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Авицена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)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(980 – 1037) – философ, врач, поэт. Мировую славу доставил ему «Канон врачебной науки» (1020), где имеются сведения о расстройствах речи и способах его лечения. 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411413" y="0"/>
            <a:ext cx="6048375" cy="1325563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Ближний и Средний Восток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(5- 15в.в.)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4019" y="332656"/>
            <a:ext cx="8289632" cy="1224136"/>
            <a:chOff x="-323" y="-138"/>
            <a:chExt cx="5977" cy="1253"/>
          </a:xfrm>
        </p:grpSpPr>
        <p:pic>
          <p:nvPicPr>
            <p:cNvPr id="143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3" y="-138"/>
              <a:ext cx="5562" cy="125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4343" name="Text Box 4"/>
            <p:cNvSpPr txBox="1">
              <a:spLocks noChangeArrowheads="1"/>
            </p:cNvSpPr>
            <p:nvPr/>
          </p:nvSpPr>
          <p:spPr bwMode="auto">
            <a:xfrm>
              <a:off x="92" y="-138"/>
              <a:ext cx="5562" cy="1253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4345" name="Picture 9" descr="http://img0.liveinternet.ru/images/attach/c/7/98/772/98772910_Gippok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501652" cy="3234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61206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Гиппократ : 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just"/>
            <a:r>
              <a:rPr lang="ru-RU" sz="1200" b="1" i="1" dirty="0">
                <a:solidFill>
                  <a:schemeClr val="tx1"/>
                </a:solidFill>
              </a:rPr>
              <a:t>- впервые сделал попытку классифицировать речевые нарушения;</a:t>
            </a:r>
          </a:p>
          <a:p>
            <a:pPr algn="just"/>
            <a:r>
              <a:rPr lang="ru-RU" sz="1200" b="1" i="1" dirty="0">
                <a:solidFill>
                  <a:schemeClr val="tx1"/>
                </a:solidFill>
              </a:rPr>
              <a:t>- определил главенствующую роль головного мозга в деятельности человека; </a:t>
            </a:r>
          </a:p>
          <a:p>
            <a:pPr algn="just"/>
            <a:r>
              <a:rPr lang="ru-RU" sz="1200" b="1" i="1" dirty="0">
                <a:solidFill>
                  <a:schemeClr val="tx1"/>
                </a:solidFill>
              </a:rPr>
              <a:t>-описал строение и функцию органов слуха и зрения и их влияние на формирование голоса и речи(роль воздушной струи, языка, голоса, артикуляции и звукообразования);</a:t>
            </a:r>
          </a:p>
          <a:p>
            <a:pPr algn="just"/>
            <a:r>
              <a:rPr lang="ru-RU" sz="1200" b="1" i="1" dirty="0">
                <a:solidFill>
                  <a:schemeClr val="tx1"/>
                </a:solidFill>
              </a:rPr>
              <a:t>- описал отдельные расстройства слуха, голоса и речи.</a:t>
            </a:r>
          </a:p>
          <a:p>
            <a:pPr algn="just"/>
            <a:r>
              <a:rPr lang="ru-RU" sz="1200" b="1" i="1" dirty="0">
                <a:solidFill>
                  <a:schemeClr val="tx1"/>
                </a:solidFill>
              </a:rPr>
              <a:t>- указал, что симптоматика поражения слуха и голоса может учитываться в диагностике различных заболеваний.</a:t>
            </a:r>
          </a:p>
          <a:p>
            <a:pPr algn="just"/>
            <a:endParaRPr lang="ru-RU" dirty="0"/>
          </a:p>
        </p:txBody>
      </p:sp>
      <p:pic>
        <p:nvPicPr>
          <p:cNvPr id="14347" name="Picture 11" descr="http://iperceptive.com/images/authorimages/gal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257398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915816" y="3861048"/>
            <a:ext cx="58326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Клавдий </a:t>
            </a:r>
            <a:r>
              <a:rPr lang="ru-RU" sz="2000" b="1" i="1" dirty="0" smtClean="0">
                <a:solidFill>
                  <a:schemeClr val="tx1"/>
                </a:solidFill>
              </a:rPr>
              <a:t>Гален</a:t>
            </a:r>
            <a:endParaRPr lang="ru-RU" sz="1200" b="1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b="1" i="1" dirty="0" smtClean="0">
                <a:solidFill>
                  <a:schemeClr val="tx1"/>
                </a:solidFill>
              </a:rPr>
              <a:t>Уточнил </a:t>
            </a:r>
            <a:r>
              <a:rPr lang="ru-RU" sz="1200" b="1" i="1" dirty="0">
                <a:solidFill>
                  <a:schemeClr val="tx1"/>
                </a:solidFill>
              </a:rPr>
              <a:t>сведения о строении мозга и нервной системы. По мнению Сикорского, Галену принадлежит заслуга установки научной терминологии болезней речи, он окончательно устанавливает значение главнейших терминов: афазия, афония, заикание, косноязычие, невнятная речь</a:t>
            </a:r>
            <a:r>
              <a:rPr lang="ru-RU" sz="1200" b="1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200" b="1" i="1" dirty="0" smtClean="0">
                <a:solidFill>
                  <a:schemeClr val="tx1"/>
                </a:solidFill>
              </a:rPr>
              <a:t> </a:t>
            </a:r>
            <a:r>
              <a:rPr lang="ru-RU" sz="1200" b="1" i="1" dirty="0">
                <a:solidFill>
                  <a:schemeClr val="tx1"/>
                </a:solidFill>
              </a:rPr>
              <a:t>Гален разделил расстройства голоса и речи. </a:t>
            </a:r>
            <a:r>
              <a:rPr lang="ru-RU" sz="1200" b="1" i="1" dirty="0">
                <a:solidFill>
                  <a:schemeClr val="tx1"/>
                </a:solidFill>
              </a:rPr>
              <a:t>Первые происходят от «страдания» гортани и ее мышц, вторые – от поражения языка, губ, неба и т.д. При этом указывал на зависимость некоторых расстройств речи от поражения ЦНС. Впервые он указывал на причины расстройства речи центрального и периферического характера.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2987675" y="1844675"/>
            <a:ext cx="3455988" cy="316865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Freeform 2"/>
          <p:cNvSpPr>
            <a:spLocks noChangeArrowheads="1"/>
          </p:cNvSpPr>
          <p:nvPr/>
        </p:nvSpPr>
        <p:spPr bwMode="auto">
          <a:xfrm rot="360000">
            <a:off x="4710113" y="812800"/>
            <a:ext cx="2305050" cy="13684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1086164352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Freeform 3"/>
          <p:cNvSpPr>
            <a:spLocks noChangeArrowheads="1"/>
          </p:cNvSpPr>
          <p:nvPr/>
        </p:nvSpPr>
        <p:spPr bwMode="auto">
          <a:xfrm>
            <a:off x="2484438" y="908050"/>
            <a:ext cx="2159000" cy="11525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835962698 w 43200"/>
              <a:gd name="T5" fmla="*/ 2147483647 h 43200"/>
              <a:gd name="T6" fmla="*/ 2147483647 w 43200"/>
              <a:gd name="T7" fmla="*/ 1251310880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539750" y="1557338"/>
            <a:ext cx="2232025" cy="122396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954860363 w 43200"/>
              <a:gd name="T5" fmla="*/ 2147483647 h 43200"/>
              <a:gd name="T6" fmla="*/ 2147483647 w 43200"/>
              <a:gd name="T7" fmla="*/ 1591595637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Freeform 5"/>
          <p:cNvSpPr>
            <a:spLocks noChangeArrowheads="1"/>
          </p:cNvSpPr>
          <p:nvPr/>
        </p:nvSpPr>
        <p:spPr bwMode="auto">
          <a:xfrm>
            <a:off x="6227763" y="1916113"/>
            <a:ext cx="2089150" cy="122555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732878391 w 43200"/>
              <a:gd name="T5" fmla="*/ 2147483647 h 43200"/>
              <a:gd name="T6" fmla="*/ 2147483647 w 43200"/>
              <a:gd name="T7" fmla="*/ 1599875513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Freeform 6"/>
          <p:cNvSpPr>
            <a:spLocks noChangeArrowheads="1"/>
          </p:cNvSpPr>
          <p:nvPr/>
        </p:nvSpPr>
        <p:spPr bwMode="auto">
          <a:xfrm>
            <a:off x="250825" y="2852738"/>
            <a:ext cx="2376488" cy="11525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1227271210 w 43200"/>
              <a:gd name="T5" fmla="*/ 2147483647 h 43200"/>
              <a:gd name="T6" fmla="*/ 2147483647 w 43200"/>
              <a:gd name="T7" fmla="*/ 1251310880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Freeform 7"/>
          <p:cNvSpPr>
            <a:spLocks noChangeArrowheads="1"/>
          </p:cNvSpPr>
          <p:nvPr/>
        </p:nvSpPr>
        <p:spPr bwMode="auto">
          <a:xfrm>
            <a:off x="6732588" y="2997200"/>
            <a:ext cx="2160587" cy="10795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838432887 w 43200"/>
              <a:gd name="T5" fmla="*/ 2147483647 h 43200"/>
              <a:gd name="T6" fmla="*/ 2147483647 w 43200"/>
              <a:gd name="T7" fmla="*/ 963050788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Freeform 8"/>
          <p:cNvSpPr>
            <a:spLocks noChangeArrowheads="1"/>
          </p:cNvSpPr>
          <p:nvPr/>
        </p:nvSpPr>
        <p:spPr bwMode="auto">
          <a:xfrm>
            <a:off x="1042988" y="3933825"/>
            <a:ext cx="2160587" cy="115093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838432887 w 43200"/>
              <a:gd name="T5" fmla="*/ 2147483647 h 43200"/>
              <a:gd name="T6" fmla="*/ 2147483647 w 43200"/>
              <a:gd name="T7" fmla="*/ 1244428244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Freeform 9"/>
          <p:cNvSpPr>
            <a:spLocks noChangeArrowheads="1"/>
          </p:cNvSpPr>
          <p:nvPr/>
        </p:nvSpPr>
        <p:spPr bwMode="auto">
          <a:xfrm>
            <a:off x="6084888" y="4221163"/>
            <a:ext cx="2159000" cy="10795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835962698 w 43200"/>
              <a:gd name="T5" fmla="*/ 2147483647 h 43200"/>
              <a:gd name="T6" fmla="*/ 2147483647 w 43200"/>
              <a:gd name="T7" fmla="*/ 963050788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Freeform 10"/>
          <p:cNvSpPr>
            <a:spLocks noChangeArrowheads="1"/>
          </p:cNvSpPr>
          <p:nvPr/>
        </p:nvSpPr>
        <p:spPr bwMode="auto">
          <a:xfrm>
            <a:off x="3059113" y="5229225"/>
            <a:ext cx="2376487" cy="12954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1227269814 w 43200"/>
              <a:gd name="T5" fmla="*/ 2147483647 h 43200"/>
              <a:gd name="T6" fmla="*/ 2147483647 w 43200"/>
              <a:gd name="T7" fmla="*/ 1997003750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Freeform 11"/>
          <p:cNvSpPr>
            <a:spLocks noChangeArrowheads="1"/>
          </p:cNvSpPr>
          <p:nvPr/>
        </p:nvSpPr>
        <p:spPr bwMode="auto">
          <a:xfrm>
            <a:off x="5435600" y="5373688"/>
            <a:ext cx="2232025" cy="122396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954860363 w 43200"/>
              <a:gd name="T5" fmla="*/ 2147483647 h 43200"/>
              <a:gd name="T6" fmla="*/ 2147483647 w 43200"/>
              <a:gd name="T7" fmla="*/ 1591595637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Freeform 12"/>
          <p:cNvSpPr>
            <a:spLocks noChangeArrowheads="1"/>
          </p:cNvSpPr>
          <p:nvPr/>
        </p:nvSpPr>
        <p:spPr bwMode="auto">
          <a:xfrm>
            <a:off x="755650" y="5157788"/>
            <a:ext cx="2232025" cy="1150937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954860363 w 43200"/>
              <a:gd name="T5" fmla="*/ 2147483647 h 43200"/>
              <a:gd name="T6" fmla="*/ 2147483647 w 43200"/>
              <a:gd name="T7" fmla="*/ 1244425457 h 43200"/>
              <a:gd name="T8" fmla="*/ 0 60000 65536"/>
              <a:gd name="T9" fmla="*/ 0 60000 65536"/>
              <a:gd name="T10" fmla="*/ 0 60000 65536"/>
              <a:gd name="T11" fmla="*/ 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 rot="-420000">
            <a:off x="623888" y="1955800"/>
            <a:ext cx="2016125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4C376B"/>
                </a:solidFill>
                <a:latin typeface="MoolBoran" pitchFamily="34" charset="0"/>
              </a:rPr>
              <a:t> </a:t>
            </a:r>
            <a:r>
              <a:rPr lang="ru-RU" b="1" dirty="0" err="1" smtClean="0">
                <a:solidFill>
                  <a:srgbClr val="7C354D"/>
                </a:solidFill>
                <a:latin typeface="MoolBoran" pitchFamily="34" charset="0"/>
              </a:rPr>
              <a:t>Языкоболезние</a:t>
            </a:r>
            <a:endParaRPr lang="ru-RU" b="1" dirty="0">
              <a:solidFill>
                <a:srgbClr val="7C354D"/>
              </a:solidFill>
              <a:latin typeface="MoolBoran" pitchFamily="34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787900" y="1196975"/>
            <a:ext cx="2274888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 Косноглаголевый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 rot="-420000">
            <a:off x="3217863" y="5715000"/>
            <a:ext cx="2274887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Мудьноязычный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 rot="-420000">
            <a:off x="1490663" y="4252913"/>
            <a:ext cx="1911350" cy="369887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Гугнивый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 rot="-420000">
            <a:off x="6889750" y="3446463"/>
            <a:ext cx="1631950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2060"/>
                </a:solidFill>
                <a:latin typeface="MoolBoran" pitchFamily="34" charset="0"/>
              </a:rPr>
              <a:t> </a:t>
            </a: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Гугнявый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 rot="-420000">
            <a:off x="985838" y="5534025"/>
            <a:ext cx="1630362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Травливый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 rot="-420000">
            <a:off x="6546850" y="2076450"/>
            <a:ext cx="1617663" cy="64293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2060"/>
                </a:solidFill>
                <a:latin typeface="MoolBoran" pitchFamily="34" charset="0"/>
              </a:rPr>
              <a:t> </a:t>
            </a: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Фафлю,  Бобливый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 rot="-420000">
            <a:off x="5881688" y="5749925"/>
            <a:ext cx="1631950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2060"/>
                </a:solidFill>
                <a:latin typeface="MoolBoran" pitchFamily="34" charset="0"/>
              </a:rPr>
              <a:t> </a:t>
            </a: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Момлент</a:t>
            </a:r>
            <a:r>
              <a:rPr lang="ru-RU">
                <a:solidFill>
                  <a:srgbClr val="7C354D"/>
                </a:solidFill>
                <a:latin typeface="MoolBoran" pitchFamily="34" charset="0"/>
              </a:rPr>
              <a:t> 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 rot="-420000">
            <a:off x="696913" y="3086100"/>
            <a:ext cx="1631950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Заякливый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 rot="-420000">
            <a:off x="6457950" y="4518025"/>
            <a:ext cx="1484313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2060"/>
                </a:solidFill>
                <a:latin typeface="MoolBoran" pitchFamily="34" charset="0"/>
              </a:rPr>
              <a:t> </a:t>
            </a: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Немый</a:t>
            </a:r>
            <a:r>
              <a:rPr lang="ru-RU">
                <a:solidFill>
                  <a:srgbClr val="7C354D"/>
                </a:solidFill>
                <a:latin typeface="MoolBoran" pitchFamily="34" charset="0"/>
              </a:rPr>
              <a:t> 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 rot="-420000">
            <a:off x="2714625" y="1225550"/>
            <a:ext cx="1812925" cy="3683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C354D"/>
                </a:solidFill>
                <a:latin typeface="MoolBoran" pitchFamily="34" charset="0"/>
              </a:rPr>
              <a:t>Неморечивый</a:t>
            </a: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3851275" y="3068638"/>
            <a:ext cx="1657350" cy="8620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Monotype Corsiva" pitchFamily="66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MoolBoran" pitchFamily="34" charset="0"/>
              </a:rPr>
              <a:t>Обозначения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002060"/>
                </a:solidFill>
                <a:latin typeface="MoolBoran" pitchFamily="34" charset="0"/>
              </a:rPr>
              <a:t>дефектов речи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6575" y="-152400"/>
            <a:ext cx="8604250" cy="1228725"/>
            <a:chOff x="338" y="-96"/>
            <a:chExt cx="5420" cy="774"/>
          </a:xfrm>
        </p:grpSpPr>
        <p:pic>
          <p:nvPicPr>
            <p:cNvPr id="10267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8" y="-96"/>
              <a:ext cx="5420" cy="774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0268" name="Text Box 27"/>
            <p:cNvSpPr txBox="1">
              <a:spLocks noChangeArrowheads="1"/>
            </p:cNvSpPr>
            <p:nvPr/>
          </p:nvSpPr>
          <p:spPr bwMode="auto">
            <a:xfrm>
              <a:off x="338" y="-96"/>
              <a:ext cx="5420" cy="774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11266" grpId="0" animBg="1"/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1187450" y="908050"/>
            <a:ext cx="7345363" cy="5545138"/>
          </a:xfrm>
          <a:prstGeom prst="verticalScroll">
            <a:avLst>
              <a:gd name="adj" fmla="val 12500"/>
            </a:avLst>
          </a:prstGeom>
          <a:solidFill>
            <a:srgbClr val="E6E6E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987675" y="1628775"/>
            <a:ext cx="4537075" cy="69754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3050" indent="-269875">
              <a:lnSpc>
                <a:spcPct val="80000"/>
              </a:lnSpc>
              <a:spcBef>
                <a:spcPts val="600"/>
              </a:spcBef>
              <a:buClrTx/>
              <a:buSzPct val="8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1200" b="1">
                <a:latin typeface="Constantia" pitchFamily="18" charset="0"/>
                <a:cs typeface="Arial" charset="0"/>
              </a:rPr>
              <a:t>    </a:t>
            </a:r>
            <a:r>
              <a:rPr lang="ru-RU" sz="1200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1200" b="1">
                <a:solidFill>
                  <a:srgbClr val="FF66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3200" b="1" u="sng">
                <a:solidFill>
                  <a:srgbClr val="FF6600"/>
                </a:solidFill>
                <a:latin typeface="Monotype Corsiva" pitchFamily="66" charset="0"/>
                <a:cs typeface="Arial" charset="0"/>
              </a:rPr>
              <a:t>Ян_Амос_Каменский </a:t>
            </a:r>
            <a:r>
              <a:rPr lang="ru-RU" sz="3200" b="1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(1592 – 1670) – славянский педагог . Он писал: … «три вещи – разум, действие, речь – и есть соль жизни». Говорил о роли речи в общем развитии человека – «Речь пусть будет предназначена для того, чтобы учить и учиться, иначе лучше молчать».</a:t>
            </a:r>
          </a:p>
          <a:p>
            <a:pPr marL="273050" indent="-269875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3200" b="1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0"/>
            <a:ext cx="9024938" cy="1647825"/>
            <a:chOff x="0" y="0"/>
            <a:chExt cx="5685" cy="1038"/>
          </a:xfrm>
        </p:grpSpPr>
        <p:pic>
          <p:nvPicPr>
            <p:cNvPr id="112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85" cy="1038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</p:pic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685" cy="1038"/>
            </a:xfrm>
            <a:prstGeom prst="rect">
              <a:avLst/>
            </a:prstGeom>
            <a:noFill/>
            <a:ln w="216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69" name="Picture 6" descr="http://school1bratsk.ucoz.ru/Uchitel/Kamen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133600"/>
            <a:ext cx="2811462" cy="352742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179512" y="260648"/>
            <a:ext cx="6696075" cy="6121400"/>
          </a:xfrm>
          <a:prstGeom prst="verticalScroll">
            <a:avLst>
              <a:gd name="adj" fmla="val 12500"/>
            </a:avLst>
          </a:prstGeom>
          <a:solidFill>
            <a:srgbClr val="E6E6E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763713" y="1196975"/>
            <a:ext cx="4248150" cy="85486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3050" indent="-269875" algn="just">
              <a:spcBef>
                <a:spcPts val="600"/>
              </a:spcBef>
              <a:buClrTx/>
              <a:buSzPct val="8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600" b="1" dirty="0">
                <a:latin typeface="Constantia" pitchFamily="18" charset="0"/>
                <a:cs typeface="Arial" charset="0"/>
              </a:rPr>
              <a:t>   </a:t>
            </a:r>
            <a:r>
              <a:rPr lang="ru-RU" sz="3200" b="1" u="sng" dirty="0" err="1">
                <a:solidFill>
                  <a:srgbClr val="FF6600"/>
                </a:solidFill>
                <a:latin typeface="Monotype Corsiva" pitchFamily="66" charset="0"/>
                <a:cs typeface="Arial" charset="0"/>
              </a:rPr>
              <a:t>Жан_Жак_Руссо</a:t>
            </a:r>
            <a:r>
              <a:rPr lang="ru-RU" sz="3200" b="1" u="sng" dirty="0">
                <a:solidFill>
                  <a:srgbClr val="FF660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sz="3200" b="1" u="sng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(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1712 – 1778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) – мыслитель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, педагог.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Руссо впервые говорит об этапах развития детской речи. Он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указывает на своеобразное единство речи, голоса и просодики. </a:t>
            </a:r>
          </a:p>
          <a:p>
            <a:pPr marL="273050" indent="-269875">
              <a:spcBef>
                <a:spcPts val="600"/>
              </a:spcBef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68313" y="0"/>
            <a:ext cx="8229600" cy="12192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3" name="Picture 4" descr="http://upload.wikimedia.org/wikipedia/commons/5/59/Rouss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928938" cy="374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1187624" y="620688"/>
            <a:ext cx="7777162" cy="5616575"/>
          </a:xfrm>
          <a:prstGeom prst="verticalScroll">
            <a:avLst>
              <a:gd name="adj" fmla="val 1250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627784" y="1412776"/>
            <a:ext cx="5112568" cy="4968875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3050" indent="-269875" algn="just">
              <a:lnSpc>
                <a:spcPct val="90000"/>
              </a:lnSpc>
              <a:spcBef>
                <a:spcPts val="600"/>
              </a:spcBef>
              <a:buClrTx/>
              <a:buSzPct val="85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ru-RU" sz="2600" dirty="0">
                <a:latin typeface="Constantia" pitchFamily="18" charset="0"/>
                <a:cs typeface="Arial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3200" b="1" u="sng" dirty="0">
                <a:solidFill>
                  <a:srgbClr val="FF6600"/>
                </a:solidFill>
                <a:latin typeface="Monotype Corsiva" pitchFamily="66" charset="0"/>
                <a:cs typeface="Arial" charset="0"/>
              </a:rPr>
              <a:t>Иоганн Генрих Песталоцци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разработал методику начального обучения детей речи, счету, измерению.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Arial" charset="0"/>
              </a:rPr>
              <a:t>Уделял большое развитие речи ребенка в развитии его мышления. Язык рассматривал как важное средство познания. По мнению Песталоцци язык и мышление взаимосвязаны между собой. Речь оказывает огромное влияние на развитие человека. Главный тезис Песталоцци – «Язык – критерий познания, важнейшее средство познания».</a:t>
            </a:r>
          </a:p>
          <a:p>
            <a:pPr marL="273050" indent="-269875">
              <a:lnSpc>
                <a:spcPct val="90000"/>
              </a:lnSpc>
              <a:spcBef>
                <a:spcPts val="600"/>
              </a:spcBef>
              <a:buClrTx/>
              <a:buSzPct val="85000"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  <a:p>
            <a:pPr marL="273050" indent="-26987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 descr="http://www.clker.com/cliparts/4/9/4/6/126152019619764583256w5uma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502758" cy="3115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1800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167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I </a:t>
            </a:r>
            <a:r>
              <a:rPr lang="en-US" sz="24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I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этап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395288" y="620688"/>
            <a:ext cx="8424862" cy="5859463"/>
          </a:xfrm>
          <a:prstGeom prst="horizontalScroll">
            <a:avLst>
              <a:gd name="adj" fmla="val 7551"/>
            </a:avLst>
          </a:prstGeom>
          <a:solidFill>
            <a:srgbClr val="E6E6E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indent="450850" algn="just" eaLnBrk="0" hangingPunct="0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Исследуются многие речевые нарушения – заикание, афазия, косноязычие, </a:t>
            </a:r>
          </a:p>
          <a:p>
            <a:pPr lvl="0" indent="450850" algn="just" eaLnBrk="0" hangingPunct="0"/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ринолалия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тахилалия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lvl="0" indent="450850" algn="just" eaLnBrk="0" hangingPunct="0"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Христофор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Лагузен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 «О заикании» (1838 г). </a:t>
            </a:r>
          </a:p>
          <a:p>
            <a:pPr lvl="0" indent="450850" algn="just" eaLnBrk="0" hangingPunct="0"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Исследование ряда проблем афазии - А.Я. Кожевников (1874), </a:t>
            </a:r>
          </a:p>
          <a:p>
            <a:pPr lvl="0" indent="450850" algn="just" eaLnBrk="0" hangingPunct="0"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В.М.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Тарновский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(1867, 1868). </a:t>
            </a:r>
          </a:p>
          <a:p>
            <a:pPr lvl="0" indent="450850" algn="just" eaLnBrk="0" hangingPunct="0">
              <a:buClrTx/>
              <a:buSzTx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Развивается невропатология – наука о мозге.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1865 год - Открытие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Брока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: </a:t>
            </a:r>
          </a:p>
          <a:p>
            <a:pPr lvl="0" indent="450850" algn="just" eaLnBrk="0" hangingPunct="0"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Повреждение центра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Брока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или Афазия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Брока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 характеризуется невозможностью </a:t>
            </a:r>
          </a:p>
          <a:p>
            <a:pPr lvl="0" indent="450850" algn="just" eaLnBrk="0" hangingPunct="0"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объединения отдельных речевых движений в единый речевой акт.</a:t>
            </a:r>
          </a:p>
          <a:p>
            <a:pPr lvl="0" indent="450850" algn="just" eaLnBrk="0" hangingPunct="0"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1874 год -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Вернике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- Открытие сенсорной афазии – непонимание обращённой речи.</a:t>
            </a:r>
          </a:p>
          <a:p>
            <a:endParaRPr lang="ru-RU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Учение о нарушениях речи выделилось в отдельную область знаний –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логопатологию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 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В недрах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логопатологии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постепенно зарождается логопедия, как педагогическая наука. 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Разрабатываются новые методы устранения, принимаются во внимание 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анатомо-физиологические и другие факторы. 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800" y="404664"/>
            <a:ext cx="5854104" cy="504056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4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18 в – 3-я четверть 19 в</a:t>
            </a:r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S Gothic"/>
        <a:cs typeface=""/>
      </a:majorFont>
      <a:minorFont>
        <a:latin typeface="Constant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972</Words>
  <Application>Microsoft Office PowerPoint</Application>
  <PresentationFormat>Экран (4:3)</PresentationFormat>
  <Paragraphs>82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MS Gothic</vt:lpstr>
      <vt:lpstr>Times New Roman</vt:lpstr>
      <vt:lpstr>Constantia</vt:lpstr>
      <vt:lpstr>Wingdings 2</vt:lpstr>
      <vt:lpstr>Monotype Corsiva</vt:lpstr>
      <vt:lpstr>MoolBoran</vt:lpstr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эльф</dc:creator>
  <cp:lastModifiedBy>Admin</cp:lastModifiedBy>
  <cp:revision>110</cp:revision>
  <cp:lastPrinted>1601-01-01T00:00:00Z</cp:lastPrinted>
  <dcterms:created xsi:type="dcterms:W3CDTF">2012-09-29T10:05:44Z</dcterms:created>
  <dcterms:modified xsi:type="dcterms:W3CDTF">2013-11-17T15:31:26Z</dcterms:modified>
</cp:coreProperties>
</file>