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58" r:id="rId3"/>
    <p:sldId id="261" r:id="rId4"/>
    <p:sldId id="259" r:id="rId5"/>
    <p:sldId id="279" r:id="rId6"/>
    <p:sldId id="264" r:id="rId7"/>
    <p:sldId id="265" r:id="rId8"/>
    <p:sldId id="266" r:id="rId9"/>
    <p:sldId id="267" r:id="rId10"/>
    <p:sldId id="268" r:id="rId11"/>
    <p:sldId id="269" r:id="rId12"/>
    <p:sldId id="280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00"/>
    <a:srgbClr val="008000"/>
    <a:srgbClr val="FF0000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0B9E-7C8B-4E51-B21D-D7A880694328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56FA4-F4E0-4A58-A6DF-3868C2723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8EEC06-F231-4265-AB49-A9564547CECA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3C3AB-1AAB-4609-9987-6B873EF06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hyperlink" Target="http://www.pauko.ru/img/3.jpg" TargetMode="External"/><Relationship Id="rId2" Type="http://schemas.openxmlformats.org/officeDocument/2006/relationships/hyperlink" Target="http://www.lookandtravel.ru/wp-content/uploads/2011/01/%D0%A1%D0%BA%D0%BE%D1%80%D0%BF%D0%B8%D0%BE%D0%B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encephalitis.ru/foto/017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grodacha.ru/files/pilca.jpg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r3d.ru/upload/iblock/cb2/dragonfly_cg_model.jpg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hyperlink" Target="http://zooex.baikal.ru/pictures/diptera/Musca_domestica.jpg" TargetMode="External"/><Relationship Id="rId4" Type="http://schemas.openxmlformats.org/officeDocument/2006/relationships/hyperlink" Target="http://www.neopresent.ru/files/gallery/ZHivie-babochki-osn.jpg" TargetMode="External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gif"/><Relationship Id="rId18" Type="http://schemas.openxmlformats.org/officeDocument/2006/relationships/image" Target="../media/image44.png"/><Relationship Id="rId3" Type="http://schemas.openxmlformats.org/officeDocument/2006/relationships/image" Target="../media/image29.gif"/><Relationship Id="rId21" Type="http://schemas.openxmlformats.org/officeDocument/2006/relationships/slide" Target="slide5.xml"/><Relationship Id="rId7" Type="http://schemas.openxmlformats.org/officeDocument/2006/relationships/image" Target="../media/image33.gif"/><Relationship Id="rId12" Type="http://schemas.openxmlformats.org/officeDocument/2006/relationships/image" Target="../media/image38.gif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audio" Target="file:///E:\&#1082;%20&#1082;&#1086;&#1085;&#1082;&#1091;&#1088;&#1089;&#1091;\&#1059;&#1088;&#1086;&#1082;%20&#1086;&#1082;&#1088;&#1091;&#1078;&#1072;&#1102;&#1097;&#1077;&#1075;&#1086;%20%20&#1084;&#1080;&#1088;&#1072;%20&#1048;&#1083;&#1100;&#1080;&#1085;&#1072;%20&#1040;%20&#1042;\&#1044;&#1077;&#1090;&#1089;&#1082;&#1080;&#1077;_&#1055;&#1077;&#1089;&#1085;&#1080;_-_&#1058;&#1072;&#1085;&#1077;&#1094;_&#1052;&#1072;&#1083;&#1077;&#1085;&#1100;&#1082;&#1080;&#1093;_&#1059;&#1090;&#1103;&#1090;.mp3" TargetMode="External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image" Target="../media/image31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19" Type="http://schemas.openxmlformats.org/officeDocument/2006/relationships/image" Target="../media/image45.png"/><Relationship Id="rId4" Type="http://schemas.openxmlformats.org/officeDocument/2006/relationships/image" Target="../media/image30.gif"/><Relationship Id="rId9" Type="http://schemas.openxmlformats.org/officeDocument/2006/relationships/image" Target="../media/image35.gif"/><Relationship Id="rId14" Type="http://schemas.openxmlformats.org/officeDocument/2006/relationships/image" Target="../media/image40.gif"/><Relationship Id="rId22" Type="http://schemas.openxmlformats.org/officeDocument/2006/relationships/image" Target="../media/image4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zoomagazin.info/news/uploads/images/default/tipy20korm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valife.info/akva/animal/img/14.jp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hyperlink" Target="http://img.liveinternet.ru/images/attach/3/17403/17403914_9918.jpg" TargetMode="Externa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hyperlink" Target="http://conusant.ru/wp-content/uploads/2011/02/scink.jpg" TargetMode="External"/><Relationship Id="rId7" Type="http://schemas.openxmlformats.org/officeDocument/2006/relationships/hyperlink" Target="http://img1.liveinternet.ru/images/attach/c/1/59/495/59495775_krokodil_b.jpg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hyperlink" Target="http://dic.academic.ru/pictures/enc_colier/ph01314.jpg" TargetMode="Externa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pics2.net/uploads/posts/2010-03/1267716372_1265563570_21l6a3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hyperlink" Target="http://www.detsadd.narod.ru/risunki/Birds_250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lexti.com/uploads/posts/2009-06/1245258910_pic_id209991.jpeg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hyperlink" Target="http://free-admin.net/uploads/posts/2009-12/1261760728_t8ry69bi0fvyauc.jpeg" TargetMode="External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arstyle.org/uploads/posts/2010-10/1286580846_1285067936_3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rln.ru/templates/images/index_imgs/9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artwork.in.ua/uploads/posts/2008-08/1218965943_animals.jp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tepaper.ru/view/3124" TargetMode="External"/><Relationship Id="rId13" Type="http://schemas.openxmlformats.org/officeDocument/2006/relationships/hyperlink" Target="http://www.izosoft.ru/cgi-bin/cat_mono_big.cgi?disk=mc001&amp;img=019_308.jpg" TargetMode="External"/><Relationship Id="rId18" Type="http://schemas.openxmlformats.org/officeDocument/2006/relationships/hyperlink" Target="http://artwork.in.ua/clipart/204-klipart-na-temu-zhivotnye-ot-brandx-pictures.html" TargetMode="External"/><Relationship Id="rId3" Type="http://schemas.openxmlformats.org/officeDocument/2006/relationships/hyperlink" Target="http://www.fotoved.ru/index.php?div=img-view&amp;gallery=020_dogs&amp;page=1&amp;image=foto_dogs_13" TargetMode="External"/><Relationship Id="rId21" Type="http://schemas.openxmlformats.org/officeDocument/2006/relationships/hyperlink" Target="http://www.wday.ru/food/advices/_article/kalmary-gotovim-bystro-ivkusno/" TargetMode="External"/><Relationship Id="rId7" Type="http://schemas.openxmlformats.org/officeDocument/2006/relationships/hyperlink" Target="http://www.fotoved.ru/index.php?div=img-view&amp;gallery=065_cow&amp;page=1&amp;image=foto_cow_03" TargetMode="External"/><Relationship Id="rId12" Type="http://schemas.openxmlformats.org/officeDocument/2006/relationships/hyperlink" Target="http://cytoplazma.ru/foto_jivotnyh/foto_chervey.html" TargetMode="External"/><Relationship Id="rId17" Type="http://schemas.openxmlformats.org/officeDocument/2006/relationships/hyperlink" Target="http://bester.at.ua/publ/1-1-0-10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lenagold.ru/fon/clipart/r/rak.html" TargetMode="External"/><Relationship Id="rId20" Type="http://schemas.openxmlformats.org/officeDocument/2006/relationships/hyperlink" Target="http://www.elephant.ru/images/toys/130/32181_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otoved.ru/index.php?div=img-view&amp;gallery=120_paintings_birds&amp;page=1&amp;image=paintings_birds_25" TargetMode="External"/><Relationship Id="rId11" Type="http://schemas.openxmlformats.org/officeDocument/2006/relationships/hyperlink" Target="http://cytoplazma.ru/foto_jivotnyh/foto_mollyuskov.html" TargetMode="External"/><Relationship Id="rId5" Type="http://schemas.openxmlformats.org/officeDocument/2006/relationships/hyperlink" Target="http://www.fotoved.ru/index.php?div=img-view&amp;gallery=085_reptiles&amp;page=3&amp;image=foto_reptiles_51" TargetMode="External"/><Relationship Id="rId15" Type="http://schemas.openxmlformats.org/officeDocument/2006/relationships/hyperlink" Target="http://ianimal.ru/topics/goloturii" TargetMode="External"/><Relationship Id="rId23" Type="http://schemas.openxmlformats.org/officeDocument/2006/relationships/hyperlink" Target="http://ww.lenagold.ru/fon/clipart/a/anim40.html" TargetMode="External"/><Relationship Id="rId10" Type="http://schemas.openxmlformats.org/officeDocument/2006/relationships/hyperlink" Target="http://ru.wikipedia.org/wiki/%D0%A4%D0%B0%D0%B9%D0%BB:Strongylocentrotus_franciscanus.jpg" TargetMode="External"/><Relationship Id="rId19" Type="http://schemas.openxmlformats.org/officeDocument/2006/relationships/hyperlink" Target="http://www.congratulatorycard.ru/photoscard/insert2270.html" TargetMode="External"/><Relationship Id="rId4" Type="http://schemas.openxmlformats.org/officeDocument/2006/relationships/hyperlink" Target="http://www.fotoved.ru/index.php?div=img-view&amp;gallery=080_insects&amp;page=1&amp;image=foto_insects_16" TargetMode="External"/><Relationship Id="rId9" Type="http://schemas.openxmlformats.org/officeDocument/2006/relationships/hyperlink" Target="http://900igr.net/Detskie_prezentatsii/Biologija.Morskie_zhiteli/Ljagushki_2.files/detskie_kartinki_zhivotnykh_028_Vostochnyj_triton.html" TargetMode="External"/><Relationship Id="rId14" Type="http://schemas.openxmlformats.org/officeDocument/2006/relationships/hyperlink" Target="http://edu.altami.ru/research/infusorian.html" TargetMode="External"/><Relationship Id="rId22" Type="http://schemas.openxmlformats.org/officeDocument/2006/relationships/hyperlink" Target="http://www.zaycev.net/pages/191/19155.s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ytoplazma.ru/chervi_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hirudo.kiev.ua/wp-content/uploads/2008/10/d181d182d180d0bed0b5d0bdd0b8d0b5-d0bf5.bm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hyperlink" Target="http://animalworld.com.ua/images/2009/upload/Polevoy.jpg" TargetMode="External"/><Relationship Id="rId2" Type="http://schemas.openxmlformats.org/officeDocument/2006/relationships/hyperlink" Target="http://cytoplazma.ru/foto_jivotnyh/foto_mollyuskov/ulitk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hyperlink" Target="http://cytoplazma.ru/foto_jivotnyh/foto_mollyuskov/midii.html" TargetMode="External"/><Relationship Id="rId9" Type="http://schemas.openxmlformats.org/officeDocument/2006/relationships/hyperlink" Target="http://www.symbolsbook.ru/images/O/Octopus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f/f6/Ptilometra_australis_Passion_Flower_feather_star.jpg/265px-Ptilometra_australis_Passion_Flower_feather_star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//upload.wikimedia.org/wikipedia/commons/2/2e/Strongylocentrotus_franciscanu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animal.ru/wp-content/uploads/2010/11/golotyriya10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//upload.wikimedia.org/wikipedia/commons/5/5e/Plectaster_decanus.jpg" TargetMode="Externa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thumbs.dreamstime.com/thumblarge_440/1254091085oPxLFD.jpg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рамка с лесными животны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7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143116"/>
            <a:ext cx="7965963" cy="707886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r>
              <a:rPr lang="ru-RU" sz="4000" b="1" i="1" spc="50" dirty="0" smtClean="0">
                <a:ln w="11430">
                  <a:solidFill>
                    <a:srgbClr val="FFFF0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Разнообразие    животных</a:t>
            </a:r>
            <a:r>
              <a:rPr lang="ru-RU" sz="4000" b="1" spc="50" dirty="0" smtClean="0">
                <a:ln w="11430">
                  <a:solidFill>
                    <a:srgbClr val="FFFF0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.</a:t>
            </a:r>
            <a:endParaRPr lang="ru-RU" sz="4000" dirty="0">
              <a:ln w="11430">
                <a:solidFill>
                  <a:srgbClr val="FFFF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3643314"/>
            <a:ext cx="26432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Урок окружающего мира</a:t>
            </a:r>
          </a:p>
          <a:p>
            <a:pPr algn="ctr"/>
            <a:r>
              <a:rPr lang="ru-RU" sz="1400" b="1" i="1" dirty="0" smtClean="0"/>
              <a:t>по программе «Школа России»</a:t>
            </a:r>
          </a:p>
          <a:p>
            <a:pPr algn="ctr"/>
            <a:r>
              <a:rPr lang="ru-RU" sz="1400" b="1" i="1" dirty="0" smtClean="0"/>
              <a:t>Учитель начальных классов </a:t>
            </a:r>
          </a:p>
          <a:p>
            <a:pPr algn="ctr"/>
            <a:r>
              <a:rPr lang="ru-RU" sz="1400" b="1" i="1" dirty="0" smtClean="0"/>
              <a:t>Ильина Альбина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6619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Паукообразные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357298"/>
            <a:ext cx="8229600" cy="80802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Скорпионы, сенокосцы, пауки, клещи.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785794"/>
            <a:ext cx="4295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Признаки: </a:t>
            </a:r>
            <a:r>
              <a:rPr lang="ru-RU" sz="3200" dirty="0" smtClean="0"/>
              <a:t>имеют 8 ног.</a:t>
            </a:r>
          </a:p>
        </p:txBody>
      </p:sp>
      <p:pic>
        <p:nvPicPr>
          <p:cNvPr id="12292" name="Picture 4" descr="http://www.lookandtravel.ru/wp-content/uploads/2011/01/%D0%A1%D0%BA%D0%BE%D1%80%D0%BF%D0%B8%D0%BE%D0%B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3857628"/>
            <a:ext cx="3238523" cy="2428892"/>
          </a:xfrm>
          <a:prstGeom prst="rect">
            <a:avLst/>
          </a:prstGeom>
          <a:noFill/>
        </p:spPr>
      </p:pic>
      <p:pic>
        <p:nvPicPr>
          <p:cNvPr id="12294" name="Picture 6" descr="http://encephalitis.ru/foto/01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43702" y="2285992"/>
            <a:ext cx="2143140" cy="2214578"/>
          </a:xfrm>
          <a:prstGeom prst="rect">
            <a:avLst/>
          </a:prstGeom>
          <a:noFill/>
        </p:spPr>
      </p:pic>
      <p:pic>
        <p:nvPicPr>
          <p:cNvPr id="10" name="Picture 8" descr="Тарантул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357694"/>
            <a:ext cx="282973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pauko.ru/img/3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2357430"/>
            <a:ext cx="260903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9"/>
            <a:ext cx="8243887" cy="46829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НАСЕКОМЫЕ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429684" cy="73499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FF00"/>
                </a:solidFill>
              </a:rPr>
              <a:t>Жуки, бабочки, стрекозы, пчёлы, мухи.</a:t>
            </a:r>
          </a:p>
        </p:txBody>
      </p:sp>
      <p:sp>
        <p:nvSpPr>
          <p:cNvPr id="1434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5786454"/>
            <a:ext cx="531787" cy="73817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2" name="Picture 8" descr="Красивые фото природы и животных - Фото насекомых -  Красивые фото животных, бесплатные фото природы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428868"/>
            <a:ext cx="24596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28860" y="714356"/>
            <a:ext cx="426770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Признаки: </a:t>
            </a:r>
            <a:r>
              <a:rPr lang="ru-RU" sz="3200" dirty="0" smtClean="0"/>
              <a:t>имеют 6 ног</a:t>
            </a:r>
            <a:r>
              <a:rPr lang="ru-RU" dirty="0" smtClean="0"/>
              <a:t>.</a:t>
            </a:r>
          </a:p>
        </p:txBody>
      </p:sp>
      <p:pic>
        <p:nvPicPr>
          <p:cNvPr id="11266" name="Picture 2" descr="http://www.neopresent.ru/files/gallery/ZHivie-babochki-os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500570"/>
            <a:ext cx="2281235" cy="1795340"/>
          </a:xfrm>
          <a:prstGeom prst="rect">
            <a:avLst/>
          </a:prstGeom>
          <a:noFill/>
        </p:spPr>
      </p:pic>
      <p:pic>
        <p:nvPicPr>
          <p:cNvPr id="11268" name="Picture 4" descr="http://www.mir3d.ru/upload/iblock/cb2/dragonfly_cg_model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357430"/>
            <a:ext cx="2143120" cy="1921665"/>
          </a:xfrm>
          <a:prstGeom prst="rect">
            <a:avLst/>
          </a:prstGeom>
          <a:noFill/>
        </p:spPr>
      </p:pic>
      <p:pic>
        <p:nvPicPr>
          <p:cNvPr id="11270" name="Picture 6" descr="http://agrodacha.ru/files/pilc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14942" y="4429132"/>
            <a:ext cx="2071702" cy="1938016"/>
          </a:xfrm>
          <a:prstGeom prst="rect">
            <a:avLst/>
          </a:prstGeom>
          <a:noFill/>
        </p:spPr>
      </p:pic>
      <p:pic>
        <p:nvPicPr>
          <p:cNvPr id="11272" name="Picture 8" descr="http://zooex.baikal.ru/pictures/diptera/Musca_domestic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6773507">
            <a:off x="6917034" y="2728352"/>
            <a:ext cx="2285976" cy="1813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рской конек, анима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3000372"/>
            <a:ext cx="762002" cy="1295405"/>
          </a:xfrm>
          <a:prstGeom prst="rect">
            <a:avLst/>
          </a:prstGeom>
          <a:noFill/>
        </p:spPr>
      </p:pic>
      <p:pic>
        <p:nvPicPr>
          <p:cNvPr id="1028" name="Picture 4" descr="морской конек, анимаш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857232"/>
            <a:ext cx="1357322" cy="1215278"/>
          </a:xfrm>
          <a:prstGeom prst="rect">
            <a:avLst/>
          </a:prstGeom>
          <a:noFill/>
        </p:spPr>
      </p:pic>
      <p:pic>
        <p:nvPicPr>
          <p:cNvPr id="1030" name="Picture 6" descr="бабочка, анимаш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071678"/>
            <a:ext cx="1714512" cy="1359787"/>
          </a:xfrm>
          <a:prstGeom prst="rect">
            <a:avLst/>
          </a:prstGeom>
          <a:noFill/>
        </p:spPr>
      </p:pic>
      <p:pic>
        <p:nvPicPr>
          <p:cNvPr id="1032" name="Picture 8" descr="паук, анимашка, анимация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286124"/>
            <a:ext cx="1119189" cy="1236998"/>
          </a:xfrm>
          <a:prstGeom prst="rect">
            <a:avLst/>
          </a:prstGeom>
          <a:noFill/>
        </p:spPr>
      </p:pic>
      <p:pic>
        <p:nvPicPr>
          <p:cNvPr id="1034" name="Picture 10" descr="краб, анимашка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3714752"/>
            <a:ext cx="2038350" cy="1371601"/>
          </a:xfrm>
          <a:prstGeom prst="rect">
            <a:avLst/>
          </a:prstGeom>
          <a:noFill/>
        </p:spPr>
      </p:pic>
      <p:pic>
        <p:nvPicPr>
          <p:cNvPr id="1036" name="Picture 12" descr="черепаха, анимашка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428604"/>
            <a:ext cx="1090615" cy="1147270"/>
          </a:xfrm>
          <a:prstGeom prst="rect">
            <a:avLst/>
          </a:prstGeom>
          <a:noFill/>
        </p:spPr>
      </p:pic>
      <p:pic>
        <p:nvPicPr>
          <p:cNvPr id="1038" name="Picture 14" descr="танцующий морж, анимашка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5286388"/>
            <a:ext cx="976314" cy="1220393"/>
          </a:xfrm>
          <a:prstGeom prst="rect">
            <a:avLst/>
          </a:prstGeom>
          <a:noFill/>
        </p:spPr>
      </p:pic>
      <p:pic>
        <p:nvPicPr>
          <p:cNvPr id="1040" name="Picture 16" descr="тюлень хлопает ластами, анимашка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1643050"/>
            <a:ext cx="1143000" cy="1143001"/>
          </a:xfrm>
          <a:prstGeom prst="rect">
            <a:avLst/>
          </a:prstGeom>
          <a:noFill/>
        </p:spPr>
      </p:pic>
      <p:pic>
        <p:nvPicPr>
          <p:cNvPr id="1042" name="Picture 18" descr="цыпленок, анимашка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285728"/>
            <a:ext cx="904876" cy="1470424"/>
          </a:xfrm>
          <a:prstGeom prst="rect">
            <a:avLst/>
          </a:prstGeom>
          <a:noFill/>
        </p:spPr>
      </p:pic>
      <p:pic>
        <p:nvPicPr>
          <p:cNvPr id="1044" name="Picture 20" descr="гусь, анимашк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5643578"/>
            <a:ext cx="1289853" cy="928694"/>
          </a:xfrm>
          <a:prstGeom prst="rect">
            <a:avLst/>
          </a:prstGeom>
          <a:noFill/>
        </p:spPr>
      </p:pic>
      <p:pic>
        <p:nvPicPr>
          <p:cNvPr id="1046" name="Picture 22" descr="птица машет крыльями и кричит, анимашка, анимация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8860" y="5214950"/>
            <a:ext cx="1000132" cy="1320175"/>
          </a:xfrm>
          <a:prstGeom prst="rect">
            <a:avLst/>
          </a:prstGeom>
          <a:noFill/>
        </p:spPr>
      </p:pic>
      <p:pic>
        <p:nvPicPr>
          <p:cNvPr id="1048" name="Picture 24" descr="танцующая мышь, анимашка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28860" y="3786182"/>
            <a:ext cx="1285884" cy="1285885"/>
          </a:xfrm>
          <a:prstGeom prst="rect">
            <a:avLst/>
          </a:prstGeom>
          <a:noFill/>
        </p:spPr>
      </p:pic>
      <p:pic>
        <p:nvPicPr>
          <p:cNvPr id="1054" name="Picture 30" descr="корова, анимашка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43438" y="1571612"/>
            <a:ext cx="1085852" cy="1383170"/>
          </a:xfrm>
          <a:prstGeom prst="rect">
            <a:avLst/>
          </a:prstGeom>
          <a:noFill/>
        </p:spPr>
      </p:pic>
      <p:pic>
        <p:nvPicPr>
          <p:cNvPr id="19" name="Picture 2" descr="http://s54.radikal.ru/i146/0906/40/456e80a48849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500042"/>
            <a:ext cx="1394394" cy="2357430"/>
          </a:xfrm>
          <a:prstGeom prst="rect">
            <a:avLst/>
          </a:prstGeom>
          <a:noFill/>
        </p:spPr>
      </p:pic>
      <p:pic>
        <p:nvPicPr>
          <p:cNvPr id="20" name="Picture 4" descr="http://i032.radikal.ru/0906/07/b49b19798274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42844" y="4714884"/>
            <a:ext cx="1785950" cy="1988155"/>
          </a:xfrm>
          <a:prstGeom prst="rect">
            <a:avLst/>
          </a:prstGeom>
          <a:noFill/>
        </p:spPr>
      </p:pic>
      <p:pic>
        <p:nvPicPr>
          <p:cNvPr id="21" name="Picture 6" descr="http://s44.radikal.ru/i103/0906/e1/207d3e7a983e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224887" y="214290"/>
            <a:ext cx="1919113" cy="2500330"/>
          </a:xfrm>
          <a:prstGeom prst="rect">
            <a:avLst/>
          </a:prstGeom>
          <a:noFill/>
        </p:spPr>
      </p:pic>
      <p:pic>
        <p:nvPicPr>
          <p:cNvPr id="22" name="Picture 8" descr="http://s54.radikal.ru/i146/0906/2c/85e62041ca26.pn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7215206" y="4357694"/>
            <a:ext cx="1474711" cy="2286040"/>
          </a:xfrm>
          <a:prstGeom prst="rect">
            <a:avLst/>
          </a:prstGeom>
          <a:noFill/>
        </p:spPr>
      </p:pic>
      <p:pic>
        <p:nvPicPr>
          <p:cNvPr id="23" name="Детские_Песни_-_Танец_Маленьких_Утя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/>
          <a:stretch>
            <a:fillRect/>
          </a:stretch>
        </p:blipFill>
        <p:spPr>
          <a:xfrm>
            <a:off x="1428728" y="5429264"/>
            <a:ext cx="552601" cy="376238"/>
          </a:xfrm>
          <a:prstGeom prst="rect">
            <a:avLst/>
          </a:prstGeom>
        </p:spPr>
      </p:pic>
      <p:sp>
        <p:nvSpPr>
          <p:cNvPr id="24" name="Управляющая кнопка: возврат 23">
            <a:hlinkClick r:id="rId21" action="ppaction://hlinksldjump" highlightClick="1"/>
          </p:cNvPr>
          <p:cNvSpPr/>
          <p:nvPr/>
        </p:nvSpPr>
        <p:spPr>
          <a:xfrm>
            <a:off x="8501090" y="6357958"/>
            <a:ext cx="399506" cy="2857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8" descr="http://ww.lenagold.ru/fon/clipart/u/utk/utka97.gif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857488" y="3000372"/>
            <a:ext cx="3929090" cy="124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5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Позвоночные животные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2357430"/>
            <a:ext cx="7429552" cy="54291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FFFF00"/>
                </a:solidFill>
              </a:rPr>
              <a:t>РЫБЫ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857232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Признаки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/>
              <a:t>–живут в воде, тело покрыто чешуёй, передвигаются при помощи плавников, дышат жабрами</a:t>
            </a:r>
            <a:r>
              <a:rPr lang="ru-RU" dirty="0" smtClean="0"/>
              <a:t>.</a:t>
            </a:r>
          </a:p>
        </p:txBody>
      </p:sp>
      <p:pic>
        <p:nvPicPr>
          <p:cNvPr id="10242" name="Picture 2" descr="http://www.zoomagazin.info/news/uploads/images/default/tipy20korm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71810"/>
            <a:ext cx="3643338" cy="3429024"/>
          </a:xfrm>
          <a:prstGeom prst="rect">
            <a:avLst/>
          </a:prstGeom>
          <a:noFill/>
        </p:spPr>
      </p:pic>
      <p:pic>
        <p:nvPicPr>
          <p:cNvPr id="10244" name="Picture 4" descr="Клипарт - Рыбы Klipart - Fi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071810"/>
            <a:ext cx="342902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32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Земноводные</a:t>
            </a:r>
            <a:r>
              <a:rPr lang="ru-RU" b="1" dirty="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785794"/>
            <a:ext cx="8229600" cy="1090603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Признаки</a:t>
            </a:r>
            <a:r>
              <a:rPr lang="ru-RU" sz="2800" dirty="0" smtClean="0"/>
              <a:t>: часть жизни живут на суше, </a:t>
            </a:r>
          </a:p>
          <a:p>
            <a:pPr algn="ctr" eaLnBrk="1" hangingPunct="1">
              <a:buFontTx/>
              <a:buNone/>
            </a:pPr>
            <a:r>
              <a:rPr lang="ru-RU" sz="2800" dirty="0" smtClean="0"/>
              <a:t>часть – в воде. Кожа голая, нежная.</a:t>
            </a:r>
          </a:p>
        </p:txBody>
      </p:sp>
      <p:pic>
        <p:nvPicPr>
          <p:cNvPr id="16389" name="Picture 8" descr="Детские картинки животных - Огненная саламанд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86190"/>
            <a:ext cx="354982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1928802"/>
            <a:ext cx="764386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Лягушки, жабы, тритоны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218" name="Picture 2" descr="http://www.akvalife.info/akva/animal/img/1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2738430" cy="2389281"/>
          </a:xfrm>
          <a:prstGeom prst="rect">
            <a:avLst/>
          </a:prstGeom>
          <a:noFill/>
        </p:spPr>
      </p:pic>
      <p:pic>
        <p:nvPicPr>
          <p:cNvPr id="9220" name="Picture 4" descr="http://img.liveinternet.ru/images/attach/3/17403/17403914_9918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714620"/>
            <a:ext cx="238125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51115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Пресмыкающиеся (рептилии)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928802"/>
            <a:ext cx="8229600" cy="85725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FFFF00"/>
                </a:solidFill>
              </a:rPr>
              <a:t>Ящерицы, змеи, черепахи, крокодилы.</a:t>
            </a:r>
          </a:p>
        </p:txBody>
      </p:sp>
      <p:pic>
        <p:nvPicPr>
          <p:cNvPr id="17413" name="Picture 9" descr="Красивые фото природы и животных - Фото с рептилиями -  Красивые фото животных, бесплатные фото природ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8992" y="4572008"/>
            <a:ext cx="3208295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714356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Признаки: </a:t>
            </a:r>
            <a:r>
              <a:rPr lang="ru-RU" sz="3200" dirty="0" smtClean="0"/>
              <a:t>тело покрыто сухими чешуйками или панцирем</a:t>
            </a:r>
          </a:p>
        </p:txBody>
      </p:sp>
      <p:pic>
        <p:nvPicPr>
          <p:cNvPr id="8194" name="Picture 2" descr="http://conusant.ru/wp-content/uploads/2011/02/scink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2521341" cy="1928826"/>
          </a:xfrm>
          <a:prstGeom prst="rect">
            <a:avLst/>
          </a:prstGeom>
          <a:noFill/>
        </p:spPr>
      </p:pic>
      <p:pic>
        <p:nvPicPr>
          <p:cNvPr id="8196" name="Picture 4" descr="http://dic.academic.ru/pictures/enc_colier/ph0131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5786" y="3000372"/>
            <a:ext cx="3357536" cy="1728012"/>
          </a:xfrm>
          <a:prstGeom prst="rect">
            <a:avLst/>
          </a:prstGeom>
          <a:noFill/>
        </p:spPr>
      </p:pic>
      <p:pic>
        <p:nvPicPr>
          <p:cNvPr id="8198" name="Picture 6" descr="http://img1.liveinternet.ru/images/attach/c/1/59/495/59495775_krokodil_b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3000372"/>
            <a:ext cx="283004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285860"/>
            <a:ext cx="7929618" cy="64294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dirty="0" smtClean="0">
                <a:solidFill>
                  <a:srgbClr val="FF0000"/>
                </a:solidFill>
              </a:rPr>
              <a:t>Признаки: </a:t>
            </a:r>
            <a:r>
              <a:rPr lang="ru-RU" dirty="0" smtClean="0"/>
              <a:t>тело покрыто перьями.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357166"/>
            <a:ext cx="650085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Птицы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www.pics2.net/uploads/posts/2010-03/1267716372_1265563570_21l6a3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2357430"/>
            <a:ext cx="3861513" cy="4000528"/>
          </a:xfrm>
          <a:prstGeom prst="rect">
            <a:avLst/>
          </a:prstGeom>
          <a:noFill/>
        </p:spPr>
      </p:pic>
      <p:pic>
        <p:nvPicPr>
          <p:cNvPr id="7172" name="Picture 4" descr="http://www.detsadd.narod.ru/risunki/Birds_25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357430"/>
            <a:ext cx="3429024" cy="3848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43887" cy="7858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Звери </a:t>
            </a:r>
            <a:r>
              <a:rPr lang="ru-RU" b="1" dirty="0" smtClean="0"/>
              <a:t>или </a:t>
            </a:r>
            <a:r>
              <a:rPr lang="ru-RU" b="1" dirty="0" smtClean="0">
                <a:solidFill>
                  <a:srgbClr val="FF0000"/>
                </a:solidFill>
              </a:rPr>
              <a:t>млекопитающие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229600" cy="947727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Признаки: </a:t>
            </a:r>
            <a:r>
              <a:rPr lang="ru-RU" dirty="0" smtClean="0"/>
              <a:t>тело покрыто шерстью.</a:t>
            </a:r>
          </a:p>
          <a:p>
            <a:pPr algn="ctr" eaLnBrk="1" hangingPunct="1">
              <a:buFontTx/>
              <a:buNone/>
            </a:pPr>
            <a:r>
              <a:rPr lang="ru-RU" dirty="0" smtClean="0"/>
              <a:t>Детёнышей кормят молоком.</a:t>
            </a:r>
          </a:p>
        </p:txBody>
      </p:sp>
      <p:sp>
        <p:nvSpPr>
          <p:cNvPr id="1946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5720" y="6072206"/>
            <a:ext cx="460350" cy="49687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8" name="Picture 4" descr="http://alexti.com/uploads/posts/2009-06/1245258910_pic_id209991.jpe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85992"/>
            <a:ext cx="4548218" cy="3643313"/>
          </a:xfrm>
          <a:prstGeom prst="rect">
            <a:avLst/>
          </a:prstGeom>
          <a:noFill/>
        </p:spPr>
      </p:pic>
      <p:pic>
        <p:nvPicPr>
          <p:cNvPr id="6150" name="Picture 6" descr="http://free-admin.net/uploads/posts/2009-12/1261760728_t8ry69bi0fvyauc.jpe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214554"/>
            <a:ext cx="3857652" cy="376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43887" cy="89692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Одноклеточные</a:t>
            </a:r>
          </a:p>
        </p:txBody>
      </p:sp>
      <p:pic>
        <p:nvPicPr>
          <p:cNvPr id="20483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84313"/>
            <a:ext cx="4038600" cy="4462462"/>
          </a:xfrm>
        </p:spPr>
      </p:pic>
      <p:sp>
        <p:nvSpPr>
          <p:cNvPr id="20484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ru-RU" dirty="0" smtClean="0"/>
              <a:t>Амёба</a:t>
            </a:r>
          </a:p>
          <a:p>
            <a:pPr marL="533400" indent="-533400" eaLnBrk="1" hangingPunct="1">
              <a:buFontTx/>
              <a:buNone/>
            </a:pPr>
            <a:endParaRPr lang="ru-RU" dirty="0" smtClean="0"/>
          </a:p>
          <a:p>
            <a:pPr marL="533400" indent="-533400" eaLnBrk="1" hangingPunct="1">
              <a:buFontTx/>
              <a:buNone/>
            </a:pPr>
            <a:r>
              <a:rPr lang="ru-RU" dirty="0" smtClean="0"/>
              <a:t>2. Инфузория туфелька</a:t>
            </a:r>
          </a:p>
          <a:p>
            <a:pPr marL="533400" indent="-533400" eaLnBrk="1" hangingPunct="1">
              <a:buFontTx/>
              <a:buNone/>
            </a:pPr>
            <a:r>
              <a:rPr lang="ru-RU" dirty="0" smtClean="0"/>
              <a:t>     и другие.</a:t>
            </a:r>
          </a:p>
        </p:txBody>
      </p:sp>
      <p:sp>
        <p:nvSpPr>
          <p:cNvPr id="20485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5720" y="6215082"/>
            <a:ext cx="530201" cy="450834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rstyle.org/uploads/posts/2010-10/1286580846_1285067936_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8715436" cy="5786454"/>
          </a:xfrm>
          <a:prstGeom prst="rect">
            <a:avLst/>
          </a:prstGeom>
          <a:noFill/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571604" y="3929066"/>
            <a:ext cx="5961077" cy="6635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58" y="2000240"/>
            <a:ext cx="2962275" cy="1112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/>
              <a:t>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Наука</a:t>
            </a:r>
          </a:p>
          <a:p>
            <a:pPr algn="ctr" eaLnBrk="1" hangingPunct="1">
              <a:buFontTx/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о растениях</a:t>
            </a: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5429256" y="2000240"/>
            <a:ext cx="2386013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Наука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животных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857224" y="1428736"/>
            <a:ext cx="2145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ботаника </a:t>
            </a:r>
            <a:endParaRPr lang="ru-RU" sz="36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786446" y="1428736"/>
            <a:ext cx="2010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зоология</a:t>
            </a:r>
            <a:endParaRPr lang="ru-RU" sz="36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482" name="Picture 2" descr="http://www.grln.ru/templates/images/index_imgs/9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3500462" cy="3571900"/>
          </a:xfrm>
          <a:prstGeom prst="rect">
            <a:avLst/>
          </a:prstGeom>
          <a:noFill/>
        </p:spPr>
      </p:pic>
      <p:pic>
        <p:nvPicPr>
          <p:cNvPr id="20484" name="Picture 4" descr="Клипарт на тему &quot;животные&quot; от BrandX™ Picture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071810"/>
            <a:ext cx="3603009" cy="357418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928926" y="285728"/>
            <a:ext cx="302454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/>
              <a:t>Биология</a:t>
            </a:r>
            <a:endParaRPr lang="ru-RU" sz="5400" b="1" dirty="0"/>
          </a:p>
        </p:txBody>
      </p:sp>
      <p:sp>
        <p:nvSpPr>
          <p:cNvPr id="14" name="Стрелка вниз 13"/>
          <p:cNvSpPr/>
          <p:nvPr/>
        </p:nvSpPr>
        <p:spPr>
          <a:xfrm rot="2229603">
            <a:off x="2317968" y="618517"/>
            <a:ext cx="484632" cy="978408"/>
          </a:xfrm>
          <a:prstGeom prst="downArrow">
            <a:avLst>
              <a:gd name="adj1" fmla="val 22245"/>
              <a:gd name="adj2" fmla="val 4949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164243">
            <a:off x="6046459" y="539979"/>
            <a:ext cx="484632" cy="978408"/>
          </a:xfrm>
          <a:prstGeom prst="downArrow">
            <a:avLst>
              <a:gd name="adj1" fmla="val 22245"/>
              <a:gd name="adj2" fmla="val 4949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build="p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00063" y="285751"/>
            <a:ext cx="7215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http://www.fotoved.ru/index.php?div=img-view&amp;gallery=020_dogs&amp;page=1&amp;image=foto_dogs_13</a:t>
            </a:r>
            <a:r>
              <a:rPr lang="en-US" sz="1200" dirty="0"/>
              <a:t> </a:t>
            </a:r>
            <a:r>
              <a:rPr lang="ru-RU" sz="1200" dirty="0"/>
              <a:t>собака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500034" y="57148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http://www.fotoved.ru/index.php?div=img-view&amp;gallery=080_insects&amp;page=1&amp;image=foto_insects_16</a:t>
            </a:r>
            <a:r>
              <a:rPr lang="ru-RU" sz="1200" dirty="0"/>
              <a:t> жук</a:t>
            </a: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428596" y="1357298"/>
            <a:ext cx="74295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http://www.fotoved.ru/index.php?div=img-view&amp;gallery=085_reptiles&amp;page=3&amp;image=foto_reptiles_51</a:t>
            </a:r>
            <a:r>
              <a:rPr lang="ru-RU" sz="1200" dirty="0"/>
              <a:t> рептилии</a:t>
            </a: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500034" y="1928802"/>
            <a:ext cx="84296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http://www.fotoved.ru/index.php?div=img-view&amp;gallery=120_paintings_birds&amp;page=1&amp;image=paintings_birds_25</a:t>
            </a:r>
            <a:r>
              <a:rPr lang="ru-RU" sz="1200" dirty="0"/>
              <a:t> птицы</a:t>
            </a:r>
          </a:p>
        </p:txBody>
      </p:sp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571472" y="2571744"/>
            <a:ext cx="72152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http://www.fotoved.ru/index.php?div=img-view&amp;gallery=065_cow&amp;page=1&amp;image=foto_cow_03</a:t>
            </a:r>
            <a:r>
              <a:rPr lang="ru-RU" sz="1200" dirty="0"/>
              <a:t> корова</a:t>
            </a:r>
          </a:p>
        </p:txBody>
      </p:sp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642910" y="3071810"/>
            <a:ext cx="3240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http://animalpix.ru/category/fish/</a:t>
            </a:r>
            <a:r>
              <a:rPr lang="ru-RU" sz="1200" dirty="0"/>
              <a:t>рыба</a:t>
            </a:r>
          </a:p>
        </p:txBody>
      </p:sp>
      <p:sp>
        <p:nvSpPr>
          <p:cNvPr id="22536" name="Прямоугольник 7"/>
          <p:cNvSpPr>
            <a:spLocks noChangeArrowheads="1"/>
          </p:cNvSpPr>
          <p:nvPr/>
        </p:nvSpPr>
        <p:spPr bwMode="auto">
          <a:xfrm>
            <a:off x="642910" y="3643314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hlinkClick r:id="rId8"/>
              </a:rPr>
              <a:t>http://www.notepaper.ru/view/3124</a:t>
            </a:r>
            <a:r>
              <a:rPr lang="en-US" sz="1200" dirty="0"/>
              <a:t>.</a:t>
            </a:r>
            <a:r>
              <a:rPr lang="ru-RU" sz="1200" dirty="0"/>
              <a:t> </a:t>
            </a:r>
            <a:r>
              <a:rPr lang="en-US" sz="1200" dirty="0"/>
              <a:t>html</a:t>
            </a:r>
            <a:r>
              <a:rPr lang="ru-RU" sz="1200" dirty="0"/>
              <a:t> паук</a:t>
            </a:r>
          </a:p>
        </p:txBody>
      </p:sp>
      <p:sp>
        <p:nvSpPr>
          <p:cNvPr id="22537" name="Прямоугольник 8"/>
          <p:cNvSpPr>
            <a:spLocks noChangeArrowheads="1"/>
          </p:cNvSpPr>
          <p:nvPr/>
        </p:nvSpPr>
        <p:spPr bwMode="auto">
          <a:xfrm>
            <a:off x="571472" y="3929066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9"/>
              </a:rPr>
              <a:t>http://900igr.net/Detskie_prezentatsii/Biologija.Morskie_zhiteli/Ljagushki_2.files/detskie_kartinki_zhivotnykh_028_Vostochnyj_triton.html</a:t>
            </a:r>
            <a:r>
              <a:rPr lang="ru-RU" sz="1200" dirty="0"/>
              <a:t> тритон</a:t>
            </a:r>
          </a:p>
        </p:txBody>
      </p:sp>
      <p:sp>
        <p:nvSpPr>
          <p:cNvPr id="22538" name="Прямоугольник 9"/>
          <p:cNvSpPr>
            <a:spLocks noChangeArrowheads="1"/>
          </p:cNvSpPr>
          <p:nvPr/>
        </p:nvSpPr>
        <p:spPr bwMode="auto">
          <a:xfrm>
            <a:off x="571472" y="4714884"/>
            <a:ext cx="8072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10"/>
              </a:rPr>
              <a:t>http://ru.wikipedia.org/wiki/%D0%A4%D0%B0%D0%B9%D0%BB:Strongylocentrotus_franciscanus.jpg</a:t>
            </a:r>
            <a:r>
              <a:rPr lang="ru-RU" sz="1200" dirty="0"/>
              <a:t> иглокожие</a:t>
            </a:r>
          </a:p>
        </p:txBody>
      </p:sp>
      <p:sp>
        <p:nvSpPr>
          <p:cNvPr id="22539" name="Прямоугольник 10"/>
          <p:cNvSpPr>
            <a:spLocks noChangeArrowheads="1"/>
          </p:cNvSpPr>
          <p:nvPr/>
        </p:nvSpPr>
        <p:spPr bwMode="auto">
          <a:xfrm>
            <a:off x="500034" y="1071546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hlinkClick r:id="rId11"/>
              </a:rPr>
              <a:t>http://cytoplazma.ru/foto_jivotnyh/foto_mollyuskov.html</a:t>
            </a:r>
            <a:r>
              <a:rPr lang="ru-RU" sz="1200" dirty="0"/>
              <a:t> </a:t>
            </a:r>
            <a:r>
              <a:rPr lang="ru-RU" sz="1200" dirty="0" err="1"/>
              <a:t>маллюски</a:t>
            </a:r>
            <a:endParaRPr lang="ru-RU" sz="1200" dirty="0"/>
          </a:p>
        </p:txBody>
      </p:sp>
      <p:sp>
        <p:nvSpPr>
          <p:cNvPr id="22540" name="Прямоугольник 11"/>
          <p:cNvSpPr>
            <a:spLocks noChangeArrowheads="1"/>
          </p:cNvSpPr>
          <p:nvPr/>
        </p:nvSpPr>
        <p:spPr bwMode="auto">
          <a:xfrm>
            <a:off x="500034" y="1643050"/>
            <a:ext cx="45720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12"/>
              </a:rPr>
              <a:t>http://cytoplazma.ru/foto_jivotnyh/foto_chervey.html</a:t>
            </a:r>
            <a:r>
              <a:rPr lang="ru-RU" sz="1200" dirty="0"/>
              <a:t> черви</a:t>
            </a:r>
          </a:p>
        </p:txBody>
      </p:sp>
      <p:sp>
        <p:nvSpPr>
          <p:cNvPr id="22541" name="Прямоугольник 12"/>
          <p:cNvSpPr>
            <a:spLocks noChangeArrowheads="1"/>
          </p:cNvSpPr>
          <p:nvPr/>
        </p:nvSpPr>
        <p:spPr bwMode="auto">
          <a:xfrm>
            <a:off x="500034" y="2214554"/>
            <a:ext cx="79296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13"/>
              </a:rPr>
              <a:t>http://www.izosoft.ru/cgi-bin/cat_mono_big.cgi?disk=mc001&amp;img=019_308.jpg</a:t>
            </a:r>
            <a:r>
              <a:rPr lang="ru-RU" sz="1200" dirty="0"/>
              <a:t> раки</a:t>
            </a:r>
          </a:p>
        </p:txBody>
      </p:sp>
      <p:sp>
        <p:nvSpPr>
          <p:cNvPr id="22542" name="Прямоугольник 13"/>
          <p:cNvSpPr>
            <a:spLocks noChangeArrowheads="1"/>
          </p:cNvSpPr>
          <p:nvPr/>
        </p:nvSpPr>
        <p:spPr bwMode="auto">
          <a:xfrm>
            <a:off x="571472" y="2786058"/>
            <a:ext cx="45720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14"/>
              </a:rPr>
              <a:t>http://edu.altami.ru/research/infusorian.html</a:t>
            </a:r>
            <a:r>
              <a:rPr lang="ru-RU" sz="1200" dirty="0"/>
              <a:t> одноклеточные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335756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http://www.origins.org.ua/page.php?id_story=378</a:t>
            </a:r>
            <a:r>
              <a:rPr lang="ru-RU" sz="1200" dirty="0" smtClean="0"/>
              <a:t>-каракатица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4429132"/>
            <a:ext cx="3328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5"/>
              </a:rPr>
              <a:t>http://ianimal.ru/topics/goloturii</a:t>
            </a:r>
            <a:r>
              <a:rPr lang="ru-RU" sz="1200" dirty="0" smtClean="0"/>
              <a:t> морской огурец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5000636"/>
            <a:ext cx="3061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6"/>
              </a:rPr>
              <a:t>http://lenagold.ru/fon/clipart/r/rak.html</a:t>
            </a:r>
            <a:r>
              <a:rPr lang="en-US" sz="1200" dirty="0" smtClean="0"/>
              <a:t> - </a:t>
            </a:r>
            <a:r>
              <a:rPr lang="ru-RU" sz="1200" dirty="0" smtClean="0"/>
              <a:t>рак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5286388"/>
            <a:ext cx="29648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7"/>
              </a:rPr>
              <a:t>http://bester.at.ua/publ/1-1-0-10</a:t>
            </a:r>
            <a:r>
              <a:rPr lang="ru-RU" sz="1200" dirty="0" smtClean="0"/>
              <a:t> - креветка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5572140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8"/>
              </a:rPr>
              <a:t>http://artwork.in.ua/clipart/204-klipart-na-temu-zhivotnye-ot-brandx-pictures.html</a:t>
            </a:r>
            <a:r>
              <a:rPr lang="en-US" sz="1200" dirty="0" smtClean="0"/>
              <a:t> - </a:t>
            </a:r>
            <a:r>
              <a:rPr lang="ru-RU" sz="1200" dirty="0" smtClean="0"/>
              <a:t>ЖИВОТНЫЕ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58578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19"/>
              </a:rPr>
              <a:t>http://www.congratulatorycard.ru/photoscard/insert2270.html</a:t>
            </a:r>
            <a:r>
              <a:rPr lang="ru-RU" sz="1200" dirty="0" smtClean="0"/>
              <a:t> - фон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614364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0"/>
              </a:rPr>
              <a:t>http://www.elephant.ru/images/toys/130/32181_.jpg</a:t>
            </a:r>
            <a:r>
              <a:rPr lang="ru-RU" sz="1200" dirty="0" smtClean="0"/>
              <a:t> - последний слайд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50006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21"/>
              </a:rPr>
              <a:t>http://www.wday.ru/food/advices/_article/kalmary-gotovim-bystro-ivkusno/</a:t>
            </a:r>
            <a:r>
              <a:rPr lang="en-US" sz="1200" dirty="0" smtClean="0"/>
              <a:t> </a:t>
            </a:r>
            <a:r>
              <a:rPr lang="ru-RU" sz="1200" dirty="0" smtClean="0"/>
              <a:t>кальмар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43372" y="29289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22"/>
              </a:rPr>
              <a:t>http://www.zaycev.net/pages/191/19155.shtml</a:t>
            </a:r>
            <a:r>
              <a:rPr lang="ru-RU" sz="1200" dirty="0" smtClean="0"/>
              <a:t> - фонограмма песн</a:t>
            </a:r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3372" y="35718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22"/>
              </a:rPr>
              <a:t>http://www.zaycev.net/pages/191/19155.shtml</a:t>
            </a:r>
            <a:r>
              <a:rPr lang="ru-RU" sz="1200" dirty="0" smtClean="0"/>
              <a:t> - фонограмма песни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143372" y="435769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23"/>
              </a:rPr>
              <a:t>http://ww.lenagold.ru/fon/clipart/a/anim40.html</a:t>
            </a:r>
            <a:r>
              <a:rPr lang="ru-RU" sz="1200" dirty="0" smtClean="0"/>
              <a:t> утки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Исследуем: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002060"/>
            </a:solidFill>
            <a:prstDash val="sysDash"/>
          </a:ln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ru-RU" sz="3600" b="1" i="1" dirty="0" smtClean="0">
                <a:solidFill>
                  <a:srgbClr val="0000FF"/>
                </a:solidFill>
              </a:rPr>
              <a:t>На какие группы делятся животные?</a:t>
            </a:r>
          </a:p>
          <a:p>
            <a:pPr marL="609600" indent="-609600" eaLnBrk="1" hangingPunct="1">
              <a:buFontTx/>
              <a:buNone/>
            </a:pPr>
            <a:endParaRPr lang="ru-RU" sz="3600" b="1" i="1" dirty="0" smtClean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ru-RU" sz="3600" b="1" i="1" dirty="0" smtClean="0">
                <a:solidFill>
                  <a:srgbClr val="0000FF"/>
                </a:solidFill>
              </a:rPr>
              <a:t>2.</a:t>
            </a: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rgbClr val="0000FF"/>
                </a:solidFill>
              </a:rPr>
              <a:t>Каковы отличительные признаки животных каждой группы?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60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8601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38388" y="258763"/>
            <a:ext cx="4178300" cy="6699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Животные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3500461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hlinkClick r:id="rId2" action="ppaction://hlinksldjump"/>
              </a:rPr>
              <a:t>Одноклеточные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571612"/>
            <a:ext cx="3280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Многоклеточные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285984" y="2357430"/>
            <a:ext cx="2810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6699"/>
                </a:solidFill>
                <a:hlinkClick r:id="rId3" action="ppaction://hlinksldjump"/>
              </a:rPr>
              <a:t>беспозвоночные</a:t>
            </a:r>
            <a:endParaRPr lang="ru-RU" sz="2800" b="1" dirty="0">
              <a:solidFill>
                <a:srgbClr val="006699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572132" y="2357431"/>
            <a:ext cx="22878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6699"/>
                </a:solidFill>
                <a:hlinkClick r:id="rId4" action="ppaction://hlinksldjump"/>
              </a:rPr>
              <a:t>позвоночные</a:t>
            </a:r>
            <a:endParaRPr lang="ru-RU" sz="2800" b="1" dirty="0">
              <a:solidFill>
                <a:srgbClr val="006699"/>
              </a:solidFill>
            </a:endParaRPr>
          </a:p>
          <a:p>
            <a:pPr eaLnBrk="0" hangingPunct="0"/>
            <a:endParaRPr lang="ru-RU" sz="2800" dirty="0">
              <a:latin typeface="Arial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357422" y="3214686"/>
            <a:ext cx="28082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Черви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Моллюски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Иглокожие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Раки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Паукообразные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Н</a:t>
            </a:r>
            <a:r>
              <a:rPr lang="ru-RU" sz="2800" b="1" dirty="0">
                <a:solidFill>
                  <a:srgbClr val="002060"/>
                </a:solidFill>
              </a:rPr>
              <a:t>асекомые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5572132" y="3357562"/>
            <a:ext cx="306391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Рыбы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Земноводные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Пресмыкающиеся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Птицы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Млекопитающие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eaLnBrk="0" hangingPunct="0"/>
            <a:endParaRPr lang="ru-RU" dirty="0">
              <a:latin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2229603">
            <a:off x="2757947" y="870502"/>
            <a:ext cx="372827" cy="978408"/>
          </a:xfrm>
          <a:prstGeom prst="downArrow">
            <a:avLst>
              <a:gd name="adj1" fmla="val 18882"/>
              <a:gd name="adj2" fmla="val 49981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339091">
            <a:off x="5595493" y="879365"/>
            <a:ext cx="372827" cy="978408"/>
          </a:xfrm>
          <a:prstGeom prst="downArrow">
            <a:avLst>
              <a:gd name="adj1" fmla="val 18882"/>
              <a:gd name="adj2" fmla="val 49981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877012">
            <a:off x="4937294" y="1972706"/>
            <a:ext cx="372827" cy="572448"/>
          </a:xfrm>
          <a:prstGeom prst="downArrow">
            <a:avLst>
              <a:gd name="adj1" fmla="val 12834"/>
              <a:gd name="adj2" fmla="val 44348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295090">
            <a:off x="5923940" y="1982672"/>
            <a:ext cx="372827" cy="572448"/>
          </a:xfrm>
          <a:prstGeom prst="downArrow">
            <a:avLst>
              <a:gd name="adj1" fmla="val 12834"/>
              <a:gd name="adj2" fmla="val 44348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конец 13">
            <a:hlinkClick r:id="rId5" action="ppaction://hlinksldjump" highlightClick="1"/>
          </p:cNvPr>
          <p:cNvSpPr/>
          <p:nvPr/>
        </p:nvSpPr>
        <p:spPr>
          <a:xfrm>
            <a:off x="428596" y="6072206"/>
            <a:ext cx="756664" cy="50006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38388" y="258763"/>
            <a:ext cx="4178300" cy="6699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Животные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3500461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hlinkClick r:id="rId2" action="ppaction://hlinksldjump"/>
              </a:rPr>
              <a:t>Одноклеточные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571612"/>
            <a:ext cx="3280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Многоклеточные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285984" y="2357430"/>
            <a:ext cx="2810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6699"/>
                </a:solidFill>
                <a:hlinkClick r:id="rId3" action="ppaction://hlinksldjump"/>
              </a:rPr>
              <a:t>беспозвоночные</a:t>
            </a:r>
            <a:endParaRPr lang="ru-RU" sz="2800" b="1" dirty="0">
              <a:solidFill>
                <a:srgbClr val="006699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572132" y="2357431"/>
            <a:ext cx="22878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6699"/>
                </a:solidFill>
                <a:hlinkClick r:id="rId4" action="ppaction://hlinksldjump"/>
              </a:rPr>
              <a:t>позвоночные</a:t>
            </a:r>
            <a:endParaRPr lang="ru-RU" sz="2800" b="1" dirty="0">
              <a:solidFill>
                <a:srgbClr val="006699"/>
              </a:solidFill>
            </a:endParaRPr>
          </a:p>
          <a:p>
            <a:pPr eaLnBrk="0" hangingPunct="0"/>
            <a:endParaRPr lang="ru-RU" sz="2800" dirty="0">
              <a:latin typeface="Arial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357422" y="3214686"/>
            <a:ext cx="28082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Черви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Моллюски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Иглокожие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Раки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Паукообразные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Н</a:t>
            </a:r>
            <a:r>
              <a:rPr lang="ru-RU" sz="2800" b="1" dirty="0">
                <a:solidFill>
                  <a:srgbClr val="002060"/>
                </a:solidFill>
              </a:rPr>
              <a:t>асекомые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5572132" y="3357562"/>
            <a:ext cx="306391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Рыбы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Земноводные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Пресмыкающиеся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Птицы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Млекопитающие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eaLnBrk="0" hangingPunct="0"/>
            <a:endParaRPr lang="ru-RU" dirty="0">
              <a:latin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2229603">
            <a:off x="2757947" y="870502"/>
            <a:ext cx="372827" cy="978408"/>
          </a:xfrm>
          <a:prstGeom prst="downArrow">
            <a:avLst>
              <a:gd name="adj1" fmla="val 18882"/>
              <a:gd name="adj2" fmla="val 49981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339091">
            <a:off x="5595493" y="879365"/>
            <a:ext cx="372827" cy="978408"/>
          </a:xfrm>
          <a:prstGeom prst="downArrow">
            <a:avLst>
              <a:gd name="adj1" fmla="val 18882"/>
              <a:gd name="adj2" fmla="val 49981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877012">
            <a:off x="4937294" y="1972706"/>
            <a:ext cx="372827" cy="572448"/>
          </a:xfrm>
          <a:prstGeom prst="downArrow">
            <a:avLst>
              <a:gd name="adj1" fmla="val 12834"/>
              <a:gd name="adj2" fmla="val 44348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295090">
            <a:off x="5923940" y="1982672"/>
            <a:ext cx="372827" cy="572448"/>
          </a:xfrm>
          <a:prstGeom prst="downArrow">
            <a:avLst>
              <a:gd name="adj1" fmla="val 12834"/>
              <a:gd name="adj2" fmla="val 44348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конец 13">
            <a:hlinkClick r:id="rId5" action="ppaction://hlinksldjump" highlightClick="1"/>
          </p:cNvPr>
          <p:cNvSpPr/>
          <p:nvPr/>
        </p:nvSpPr>
        <p:spPr>
          <a:xfrm>
            <a:off x="428596" y="6072206"/>
            <a:ext cx="756664" cy="50006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6578" y="6143644"/>
            <a:ext cx="150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err="1" smtClean="0">
                <a:solidFill>
                  <a:srgbClr val="0000FF"/>
                </a:solidFill>
                <a:hlinkClick r:id="rId6" action="ppaction://hlinksldjump"/>
              </a:rPr>
              <a:t>Физминутка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Беспозвоночные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928670"/>
            <a:ext cx="8229600" cy="857256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Внутри тела не имеют костного скелета, его главной части –позвоночника</a:t>
            </a:r>
          </a:p>
        </p:txBody>
      </p:sp>
      <p:pic>
        <p:nvPicPr>
          <p:cNvPr id="9220" name="Picture 8" descr="фото земляных червей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3214686"/>
            <a:ext cx="4143403" cy="314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1928802"/>
            <a:ext cx="7286676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Черви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(дождевой червь, пиявки)</a:t>
            </a:r>
          </a:p>
        </p:txBody>
      </p:sp>
      <p:pic>
        <p:nvPicPr>
          <p:cNvPr id="16386" name="Picture 2" descr="http://hirudo.kiev.ua/wp-content/uploads/2008/10/d181d182d180d0bed0b5d0bdd0b8d0b5-d0bf5.bmp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214686"/>
            <a:ext cx="3976687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Моллюски</a:t>
            </a:r>
            <a:r>
              <a:rPr lang="ru-RU" b="1" dirty="0" smtClean="0"/>
              <a:t>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142984"/>
            <a:ext cx="8929718" cy="857256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Признаки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smtClean="0">
                <a:solidFill>
                  <a:srgbClr val="002060"/>
                </a:solidFill>
              </a:rPr>
              <a:t>мягкое тело, </a:t>
            </a:r>
            <a:r>
              <a:rPr lang="ru-RU" dirty="0" smtClean="0">
                <a:solidFill>
                  <a:srgbClr val="002060"/>
                </a:solidFill>
              </a:rPr>
              <a:t>обычно защищено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раковиной</a:t>
            </a:r>
          </a:p>
        </p:txBody>
      </p:sp>
      <p:pic>
        <p:nvPicPr>
          <p:cNvPr id="10246" name="Picture 7" descr="Фото виноградной улитк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286124"/>
            <a:ext cx="1690686" cy="169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Фото миди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57290" y="4714884"/>
            <a:ext cx="1690679" cy="169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2071678"/>
            <a:ext cx="785818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Улитки, слизни, осьминоги, кальмары, каракатицы</a:t>
            </a:r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6388" name="Picture 4" descr="http://www.origins.org.ua/pictures/cuttlefish%20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57818" y="3357562"/>
            <a:ext cx="3212406" cy="2428892"/>
          </a:xfrm>
          <a:prstGeom prst="rect">
            <a:avLst/>
          </a:prstGeom>
          <a:noFill/>
        </p:spPr>
      </p:pic>
      <p:pic>
        <p:nvPicPr>
          <p:cNvPr id="14338" name="Picture 2" descr="http://animalworld.com.ua/images/2009/upload/Polevoy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57488" y="3286124"/>
            <a:ext cx="2250786" cy="1643074"/>
          </a:xfrm>
          <a:prstGeom prst="rect">
            <a:avLst/>
          </a:prstGeom>
          <a:noFill/>
        </p:spPr>
      </p:pic>
      <p:pic>
        <p:nvPicPr>
          <p:cNvPr id="14340" name="Picture 4" descr="http://www.symbolsbook.ru/images/O/Octopu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000100" y="4857759"/>
            <a:ext cx="2500330" cy="1941165"/>
          </a:xfrm>
          <a:prstGeom prst="rect">
            <a:avLst/>
          </a:prstGeom>
          <a:noFill/>
        </p:spPr>
      </p:pic>
      <p:pic>
        <p:nvPicPr>
          <p:cNvPr id="14342" name="Picture 6" descr="http://www.wday.ru/images/docs/i/49322.jpg">
            <a:hlinkClick r:id="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71934" y="4572008"/>
            <a:ext cx="171451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103189"/>
            <a:ext cx="5038725" cy="6111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Иглокожие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00174"/>
            <a:ext cx="8229600" cy="10207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FFFF00"/>
                </a:solidFill>
              </a:rPr>
              <a:t>Морские звезды, морские ежи, морские лилии, морские огурцы</a:t>
            </a:r>
          </a:p>
        </p:txBody>
      </p:sp>
      <p:pic>
        <p:nvPicPr>
          <p:cNvPr id="11268" name="Picture 6" descr="Файл:Strongylocentrotus franciscan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571745"/>
            <a:ext cx="3071802" cy="265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Файл:Plectaster decan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4414" y="4607725"/>
            <a:ext cx="3000366" cy="225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857232"/>
            <a:ext cx="5069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Признаки:   </a:t>
            </a:r>
            <a:r>
              <a:rPr lang="ru-RU" sz="3200" dirty="0" smtClean="0"/>
              <a:t>имеются иголки</a:t>
            </a:r>
          </a:p>
        </p:txBody>
      </p:sp>
      <p:pic>
        <p:nvPicPr>
          <p:cNvPr id="15362" name="Picture 2" descr="Голотурии или «морские огурцы» (лат. Holothuroidea ) (англ. Sea cucumber)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000504"/>
            <a:ext cx="3238523" cy="2428892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f/f6/Ptilometra_australis_Passion_Flower_feather_star.jpg/265px-Ptilometra_australis_Passion_Flower_feather_star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2714620"/>
            <a:ext cx="3024191" cy="2270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905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Ракообразные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14422"/>
            <a:ext cx="8229600" cy="7858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FFFF00"/>
                </a:solidFill>
              </a:rPr>
              <a:t>раки, крабы, креветки, мокрицы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642918"/>
            <a:ext cx="7195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Признаки: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имеют пару усиков и жабры.</a:t>
            </a:r>
          </a:p>
        </p:txBody>
      </p:sp>
      <p:pic>
        <p:nvPicPr>
          <p:cNvPr id="13314" name="Picture 2" descr="http://lenagold.ru/fon/clipart/r/rak/raky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2571736" cy="2723015"/>
          </a:xfrm>
          <a:prstGeom prst="rect">
            <a:avLst/>
          </a:prstGeom>
          <a:noFill/>
        </p:spPr>
      </p:pic>
      <p:pic>
        <p:nvPicPr>
          <p:cNvPr id="8" name="Picture 5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643446"/>
            <a:ext cx="25863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static.flickr.com/48/137493607_c27d2c2f1a_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357430"/>
            <a:ext cx="2909872" cy="1849770"/>
          </a:xfrm>
          <a:prstGeom prst="rect">
            <a:avLst/>
          </a:prstGeom>
          <a:noFill/>
        </p:spPr>
      </p:pic>
      <p:pic>
        <p:nvPicPr>
          <p:cNvPr id="13318" name="Picture 6" descr="http://thumbs.dreamstime.com/thumblarge_440/1254091085oPxLFD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1" y="4357694"/>
            <a:ext cx="2931465" cy="1722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400</Words>
  <PresentationFormat>Экран (4:3)</PresentationFormat>
  <Paragraphs>114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Исследуем:</vt:lpstr>
      <vt:lpstr>Слайд 4</vt:lpstr>
      <vt:lpstr>Слайд 5</vt:lpstr>
      <vt:lpstr>Беспозвоночные </vt:lpstr>
      <vt:lpstr>Моллюски  </vt:lpstr>
      <vt:lpstr>Иглокожие </vt:lpstr>
      <vt:lpstr>Ракообразные </vt:lpstr>
      <vt:lpstr>Паукообразные</vt:lpstr>
      <vt:lpstr>НАСЕКОМЫЕ</vt:lpstr>
      <vt:lpstr>Слайд 12</vt:lpstr>
      <vt:lpstr>Позвоночные животные</vt:lpstr>
      <vt:lpstr>Земноводные </vt:lpstr>
      <vt:lpstr>Пресмыкающиеся (рептилии)</vt:lpstr>
      <vt:lpstr>Слайд 16</vt:lpstr>
      <vt:lpstr>Звери или млекопитающие</vt:lpstr>
      <vt:lpstr>Одноклеточные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Разнообразие    животных </dc:title>
  <cp:lastModifiedBy>Admin</cp:lastModifiedBy>
  <cp:revision>81</cp:revision>
  <dcterms:modified xsi:type="dcterms:W3CDTF">2011-11-17T12:58:34Z</dcterms:modified>
</cp:coreProperties>
</file>