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3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934E415-B00F-42ED-9EB1-43F7CC7B6565}" type="datetimeFigureOut">
              <a:rPr lang="ru-RU" smtClean="0"/>
              <a:pPr/>
              <a:t>04.12.2012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D845AAC-3B39-479D-BF71-B61326B629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34E415-B00F-42ED-9EB1-43F7CC7B6565}" type="datetimeFigureOut">
              <a:rPr lang="ru-RU" smtClean="0"/>
              <a:pPr/>
              <a:t>04.12.2012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845AAC-3B39-479D-BF71-B61326B629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34E415-B00F-42ED-9EB1-43F7CC7B6565}" type="datetimeFigureOut">
              <a:rPr lang="ru-RU" smtClean="0"/>
              <a:pPr/>
              <a:t>04.12.2012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845AAC-3B39-479D-BF71-B61326B629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34E415-B00F-42ED-9EB1-43F7CC7B6565}" type="datetimeFigureOut">
              <a:rPr lang="ru-RU" smtClean="0"/>
              <a:pPr/>
              <a:t>04.12.2012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845AAC-3B39-479D-BF71-B61326B6290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34E415-B00F-42ED-9EB1-43F7CC7B6565}" type="datetimeFigureOut">
              <a:rPr lang="ru-RU" smtClean="0"/>
              <a:pPr/>
              <a:t>04.12.2012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845AAC-3B39-479D-BF71-B61326B6290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34E415-B00F-42ED-9EB1-43F7CC7B6565}" type="datetimeFigureOut">
              <a:rPr lang="ru-RU" smtClean="0"/>
              <a:pPr/>
              <a:t>04.12.2012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845AAC-3B39-479D-BF71-B61326B6290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34E415-B00F-42ED-9EB1-43F7CC7B6565}" type="datetimeFigureOut">
              <a:rPr lang="ru-RU" smtClean="0"/>
              <a:pPr/>
              <a:t>04.12.2012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845AAC-3B39-479D-BF71-B61326B629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34E415-B00F-42ED-9EB1-43F7CC7B6565}" type="datetimeFigureOut">
              <a:rPr lang="ru-RU" smtClean="0"/>
              <a:pPr/>
              <a:t>04.12.2012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845AAC-3B39-479D-BF71-B61326B6290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34E415-B00F-42ED-9EB1-43F7CC7B6565}" type="datetimeFigureOut">
              <a:rPr lang="ru-RU" smtClean="0"/>
              <a:pPr/>
              <a:t>04.12.2012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845AAC-3B39-479D-BF71-B61326B629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934E415-B00F-42ED-9EB1-43F7CC7B6565}" type="datetimeFigureOut">
              <a:rPr lang="ru-RU" smtClean="0"/>
              <a:pPr/>
              <a:t>04.12.2012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845AAC-3B39-479D-BF71-B61326B629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934E415-B00F-42ED-9EB1-43F7CC7B6565}" type="datetimeFigureOut">
              <a:rPr lang="ru-RU" smtClean="0"/>
              <a:pPr/>
              <a:t>04.12.2012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D845AAC-3B39-479D-BF71-B61326B6290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934E415-B00F-42ED-9EB1-43F7CC7B6565}" type="datetimeFigureOut">
              <a:rPr lang="ru-RU" smtClean="0"/>
              <a:pPr/>
              <a:t>04.12.2012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D845AAC-3B39-479D-BF71-B61326B6290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files.school-collection.edu.ru/dlrstore/6af9a112-1c9c-4096-a276-1d0de5a05fa5/%5bNS-RUS_2-10%5d_%5bMA_006%5d.swf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eor-np.ru/sites/default/files/eor/73/64/ee/e8/9e/27/ec/ab/82/12/d8/95/51/0e/43/5b/html/content/index.html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files.school-collection.edu.ru/dlrstore/aa2285ac-f5bc-431c-9961-32dbb7804046/%5bNS-RUS_2-10%5d_%5bTE_007%5d.swf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Урок русского языка</a:t>
            </a:r>
            <a:endParaRPr lang="ru-RU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sz="4000" b="1" dirty="0" smtClean="0">
                <a:ln/>
                <a:solidFill>
                  <a:schemeClr val="accent3"/>
                </a:solidFill>
              </a:rPr>
              <a:t>ОС </a:t>
            </a:r>
          </a:p>
          <a:p>
            <a:r>
              <a:rPr lang="ru-RU" sz="4000" b="1" dirty="0" smtClean="0">
                <a:ln/>
                <a:solidFill>
                  <a:schemeClr val="accent3"/>
                </a:solidFill>
              </a:rPr>
              <a:t>«Начальная школа </a:t>
            </a:r>
            <a:r>
              <a:rPr lang="en-US" sz="4000" b="1" dirty="0" smtClean="0">
                <a:ln/>
                <a:solidFill>
                  <a:schemeClr val="accent3"/>
                </a:solidFill>
              </a:rPr>
              <a:t>XXI </a:t>
            </a:r>
            <a:r>
              <a:rPr lang="ru-RU" sz="4000" b="1" dirty="0" smtClean="0">
                <a:ln/>
                <a:solidFill>
                  <a:schemeClr val="accent3"/>
                </a:solidFill>
              </a:rPr>
              <a:t>века»</a:t>
            </a:r>
            <a:endParaRPr lang="ru-RU" sz="4000" b="1" dirty="0">
              <a:ln/>
              <a:solidFill>
                <a:schemeClr val="accent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404664"/>
            <a:ext cx="7200800" cy="2062103"/>
          </a:xfrm>
          <a:prstGeom prst="rect">
            <a:avLst/>
          </a:prstGeom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3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Хочешь стать альпинистом – иди в горы.</a:t>
            </a:r>
            <a:br>
              <a:rPr lang="ru-RU" sz="3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ru-RU" sz="3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Хочешь грамотным быть – учись думать, мыслить.</a:t>
            </a:r>
            <a:endParaRPr lang="ru-RU" sz="32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1026" name="Picture 2" descr="http://activerain.com/image_store/uploads/4/3/7/5/3/ar12742794573573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46415" y="2924944"/>
            <a:ext cx="3497585" cy="349758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699792" y="404664"/>
            <a:ext cx="4392488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6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Суффикс</a:t>
            </a:r>
            <a:endParaRPr lang="ru-RU" sz="6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1026" name="Picture 2" descr="http://im7-tub-ru.yandex.net/i?id=424649707-37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2276872"/>
            <a:ext cx="3456384" cy="3456384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2339752" y="1556792"/>
            <a:ext cx="55446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Что такое суффикс?</a:t>
            </a:r>
            <a:endParaRPr lang="ru-RU" sz="3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483768" y="2204864"/>
            <a:ext cx="4680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hlinkClick r:id="rId3"/>
              </a:rPr>
              <a:t>Как обозначается</a:t>
            </a:r>
            <a:r>
              <a:rPr lang="ru-RU" sz="3600" dirty="0" smtClean="0">
                <a:hlinkClick r:id="rId3"/>
              </a:rPr>
              <a:t>?</a:t>
            </a:r>
            <a:endParaRPr lang="ru-RU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2555776" y="2996952"/>
            <a:ext cx="39613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hlinkClick r:id="rId4"/>
              </a:rPr>
              <a:t>Для чего нужен?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738531"/>
          </a:xfrm>
        </p:spPr>
        <p:txBody>
          <a:bodyPr/>
          <a:lstStyle/>
          <a:p>
            <a:endParaRPr lang="ru-RU" dirty="0" smtClean="0"/>
          </a:p>
          <a:p>
            <a:r>
              <a:rPr lang="ru-RU" sz="3600" b="1" dirty="0" smtClean="0"/>
              <a:t>Слон </a:t>
            </a:r>
            <a:r>
              <a:rPr lang="ru-RU" sz="3600" b="1" dirty="0" smtClean="0"/>
              <a:t>  со </a:t>
            </a:r>
            <a:r>
              <a:rPr lang="ru-RU" sz="3600" b="1" dirty="0" smtClean="0"/>
              <a:t>слонёнком</a:t>
            </a:r>
          </a:p>
          <a:p>
            <a:r>
              <a:rPr lang="ru-RU" sz="3600" b="1" dirty="0" smtClean="0"/>
              <a:t>Лось </a:t>
            </a:r>
            <a:r>
              <a:rPr lang="ru-RU" sz="3600" b="1" dirty="0" smtClean="0"/>
              <a:t>   с </a:t>
            </a:r>
            <a:r>
              <a:rPr lang="ru-RU" sz="3600" b="1" dirty="0" smtClean="0"/>
              <a:t>лосёнком </a:t>
            </a:r>
          </a:p>
          <a:p>
            <a:r>
              <a:rPr lang="ru-RU" sz="3600" b="1" dirty="0" smtClean="0"/>
              <a:t>Орёл </a:t>
            </a:r>
            <a:r>
              <a:rPr lang="ru-RU" sz="3600" b="1" dirty="0" smtClean="0"/>
              <a:t>  с </a:t>
            </a:r>
            <a:r>
              <a:rPr lang="ru-RU" sz="3600" b="1" dirty="0" smtClean="0"/>
              <a:t>орлёнком</a:t>
            </a:r>
          </a:p>
          <a:p>
            <a:r>
              <a:rPr lang="ru-RU" sz="3600" b="1" dirty="0" smtClean="0"/>
              <a:t>Коза </a:t>
            </a:r>
            <a:r>
              <a:rPr lang="ru-RU" sz="3600" b="1" dirty="0" smtClean="0"/>
              <a:t>   с </a:t>
            </a:r>
            <a:r>
              <a:rPr lang="ru-RU" sz="3600" b="1" dirty="0" smtClean="0"/>
              <a:t>козлёнком</a:t>
            </a:r>
          </a:p>
          <a:p>
            <a:r>
              <a:rPr lang="ru-RU" sz="3600" b="1" dirty="0" smtClean="0"/>
              <a:t>Сова </a:t>
            </a:r>
            <a:r>
              <a:rPr lang="ru-RU" sz="3600" b="1" dirty="0" smtClean="0"/>
              <a:t>   с </a:t>
            </a:r>
            <a:r>
              <a:rPr lang="ru-RU" sz="3600" b="1" dirty="0" smtClean="0"/>
              <a:t>совёнком</a:t>
            </a:r>
          </a:p>
          <a:p>
            <a:r>
              <a:rPr lang="ru-RU" sz="3600" b="1" dirty="0" smtClean="0"/>
              <a:t>Лиса </a:t>
            </a:r>
            <a:r>
              <a:rPr lang="ru-RU" sz="3600" b="1" dirty="0" smtClean="0"/>
              <a:t>   с </a:t>
            </a:r>
            <a:r>
              <a:rPr lang="ru-RU" sz="3600" b="1" dirty="0" smtClean="0"/>
              <a:t>лисёнком</a:t>
            </a:r>
            <a:endParaRPr lang="ru-RU" sz="3600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/>
          <a:lstStyle/>
          <a:p>
            <a:pPr algn="ctr"/>
            <a:r>
              <a:rPr lang="ru-RU" dirty="0" smtClean="0"/>
              <a:t>Эталон </a:t>
            </a:r>
            <a:endParaRPr lang="ru-RU" dirty="0"/>
          </a:p>
        </p:txBody>
      </p:sp>
      <p:sp>
        <p:nvSpPr>
          <p:cNvPr id="5" name="Дуга 4"/>
          <p:cNvSpPr/>
          <p:nvPr/>
        </p:nvSpPr>
        <p:spPr>
          <a:xfrm rot="20798818">
            <a:off x="161253" y="1769656"/>
            <a:ext cx="1901205" cy="494021"/>
          </a:xfrm>
          <a:prstGeom prst="arc">
            <a:avLst>
              <a:gd name="adj1" fmla="val 13890911"/>
              <a:gd name="adj2" fmla="val 109399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Дуга 5"/>
          <p:cNvSpPr/>
          <p:nvPr/>
        </p:nvSpPr>
        <p:spPr>
          <a:xfrm rot="20798818">
            <a:off x="210860" y="2417728"/>
            <a:ext cx="1901205" cy="494021"/>
          </a:xfrm>
          <a:prstGeom prst="arc">
            <a:avLst>
              <a:gd name="adj1" fmla="val 13890911"/>
              <a:gd name="adj2" fmla="val 109399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Дуга 6"/>
          <p:cNvSpPr/>
          <p:nvPr/>
        </p:nvSpPr>
        <p:spPr>
          <a:xfrm rot="20798818">
            <a:off x="282868" y="2993794"/>
            <a:ext cx="1901205" cy="494021"/>
          </a:xfrm>
          <a:prstGeom prst="arc">
            <a:avLst>
              <a:gd name="adj1" fmla="val 13890911"/>
              <a:gd name="adj2" fmla="val 109399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Дуга 7"/>
          <p:cNvSpPr/>
          <p:nvPr/>
        </p:nvSpPr>
        <p:spPr>
          <a:xfrm rot="20798818">
            <a:off x="214612" y="3601902"/>
            <a:ext cx="1556064" cy="501937"/>
          </a:xfrm>
          <a:prstGeom prst="arc">
            <a:avLst>
              <a:gd name="adj1" fmla="val 13890911"/>
              <a:gd name="adj2" fmla="val 109399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Дуга 8"/>
          <p:cNvSpPr/>
          <p:nvPr/>
        </p:nvSpPr>
        <p:spPr>
          <a:xfrm rot="20798818">
            <a:off x="288448" y="4177966"/>
            <a:ext cx="1556064" cy="501937"/>
          </a:xfrm>
          <a:prstGeom prst="arc">
            <a:avLst>
              <a:gd name="adj1" fmla="val 13890911"/>
              <a:gd name="adj2" fmla="val 109399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Дуга 9"/>
          <p:cNvSpPr/>
          <p:nvPr/>
        </p:nvSpPr>
        <p:spPr>
          <a:xfrm rot="20798818">
            <a:off x="216440" y="4754030"/>
            <a:ext cx="1556064" cy="501937"/>
          </a:xfrm>
          <a:prstGeom prst="arc">
            <a:avLst>
              <a:gd name="adj1" fmla="val 13890911"/>
              <a:gd name="adj2" fmla="val 109399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Дуга 10"/>
          <p:cNvSpPr/>
          <p:nvPr/>
        </p:nvSpPr>
        <p:spPr>
          <a:xfrm rot="20798818">
            <a:off x="2664712" y="1801702"/>
            <a:ext cx="1556064" cy="501937"/>
          </a:xfrm>
          <a:prstGeom prst="arc">
            <a:avLst>
              <a:gd name="adj1" fmla="val 13890911"/>
              <a:gd name="adj2" fmla="val 109399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Дуга 11"/>
          <p:cNvSpPr/>
          <p:nvPr/>
        </p:nvSpPr>
        <p:spPr>
          <a:xfrm rot="20798818">
            <a:off x="2378844" y="2359274"/>
            <a:ext cx="1395925" cy="501937"/>
          </a:xfrm>
          <a:prstGeom prst="arc">
            <a:avLst>
              <a:gd name="adj1" fmla="val 13890911"/>
              <a:gd name="adj2" fmla="val 109399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Дуга 12"/>
          <p:cNvSpPr/>
          <p:nvPr/>
        </p:nvSpPr>
        <p:spPr>
          <a:xfrm rot="20798818">
            <a:off x="2670665" y="2974984"/>
            <a:ext cx="1115680" cy="501937"/>
          </a:xfrm>
          <a:prstGeom prst="arc">
            <a:avLst>
              <a:gd name="adj1" fmla="val 13890911"/>
              <a:gd name="adj2" fmla="val 109399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Дуга 13"/>
          <p:cNvSpPr/>
          <p:nvPr/>
        </p:nvSpPr>
        <p:spPr>
          <a:xfrm rot="20798818">
            <a:off x="2611111" y="3510105"/>
            <a:ext cx="1401226" cy="643219"/>
          </a:xfrm>
          <a:prstGeom prst="arc">
            <a:avLst>
              <a:gd name="adj1" fmla="val 13890911"/>
              <a:gd name="adj2" fmla="val 109399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Дуга 14"/>
          <p:cNvSpPr/>
          <p:nvPr/>
        </p:nvSpPr>
        <p:spPr>
          <a:xfrm rot="20798818">
            <a:off x="2744069" y="4187188"/>
            <a:ext cx="1012358" cy="501937"/>
          </a:xfrm>
          <a:prstGeom prst="arc">
            <a:avLst>
              <a:gd name="adj1" fmla="val 13890911"/>
              <a:gd name="adj2" fmla="val 109399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Дуга 15"/>
          <p:cNvSpPr/>
          <p:nvPr/>
        </p:nvSpPr>
        <p:spPr>
          <a:xfrm rot="20798818">
            <a:off x="2744070" y="4763254"/>
            <a:ext cx="1012358" cy="501937"/>
          </a:xfrm>
          <a:prstGeom prst="arc">
            <a:avLst>
              <a:gd name="adj1" fmla="val 13890911"/>
              <a:gd name="adj2" fmla="val 109399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5076056" y="1844824"/>
            <a:ext cx="720080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572000" y="2348880"/>
            <a:ext cx="720080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4572000" y="2996952"/>
            <a:ext cx="720080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4788024" y="3573016"/>
            <a:ext cx="720080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4572000" y="4221088"/>
            <a:ext cx="720080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4572000" y="4797152"/>
            <a:ext cx="720080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овина рамки 22"/>
          <p:cNvSpPr/>
          <p:nvPr/>
        </p:nvSpPr>
        <p:spPr>
          <a:xfrm rot="19081415" flipH="1">
            <a:off x="4501881" y="1649837"/>
            <a:ext cx="425650" cy="384266"/>
          </a:xfrm>
          <a:prstGeom prst="halfFrame">
            <a:avLst/>
          </a:prstGeom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4" name="Половина рамки 23"/>
          <p:cNvSpPr/>
          <p:nvPr/>
        </p:nvSpPr>
        <p:spPr>
          <a:xfrm rot="19081415" flipH="1">
            <a:off x="3925818" y="2225901"/>
            <a:ext cx="425650" cy="384266"/>
          </a:xfrm>
          <a:prstGeom prst="halfFrame">
            <a:avLst/>
          </a:prstGeom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5" name="Половина рамки 24"/>
          <p:cNvSpPr/>
          <p:nvPr/>
        </p:nvSpPr>
        <p:spPr>
          <a:xfrm rot="19081415" flipH="1">
            <a:off x="3997825" y="2873974"/>
            <a:ext cx="425650" cy="384266"/>
          </a:xfrm>
          <a:prstGeom prst="halfFrame">
            <a:avLst/>
          </a:prstGeom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6" name="Половина рамки 25"/>
          <p:cNvSpPr/>
          <p:nvPr/>
        </p:nvSpPr>
        <p:spPr>
          <a:xfrm rot="19081415" flipH="1">
            <a:off x="4213849" y="3450039"/>
            <a:ext cx="425650" cy="384266"/>
          </a:xfrm>
          <a:prstGeom prst="halfFrame">
            <a:avLst/>
          </a:prstGeom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7" name="Половина рамки 26"/>
          <p:cNvSpPr/>
          <p:nvPr/>
        </p:nvSpPr>
        <p:spPr>
          <a:xfrm rot="19081415" flipH="1">
            <a:off x="3997825" y="4098109"/>
            <a:ext cx="425650" cy="384266"/>
          </a:xfrm>
          <a:prstGeom prst="halfFrame">
            <a:avLst/>
          </a:prstGeom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8" name="Половина рамки 27"/>
          <p:cNvSpPr/>
          <p:nvPr/>
        </p:nvSpPr>
        <p:spPr>
          <a:xfrm rot="19081415" flipH="1">
            <a:off x="3997825" y="4674174"/>
            <a:ext cx="425650" cy="384266"/>
          </a:xfrm>
          <a:prstGeom prst="halfFrame">
            <a:avLst/>
          </a:prstGeom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763688" y="3573016"/>
            <a:ext cx="288032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2123728" y="1772816"/>
            <a:ext cx="288032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2051720" y="2420888"/>
            <a:ext cx="288032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2195736" y="2996952"/>
            <a:ext cx="288032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1835696" y="4221088"/>
            <a:ext cx="288032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1835696" y="4797152"/>
            <a:ext cx="288032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cs4189.vkontakte.ru/u20550753/-14/x_8f7e2bb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36912"/>
            <a:ext cx="4768973" cy="3168352"/>
          </a:xfrm>
          <a:prstGeom prst="rect">
            <a:avLst/>
          </a:prstGeom>
          <a:noFill/>
        </p:spPr>
      </p:pic>
      <p:pic>
        <p:nvPicPr>
          <p:cNvPr id="16387" name="Picture 3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20072" y="2708920"/>
            <a:ext cx="3515119" cy="2603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ОПРЕДЕЛЕНИЕ СУФФИКСА</a:t>
            </a:r>
            <a:endParaRPr lang="ru-RU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9512" y="1484784"/>
          <a:ext cx="8964488" cy="277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2160240"/>
                <a:gridCol w="2042846"/>
                <a:gridCol w="224112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слово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корень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суффикс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окончание</a:t>
                      </a:r>
                      <a:endParaRPr lang="ru-RU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200" b="1" dirty="0" smtClean="0"/>
                        <a:t>машинка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1" dirty="0" smtClean="0"/>
                        <a:t>машин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1" dirty="0" smtClean="0"/>
                        <a:t>к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b="1" dirty="0" smtClean="0"/>
                        <a:t>а</a:t>
                      </a:r>
                      <a:endParaRPr lang="ru-RU" sz="3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200" b="1" dirty="0" smtClean="0"/>
                        <a:t>берёзонька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200" b="1" dirty="0" smtClean="0"/>
                        <a:t>собачка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200" b="1" dirty="0" smtClean="0"/>
                        <a:t>тетрадочка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dirty="0" smtClean="0">
                <a:ln/>
                <a:solidFill>
                  <a:schemeClr val="accent3"/>
                </a:solidFill>
                <a:effectLst/>
              </a:rPr>
              <a:t>Работаем в программе </a:t>
            </a:r>
            <a:r>
              <a:rPr lang="en-US" dirty="0" smtClean="0">
                <a:ln/>
                <a:solidFill>
                  <a:schemeClr val="accent3"/>
                </a:solidFill>
                <a:effectLst/>
              </a:rPr>
              <a:t/>
            </a:r>
            <a:br>
              <a:rPr lang="en-US" dirty="0" smtClean="0">
                <a:ln/>
                <a:solidFill>
                  <a:schemeClr val="accent3"/>
                </a:solidFill>
                <a:effectLst/>
              </a:rPr>
            </a:br>
            <a:r>
              <a:rPr lang="en-US" dirty="0" smtClean="0">
                <a:ln/>
                <a:solidFill>
                  <a:schemeClr val="accent3"/>
                </a:solidFill>
                <a:effectLst/>
              </a:rPr>
              <a:t>Office Word</a:t>
            </a:r>
            <a:endParaRPr lang="ru-RU" dirty="0">
              <a:ln/>
              <a:solidFill>
                <a:schemeClr val="accent3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www.library.drexel.edu/blogs/groupwork/files/2011/09/CLIPART_OF_16323_SM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1556792"/>
            <a:ext cx="4649713" cy="4649713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Рефлексия </a:t>
            </a:r>
            <a:endParaRPr lang="ru-RU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19460" name="Picture 4" descr="http://www.bashvest.ru/photos/23.08.2010/Untitled-2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1556792"/>
            <a:ext cx="5674346" cy="486558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499</TotalTime>
  <Words>66</Words>
  <Application>Microsoft Office PowerPoint</Application>
  <PresentationFormat>Экран (4:3)</PresentationFormat>
  <Paragraphs>30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Открытая</vt:lpstr>
      <vt:lpstr>Урок русского языка</vt:lpstr>
      <vt:lpstr>Слайд 2</vt:lpstr>
      <vt:lpstr>Слайд 3</vt:lpstr>
      <vt:lpstr>Эталон </vt:lpstr>
      <vt:lpstr>ОПРЕДЕЛЕНИЕ СУФФИКСА</vt:lpstr>
      <vt:lpstr>Работаем в программе  Office Word</vt:lpstr>
      <vt:lpstr>Рефлексия 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русского языка</dc:title>
  <dc:creator>алёнка</dc:creator>
  <cp:lastModifiedBy>изотова</cp:lastModifiedBy>
  <cp:revision>53</cp:revision>
  <dcterms:created xsi:type="dcterms:W3CDTF">2012-12-02T11:21:47Z</dcterms:created>
  <dcterms:modified xsi:type="dcterms:W3CDTF">2012-12-04T03:59:33Z</dcterms:modified>
</cp:coreProperties>
</file>