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7" r:id="rId2"/>
    <p:sldId id="259" r:id="rId3"/>
    <p:sldId id="260" r:id="rId4"/>
    <p:sldId id="261" r:id="rId5"/>
    <p:sldId id="262" r:id="rId6"/>
    <p:sldId id="263" r:id="rId7"/>
    <p:sldId id="264" r:id="rId8"/>
    <p:sldId id="265" r:id="rId9"/>
    <p:sldId id="266" r:id="rId10"/>
    <p:sldId id="267" r:id="rId11"/>
    <p:sldId id="276" r:id="rId12"/>
    <p:sldId id="268" r:id="rId13"/>
    <p:sldId id="269" r:id="rId14"/>
    <p:sldId id="270" r:id="rId15"/>
    <p:sldId id="277" r:id="rId16"/>
    <p:sldId id="271" r:id="rId17"/>
    <p:sldId id="278" r:id="rId18"/>
    <p:sldId id="272" r:id="rId19"/>
    <p:sldId id="273" r:id="rId20"/>
    <p:sldId id="274" r:id="rId21"/>
    <p:sldId id="275" r:id="rId22"/>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3" autoAdjust="0"/>
  </p:normalViewPr>
  <p:slideViewPr>
    <p:cSldViewPr>
      <p:cViewPr varScale="1">
        <p:scale>
          <a:sx n="51" d="100"/>
          <a:sy n="51" d="100"/>
        </p:scale>
        <p:origin x="-1243"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992FB74-0635-4590-9CE7-A7B66D21B568}" type="datetimeFigureOut">
              <a:rPr lang="ru-RU" smtClean="0"/>
              <a:t>30.09.2012</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39189721-FE2A-45D2-9CD7-36921C507177}" type="slidenum">
              <a:rPr lang="ru-RU" smtClean="0"/>
              <a:t>‹#›</a:t>
            </a:fld>
            <a:endParaRPr lang="ru-RU"/>
          </a:p>
        </p:txBody>
      </p:sp>
    </p:spTree>
    <p:extLst>
      <p:ext uri="{BB962C8B-B14F-4D97-AF65-F5344CB8AC3E}">
        <p14:creationId xmlns:p14="http://schemas.microsoft.com/office/powerpoint/2010/main" val="51594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10</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11</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dirty="0" smtClean="0">
                <a:latin typeface="Arial" charset="0"/>
              </a:rPr>
              <a:t>            Welcome to </a:t>
            </a:r>
            <a:r>
              <a:rPr lang="en-US" sz="1800" b="1" dirty="0" smtClean="0">
                <a:latin typeface="Arial" charset="0"/>
              </a:rPr>
              <a:t>Power Jeopardy</a:t>
            </a:r>
            <a:r>
              <a:rPr lang="en-US" sz="1600" b="1" dirty="0" smtClean="0">
                <a:latin typeface="Arial" charset="0"/>
              </a:rPr>
              <a:t>       </a:t>
            </a:r>
          </a:p>
          <a:p>
            <a:pPr eaLnBrk="1" hangingPunct="1">
              <a:lnSpc>
                <a:spcPct val="50000"/>
              </a:lnSpc>
            </a:pPr>
            <a:r>
              <a:rPr lang="en-US" sz="1600" b="1" dirty="0" smtClean="0">
                <a:latin typeface="Arial" charset="0"/>
              </a:rPr>
              <a:t>                   </a:t>
            </a:r>
            <a:r>
              <a:rPr lang="en-US" sz="1000" dirty="0" smtClean="0">
                <a:latin typeface="Arial" charset="0"/>
                <a:cs typeface="Times New Roman" pitchFamily="18" charset="0"/>
              </a:rPr>
              <a:t>© Don Link, Indian Creek School, 2004</a:t>
            </a:r>
          </a:p>
          <a:p>
            <a:pPr eaLnBrk="1" hangingPunct="1"/>
            <a:endParaRPr lang="en-US" sz="200" dirty="0" smtClean="0">
              <a:latin typeface="Arial" charset="0"/>
              <a:cs typeface="Times New Roman" pitchFamily="18" charset="0"/>
            </a:endParaRPr>
          </a:p>
          <a:p>
            <a:pPr eaLnBrk="1" hangingPunct="1"/>
            <a:r>
              <a:rPr lang="en-US" dirty="0" smtClean="0">
                <a:latin typeface="Arial" charset="0"/>
                <a:cs typeface="Times New Roman" pitchFamily="18" charset="0"/>
              </a:rPr>
              <a:t>You can easily customize this template to create your own Jeopardy game.  Simply follow the step-by-step </a:t>
            </a:r>
            <a:r>
              <a:rPr lang="en-US" dirty="0" err="1" smtClean="0">
                <a:latin typeface="Arial" charset="0"/>
                <a:cs typeface="Times New Roman" pitchFamily="18" charset="0"/>
              </a:rPr>
              <a:t>instruc-tions</a:t>
            </a:r>
            <a:r>
              <a:rPr lang="en-US" dirty="0" smtClean="0">
                <a:latin typeface="Arial" charset="0"/>
                <a:cs typeface="Times New Roman" pitchFamily="18" charset="0"/>
              </a:rPr>
              <a:t> that appear on each slide.</a:t>
            </a:r>
            <a:endParaRPr lang="en-US" dirty="0"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12</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13</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14</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15</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dirty="0" smtClean="0">
                <a:latin typeface="Arial" charset="0"/>
              </a:rPr>
              <a:t>            Welcome to </a:t>
            </a:r>
            <a:r>
              <a:rPr lang="en-US" sz="1800" b="1" dirty="0" smtClean="0">
                <a:latin typeface="Arial" charset="0"/>
              </a:rPr>
              <a:t>Power Jeopardy</a:t>
            </a:r>
            <a:r>
              <a:rPr lang="en-US" sz="1600" b="1" dirty="0" smtClean="0">
                <a:latin typeface="Arial" charset="0"/>
              </a:rPr>
              <a:t>       </a:t>
            </a:r>
          </a:p>
          <a:p>
            <a:pPr eaLnBrk="1" hangingPunct="1">
              <a:lnSpc>
                <a:spcPct val="50000"/>
              </a:lnSpc>
            </a:pPr>
            <a:r>
              <a:rPr lang="en-US" sz="1600" b="1" dirty="0" smtClean="0">
                <a:latin typeface="Arial" charset="0"/>
              </a:rPr>
              <a:t>                   </a:t>
            </a:r>
            <a:r>
              <a:rPr lang="en-US" sz="1000" dirty="0" smtClean="0">
                <a:latin typeface="Arial" charset="0"/>
                <a:cs typeface="Times New Roman" pitchFamily="18" charset="0"/>
              </a:rPr>
              <a:t>© Don Link, Indian Creek School, 2004</a:t>
            </a:r>
          </a:p>
          <a:p>
            <a:pPr eaLnBrk="1" hangingPunct="1"/>
            <a:endParaRPr lang="en-US" sz="200" dirty="0" smtClean="0">
              <a:latin typeface="Arial" charset="0"/>
              <a:cs typeface="Times New Roman" pitchFamily="18" charset="0"/>
            </a:endParaRPr>
          </a:p>
          <a:p>
            <a:pPr eaLnBrk="1" hangingPunct="1"/>
            <a:r>
              <a:rPr lang="en-US" dirty="0" smtClean="0">
                <a:latin typeface="Arial" charset="0"/>
                <a:cs typeface="Times New Roman" pitchFamily="18" charset="0"/>
              </a:rPr>
              <a:t>You can easily customize this template to create your own Jeopardy game.  Simply follow the step-by-step </a:t>
            </a:r>
            <a:r>
              <a:rPr lang="en-US" dirty="0" err="1" smtClean="0">
                <a:latin typeface="Arial" charset="0"/>
                <a:cs typeface="Times New Roman" pitchFamily="18" charset="0"/>
              </a:rPr>
              <a:t>instruc-tions</a:t>
            </a:r>
            <a:r>
              <a:rPr lang="en-US" dirty="0" smtClean="0">
                <a:latin typeface="Arial" charset="0"/>
                <a:cs typeface="Times New Roman" pitchFamily="18" charset="0"/>
              </a:rPr>
              <a:t> that appear on each slide.</a:t>
            </a:r>
            <a:endParaRPr lang="en-US" dirty="0"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16</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17</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dirty="0" smtClean="0">
                <a:latin typeface="Arial" charset="0"/>
              </a:rPr>
              <a:t>            Welcome to </a:t>
            </a:r>
            <a:r>
              <a:rPr lang="en-US" sz="1800" b="1" dirty="0" smtClean="0">
                <a:latin typeface="Arial" charset="0"/>
              </a:rPr>
              <a:t>Power Jeopardy</a:t>
            </a:r>
            <a:r>
              <a:rPr lang="en-US" sz="1600" b="1" dirty="0" smtClean="0">
                <a:latin typeface="Arial" charset="0"/>
              </a:rPr>
              <a:t>       </a:t>
            </a:r>
          </a:p>
          <a:p>
            <a:pPr eaLnBrk="1" hangingPunct="1">
              <a:lnSpc>
                <a:spcPct val="50000"/>
              </a:lnSpc>
            </a:pPr>
            <a:r>
              <a:rPr lang="en-US" sz="1600" b="1" dirty="0" smtClean="0">
                <a:latin typeface="Arial" charset="0"/>
              </a:rPr>
              <a:t>                   </a:t>
            </a:r>
            <a:r>
              <a:rPr lang="en-US" sz="1000" dirty="0" smtClean="0">
                <a:latin typeface="Arial" charset="0"/>
                <a:cs typeface="Times New Roman" pitchFamily="18" charset="0"/>
              </a:rPr>
              <a:t>© Don Link, Indian Creek School, 2004</a:t>
            </a:r>
          </a:p>
          <a:p>
            <a:pPr eaLnBrk="1" hangingPunct="1"/>
            <a:endParaRPr lang="en-US" sz="200" dirty="0" smtClean="0">
              <a:latin typeface="Arial" charset="0"/>
              <a:cs typeface="Times New Roman" pitchFamily="18" charset="0"/>
            </a:endParaRPr>
          </a:p>
          <a:p>
            <a:pPr eaLnBrk="1" hangingPunct="1"/>
            <a:r>
              <a:rPr lang="en-US" dirty="0" smtClean="0">
                <a:latin typeface="Arial" charset="0"/>
                <a:cs typeface="Times New Roman" pitchFamily="18" charset="0"/>
              </a:rPr>
              <a:t>You can easily customize this template to create your own Jeopardy game.  Simply follow the step-by-step </a:t>
            </a:r>
            <a:r>
              <a:rPr lang="en-US" dirty="0" err="1" smtClean="0">
                <a:latin typeface="Arial" charset="0"/>
                <a:cs typeface="Times New Roman" pitchFamily="18" charset="0"/>
              </a:rPr>
              <a:t>instruc-tions</a:t>
            </a:r>
            <a:r>
              <a:rPr lang="en-US" dirty="0" smtClean="0">
                <a:latin typeface="Arial" charset="0"/>
                <a:cs typeface="Times New Roman" pitchFamily="18" charset="0"/>
              </a:rPr>
              <a:t> that appear on each slide.</a:t>
            </a:r>
            <a:endParaRPr lang="en-US" dirty="0"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18</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19</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2</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20</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21</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3</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4</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5</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6</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7</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8</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dirty="0" smtClean="0">
                <a:latin typeface="Arial" charset="0"/>
              </a:rPr>
              <a:t>            Welcome to </a:t>
            </a:r>
            <a:r>
              <a:rPr lang="en-US" sz="1800" b="1" dirty="0" smtClean="0">
                <a:latin typeface="Arial" charset="0"/>
              </a:rPr>
              <a:t>Power Jeopardy</a:t>
            </a:r>
            <a:r>
              <a:rPr lang="en-US" sz="1600" b="1" dirty="0" smtClean="0">
                <a:latin typeface="Arial" charset="0"/>
              </a:rPr>
              <a:t>       </a:t>
            </a:r>
          </a:p>
          <a:p>
            <a:pPr eaLnBrk="1" hangingPunct="1">
              <a:lnSpc>
                <a:spcPct val="50000"/>
              </a:lnSpc>
            </a:pPr>
            <a:r>
              <a:rPr lang="en-US" sz="1600" b="1" dirty="0" smtClean="0">
                <a:latin typeface="Arial" charset="0"/>
              </a:rPr>
              <a:t>                   </a:t>
            </a:r>
            <a:r>
              <a:rPr lang="en-US" sz="1000" dirty="0" smtClean="0">
                <a:latin typeface="Arial" charset="0"/>
                <a:cs typeface="Times New Roman" pitchFamily="18" charset="0"/>
              </a:rPr>
              <a:t>© Don Link, Indian Creek School, 2004</a:t>
            </a:r>
          </a:p>
          <a:p>
            <a:pPr eaLnBrk="1" hangingPunct="1"/>
            <a:endParaRPr lang="en-US" sz="200" dirty="0" smtClean="0">
              <a:latin typeface="Arial" charset="0"/>
              <a:cs typeface="Times New Roman" pitchFamily="18" charset="0"/>
            </a:endParaRPr>
          </a:p>
          <a:p>
            <a:pPr eaLnBrk="1" hangingPunct="1"/>
            <a:r>
              <a:rPr lang="en-US" dirty="0" smtClean="0">
                <a:latin typeface="Arial" charset="0"/>
                <a:cs typeface="Times New Roman" pitchFamily="18" charset="0"/>
              </a:rPr>
              <a:t>You can easily customize this template to create your own Jeopardy game.  Simply follow the step-by-step </a:t>
            </a:r>
            <a:r>
              <a:rPr lang="en-US" dirty="0" err="1" smtClean="0">
                <a:latin typeface="Arial" charset="0"/>
                <a:cs typeface="Times New Roman" pitchFamily="18" charset="0"/>
              </a:rPr>
              <a:t>instruc-tions</a:t>
            </a:r>
            <a:r>
              <a:rPr lang="en-US" dirty="0" smtClean="0">
                <a:latin typeface="Arial" charset="0"/>
                <a:cs typeface="Times New Roman" pitchFamily="18" charset="0"/>
              </a:rPr>
              <a:t> that appear on each slide.</a:t>
            </a:r>
            <a:endParaRPr lang="en-US" dirty="0"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fld id="{4390491C-56E3-4AFE-B9B6-133522961D81}" type="slidenum">
              <a:rPr lang="en-US" smtClean="0">
                <a:solidFill>
                  <a:prstClr val="black"/>
                </a:solidFill>
                <a:latin typeface="Times New Roman" pitchFamily="18" charset="0"/>
              </a:rPr>
              <a:pPr eaLnBrk="1" hangingPunct="1"/>
              <a:t>9</a:t>
            </a:fld>
            <a:endParaRPr lang="en-US" smtClean="0">
              <a:solidFill>
                <a:prstClr val="black"/>
              </a:solidFill>
              <a:latin typeface="Times New Roman" pitchFamily="18" charset="0"/>
            </a:endParaRPr>
          </a:p>
        </p:txBody>
      </p:sp>
      <p:sp>
        <p:nvSpPr>
          <p:cNvPr id="34819" name="Rectangle 2"/>
          <p:cNvSpPr>
            <a:spLocks noGrp="1" noRot="1" noChangeAspect="1" noChangeArrowheads="1" noTextEdit="1"/>
          </p:cNvSpPr>
          <p:nvPr>
            <p:ph type="sldImg"/>
          </p:nvPr>
        </p:nvSpPr>
        <p:spPr>
          <a:xfrm>
            <a:off x="166688" y="238125"/>
            <a:ext cx="2522537" cy="1893888"/>
          </a:xfrm>
          <a:ln/>
        </p:spPr>
      </p:sp>
      <p:sp>
        <p:nvSpPr>
          <p:cNvPr id="34820" name="Rectangle 3"/>
          <p:cNvSpPr>
            <a:spLocks noGrp="1" noChangeArrowheads="1"/>
          </p:cNvSpPr>
          <p:nvPr>
            <p:ph type="body" idx="1"/>
          </p:nvPr>
        </p:nvSpPr>
        <p:spPr>
          <a:xfrm>
            <a:off x="2735264" y="302218"/>
            <a:ext cx="4122737" cy="1367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4821" name="Rectangle 4"/>
          <p:cNvSpPr>
            <a:spLocks noChangeArrowheads="1"/>
          </p:cNvSpPr>
          <p:nvPr/>
        </p:nvSpPr>
        <p:spPr bwMode="auto">
          <a:xfrm>
            <a:off x="247651" y="3771675"/>
            <a:ext cx="3497263" cy="22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0"/>
              </a:spcBef>
              <a:spcAft>
                <a:spcPct val="0"/>
              </a:spcAft>
              <a:buFontTx/>
              <a:buAutoNum type="arabicPeriod"/>
            </a:pPr>
            <a:r>
              <a:rPr lang="en-US" sz="1200">
                <a:solidFill>
                  <a:prstClr val="black"/>
                </a:solidFill>
                <a:latin typeface="Arial" charset="0"/>
                <a:cs typeface="Times New Roman" pitchFamily="18" charset="0"/>
              </a:rPr>
              <a:t>Print the notes for slides 1 through 3 by doing the following:</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File</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Print…</a:t>
            </a:r>
            <a:endParaRPr lang="en-US" sz="12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In the section entitled Print Range, click the radio button for </a:t>
            </a:r>
            <a:r>
              <a:rPr lang="en-US" sz="1200">
                <a:solidFill>
                  <a:srgbClr val="FF0000"/>
                </a:solidFill>
                <a:latin typeface="Arial" charset="0"/>
                <a:cs typeface="Times New Roman" pitchFamily="18" charset="0"/>
              </a:rPr>
              <a:t>Slides</a:t>
            </a:r>
            <a:r>
              <a:rPr lang="en-US" sz="1200">
                <a:solidFill>
                  <a:prstClr val="black"/>
                </a:solidFill>
                <a:latin typeface="Arial" charset="0"/>
                <a:cs typeface="Times New Roman" pitchFamily="18" charset="0"/>
              </a:rPr>
              <a:t> and in the box to its right, type in </a:t>
            </a:r>
            <a:r>
              <a:rPr lang="en-US" sz="1200">
                <a:solidFill>
                  <a:srgbClr val="FF0000"/>
                </a:solidFill>
                <a:latin typeface="Arial" charset="0"/>
                <a:cs typeface="Times New Roman" pitchFamily="18" charset="0"/>
              </a:rPr>
              <a:t>1-3</a:t>
            </a:r>
            <a:r>
              <a:rPr lang="en-US" sz="1200">
                <a:solidFill>
                  <a:prstClr val="black"/>
                </a:solidFill>
                <a:latin typeface="Arial" charset="0"/>
                <a:cs typeface="Times New Roman" pitchFamily="18" charset="0"/>
              </a:rPr>
              <a:t>.</a:t>
            </a: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Under </a:t>
            </a:r>
            <a:r>
              <a:rPr lang="en-US" sz="1200">
                <a:solidFill>
                  <a:srgbClr val="FF0000"/>
                </a:solidFill>
                <a:latin typeface="Arial" charset="0"/>
                <a:cs typeface="Times New Roman" pitchFamily="18" charset="0"/>
              </a:rPr>
              <a:t>Print what:</a:t>
            </a:r>
            <a:r>
              <a:rPr lang="en-US" sz="1200">
                <a:solidFill>
                  <a:prstClr val="black"/>
                </a:solidFill>
                <a:latin typeface="Arial" charset="0"/>
                <a:cs typeface="Times New Roman" pitchFamily="18" charset="0"/>
              </a:rPr>
              <a:t>, select </a:t>
            </a:r>
            <a:r>
              <a:rPr lang="en-US" sz="1200">
                <a:solidFill>
                  <a:srgbClr val="FF0000"/>
                </a:solidFill>
                <a:latin typeface="Arial" charset="0"/>
                <a:cs typeface="Times New Roman" pitchFamily="18" charset="0"/>
              </a:rPr>
              <a:t>Notes Pages</a:t>
            </a:r>
            <a:r>
              <a:rPr lang="en-US" sz="1200">
                <a:solidFill>
                  <a:prstClr val="black"/>
                </a:solidFill>
                <a:latin typeface="Arial" charset="0"/>
                <a:cs typeface="Times New Roman" pitchFamily="18" charset="0"/>
              </a:rPr>
              <a:t>. </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pPr>
            <a:r>
              <a:rPr lang="en-US" sz="1200">
                <a:solidFill>
                  <a:prstClr val="black"/>
                </a:solidFill>
                <a:latin typeface="Arial" charset="0"/>
                <a:cs typeface="Times New Roman" pitchFamily="18" charset="0"/>
              </a:rPr>
              <a:t>	At this point, the Print pop-up should look like the picture at the right.</a:t>
            </a:r>
          </a:p>
          <a:p>
            <a:pPr marL="685800" lvl="1" indent="-228600" fontAlgn="base">
              <a:spcBef>
                <a:spcPct val="0"/>
              </a:spcBef>
              <a:spcAft>
                <a:spcPct val="0"/>
              </a:spcAft>
            </a:pPr>
            <a:endParaRPr lang="en-US" sz="600">
              <a:solidFill>
                <a:prstClr val="black"/>
              </a:solidFill>
              <a:latin typeface="Arial" charset="0"/>
              <a:cs typeface="Times New Roman" pitchFamily="18" charset="0"/>
            </a:endParaRPr>
          </a:p>
          <a:p>
            <a:pPr marL="685800" lvl="1" indent="-228600" fontAlgn="base">
              <a:spcBef>
                <a:spcPct val="0"/>
              </a:spcBef>
              <a:spcAft>
                <a:spcPct val="0"/>
              </a:spcAft>
              <a:buFontTx/>
              <a:buChar char="•"/>
            </a:pPr>
            <a:r>
              <a:rPr lang="en-US" sz="1200">
                <a:solidFill>
                  <a:prstClr val="black"/>
                </a:solidFill>
                <a:latin typeface="Arial" charset="0"/>
                <a:cs typeface="Times New Roman" pitchFamily="18" charset="0"/>
              </a:rPr>
              <a:t>Click </a:t>
            </a:r>
            <a:r>
              <a:rPr lang="en-US" sz="1200">
                <a:solidFill>
                  <a:srgbClr val="FF0000"/>
                </a:solidFill>
                <a:latin typeface="Arial" charset="0"/>
                <a:cs typeface="Times New Roman" pitchFamily="18" charset="0"/>
              </a:rPr>
              <a:t>OK</a:t>
            </a:r>
          </a:p>
        </p:txBody>
      </p:sp>
      <p:grpSp>
        <p:nvGrpSpPr>
          <p:cNvPr id="34822" name="Group 5"/>
          <p:cNvGrpSpPr>
            <a:grpSpLocks/>
          </p:cNvGrpSpPr>
          <p:nvPr/>
        </p:nvGrpSpPr>
        <p:grpSpPr bwMode="auto">
          <a:xfrm>
            <a:off x="3913189" y="3398652"/>
            <a:ext cx="2765425" cy="3122339"/>
            <a:chOff x="1578" y="810"/>
            <a:chExt cx="1934" cy="2008"/>
          </a:xfrm>
        </p:grpSpPr>
        <p:pic>
          <p:nvPicPr>
            <p:cNvPr id="3483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 y="810"/>
              <a:ext cx="1928" cy="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6" name="Oval 7"/>
            <p:cNvSpPr>
              <a:spLocks noChangeArrowheads="1"/>
            </p:cNvSpPr>
            <p:nvPr/>
          </p:nvSpPr>
          <p:spPr bwMode="auto">
            <a:xfrm>
              <a:off x="1638" y="1692"/>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sp>
          <p:nvSpPr>
            <p:cNvPr id="34837" name="Oval 8"/>
            <p:cNvSpPr>
              <a:spLocks noChangeArrowheads="1"/>
            </p:cNvSpPr>
            <p:nvPr/>
          </p:nvSpPr>
          <p:spPr bwMode="auto">
            <a:xfrm>
              <a:off x="1578" y="2100"/>
              <a:ext cx="456" cy="18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ru-RU" sz="1200">
                <a:solidFill>
                  <a:prstClr val="black"/>
                </a:solidFill>
                <a:latin typeface="Arial" charset="0"/>
              </a:endParaRPr>
            </a:p>
          </p:txBody>
        </p:sp>
      </p:grpSp>
      <p:sp>
        <p:nvSpPr>
          <p:cNvPr id="34823" name="Line 10"/>
          <p:cNvSpPr>
            <a:spLocks noChangeShapeType="1"/>
          </p:cNvSpPr>
          <p:nvPr/>
        </p:nvSpPr>
        <p:spPr bwMode="auto">
          <a:xfrm>
            <a:off x="3241675" y="4781946"/>
            <a:ext cx="755650" cy="10016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4" name="Line 11"/>
          <p:cNvSpPr>
            <a:spLocks noChangeShapeType="1"/>
          </p:cNvSpPr>
          <p:nvPr/>
        </p:nvSpPr>
        <p:spPr bwMode="auto">
          <a:xfrm>
            <a:off x="3498850" y="5115248"/>
            <a:ext cx="450850" cy="33848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5" name="Rectangle 12"/>
          <p:cNvSpPr>
            <a:spLocks noChangeArrowheads="1"/>
          </p:cNvSpPr>
          <p:nvPr/>
        </p:nvSpPr>
        <p:spPr bwMode="auto">
          <a:xfrm>
            <a:off x="247650" y="6061620"/>
            <a:ext cx="3621088" cy="93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pPr>
            <a:r>
              <a:rPr lang="en-US" sz="1200">
                <a:solidFill>
                  <a:prstClr val="black"/>
                </a:solidFill>
                <a:latin typeface="Arial" charset="0"/>
                <a:cs typeface="Times New Roman" pitchFamily="18" charset="0"/>
              </a:rPr>
              <a:t>2.	Now that you have printed instructions for tailoring the game, you can make the needed changes to each slide by moving into Slide View.  Simply </a:t>
            </a:r>
            <a:r>
              <a:rPr lang="en-US" sz="1200" u="sng">
                <a:solidFill>
                  <a:prstClr val="black"/>
                </a:solidFill>
                <a:latin typeface="Arial" charset="0"/>
                <a:cs typeface="Times New Roman" pitchFamily="18" charset="0"/>
              </a:rPr>
              <a:t>double click the blue slide above</a:t>
            </a:r>
            <a:r>
              <a:rPr lang="en-US" sz="1200">
                <a:solidFill>
                  <a:prstClr val="black"/>
                </a:solidFill>
                <a:latin typeface="Arial" charset="0"/>
                <a:cs typeface="Times New Roman" pitchFamily="18" charset="0"/>
              </a:rPr>
              <a:t>.</a:t>
            </a:r>
          </a:p>
        </p:txBody>
      </p:sp>
      <p:sp>
        <p:nvSpPr>
          <p:cNvPr id="34826" name="Rectangle 14"/>
          <p:cNvSpPr>
            <a:spLocks noChangeArrowheads="1"/>
          </p:cNvSpPr>
          <p:nvPr/>
        </p:nvSpPr>
        <p:spPr bwMode="auto">
          <a:xfrm>
            <a:off x="247650" y="7035625"/>
            <a:ext cx="3621088" cy="264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fontAlgn="base">
              <a:spcBef>
                <a:spcPct val="30000"/>
              </a:spcBef>
              <a:spcAft>
                <a:spcPct val="0"/>
              </a:spcAft>
              <a:buFontTx/>
              <a:buAutoNum type="arabicPeriod" startAt="3"/>
            </a:pPr>
            <a:r>
              <a:rPr lang="en-US" sz="1200">
                <a:solidFill>
                  <a:prstClr val="black"/>
                </a:solidFill>
                <a:latin typeface="Arial" charset="0"/>
                <a:cs typeface="Times New Roman" pitchFamily="18" charset="0"/>
              </a:rPr>
              <a:t>Change Slide 1:</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Subject</a:t>
            </a:r>
            <a:r>
              <a:rPr lang="en-US" sz="1200">
                <a:solidFill>
                  <a:prstClr val="black"/>
                </a:solidFill>
                <a:latin typeface="Arial" charset="0"/>
                <a:cs typeface="Times New Roman" pitchFamily="18" charset="0"/>
              </a:rPr>
              <a:t>, and type in the subject you want in its place (e.g., Math).</a:t>
            </a:r>
          </a:p>
          <a:p>
            <a:pPr marL="685800" lvl="1" indent="-228600" fontAlgn="base">
              <a:spcBef>
                <a:spcPct val="30000"/>
              </a:spcBef>
              <a:spcAft>
                <a:spcPct val="0"/>
              </a:spcAft>
              <a:buFontTx/>
              <a:buChar char="•"/>
            </a:pPr>
            <a:r>
              <a:rPr lang="en-US" sz="1200">
                <a:solidFill>
                  <a:prstClr val="black"/>
                </a:solidFill>
                <a:latin typeface="Arial" charset="0"/>
                <a:cs typeface="Times New Roman" pitchFamily="18" charset="0"/>
              </a:rPr>
              <a:t>Double click on the word </a:t>
            </a:r>
            <a:r>
              <a:rPr lang="en-US" sz="1200">
                <a:solidFill>
                  <a:srgbClr val="FF0000"/>
                </a:solidFill>
                <a:latin typeface="Arial" charset="0"/>
                <a:cs typeface="Times New Roman" pitchFamily="18" charset="0"/>
              </a:rPr>
              <a:t>Teacher</a:t>
            </a:r>
            <a:r>
              <a:rPr lang="en-US" sz="1200">
                <a:solidFill>
                  <a:prstClr val="black"/>
                </a:solidFill>
                <a:latin typeface="Arial" charset="0"/>
                <a:cs typeface="Times New Roman" pitchFamily="18" charset="0"/>
              </a:rPr>
              <a:t> in the bottom right of the slide, and type over it with your name (e.g., Mr. Link).</a:t>
            </a:r>
          </a:p>
          <a:p>
            <a:pPr marL="685800" lvl="1" indent="-228600" fontAlgn="base">
              <a:spcBef>
                <a:spcPct val="30000"/>
              </a:spcBef>
              <a:spcAft>
                <a:spcPct val="0"/>
              </a:spcAft>
            </a:pPr>
            <a:r>
              <a:rPr lang="en-US" sz="1200">
                <a:solidFill>
                  <a:prstClr val="black"/>
                </a:solidFill>
                <a:latin typeface="Arial" charset="0"/>
                <a:cs typeface="Times New Roman" pitchFamily="18" charset="0"/>
              </a:rPr>
              <a:t>	After doing this, the new slide will look something like this:</a:t>
            </a:r>
          </a:p>
          <a:p>
            <a:pPr marL="228600" indent="-228600" fontAlgn="base">
              <a:spcBef>
                <a:spcPct val="30000"/>
              </a:spcBef>
              <a:spcAft>
                <a:spcPct val="0"/>
              </a:spcAft>
            </a:pPr>
            <a:endParaRPr lang="en-US" sz="600">
              <a:solidFill>
                <a:prstClr val="black"/>
              </a:solidFill>
              <a:latin typeface="Arial" charset="0"/>
              <a:cs typeface="Times New Roman" pitchFamily="18" charset="0"/>
            </a:endParaRPr>
          </a:p>
          <a:p>
            <a:pPr marL="228600" indent="-228600" fontAlgn="base">
              <a:spcBef>
                <a:spcPct val="30000"/>
              </a:spcBef>
              <a:spcAft>
                <a:spcPct val="0"/>
              </a:spcAft>
            </a:pPr>
            <a:r>
              <a:rPr lang="en-US" sz="1200">
                <a:solidFill>
                  <a:prstClr val="black"/>
                </a:solidFill>
                <a:latin typeface="Arial" charset="0"/>
                <a:cs typeface="Times New Roman" pitchFamily="18" charset="0"/>
              </a:rPr>
              <a:t>4.	Go on to the next slide.</a:t>
            </a:r>
          </a:p>
        </p:txBody>
      </p:sp>
      <p:pic>
        <p:nvPicPr>
          <p:cNvPr id="3482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189" y="7004539"/>
            <a:ext cx="2770187" cy="22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8" name="Line 17"/>
          <p:cNvSpPr>
            <a:spLocks noChangeShapeType="1"/>
          </p:cNvSpPr>
          <p:nvPr/>
        </p:nvSpPr>
        <p:spPr bwMode="auto">
          <a:xfrm>
            <a:off x="2486025" y="8983633"/>
            <a:ext cx="1352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29" name="Line 18"/>
          <p:cNvSpPr>
            <a:spLocks noChangeShapeType="1"/>
          </p:cNvSpPr>
          <p:nvPr/>
        </p:nvSpPr>
        <p:spPr bwMode="auto">
          <a:xfrm flipV="1">
            <a:off x="1885950" y="7657329"/>
            <a:ext cx="2838450" cy="20723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0" name="Line 19"/>
          <p:cNvSpPr>
            <a:spLocks noChangeShapeType="1"/>
          </p:cNvSpPr>
          <p:nvPr/>
        </p:nvSpPr>
        <p:spPr bwMode="auto">
          <a:xfrm>
            <a:off x="3219451" y="8548440"/>
            <a:ext cx="2714625" cy="42483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
        <p:nvSpPr>
          <p:cNvPr id="34831" name="Text Box 20"/>
          <p:cNvSpPr txBox="1">
            <a:spLocks noChangeArrowheads="1"/>
          </p:cNvSpPr>
          <p:nvPr/>
        </p:nvSpPr>
        <p:spPr bwMode="auto">
          <a:xfrm>
            <a:off x="254000" y="2281312"/>
            <a:ext cx="6332538" cy="861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sz="1400" b="1">
                <a:solidFill>
                  <a:prstClr val="black"/>
                </a:solidFill>
              </a:rPr>
              <a:t>Slide 1-Title</a:t>
            </a:r>
          </a:p>
          <a:p>
            <a:pPr eaLnBrk="1" fontAlgn="base" hangingPunct="1">
              <a:spcBef>
                <a:spcPct val="0"/>
              </a:spcBef>
              <a:spcAft>
                <a:spcPct val="0"/>
              </a:spcAft>
            </a:pPr>
            <a:r>
              <a:rPr lang="en-US">
                <a:solidFill>
                  <a:prstClr val="black"/>
                </a:solidFill>
              </a:rPr>
              <a:t>This slide begins the game.  When you first start the presentation, the screen appears all blue.  When you click the mouse button, the Jeopardy theme song plays, and the title and “Hosted by” text slowly move into place.</a:t>
            </a:r>
          </a:p>
        </p:txBody>
      </p:sp>
      <p:sp>
        <p:nvSpPr>
          <p:cNvPr id="34832" name="Text Box 22"/>
          <p:cNvSpPr txBox="1">
            <a:spLocks noChangeArrowheads="1"/>
          </p:cNvSpPr>
          <p:nvPr/>
        </p:nvSpPr>
        <p:spPr bwMode="auto">
          <a:xfrm>
            <a:off x="247651" y="3393473"/>
            <a:ext cx="3448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fontAlgn="base" hangingPunct="1">
              <a:spcBef>
                <a:spcPct val="0"/>
              </a:spcBef>
              <a:spcAft>
                <a:spcPct val="0"/>
              </a:spcAft>
            </a:pPr>
            <a:r>
              <a:rPr lang="en-US" b="1">
                <a:solidFill>
                  <a:prstClr val="black"/>
                </a:solidFill>
              </a:rPr>
              <a:t>To tailor this slide, follow these instructions:</a:t>
            </a:r>
          </a:p>
        </p:txBody>
      </p:sp>
      <p:pic>
        <p:nvPicPr>
          <p:cNvPr id="34833" name="Picture 25" descr="Picture1-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4800" y="208963"/>
            <a:ext cx="698500" cy="6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4" name="Line 26"/>
          <p:cNvSpPr>
            <a:spLocks noChangeShapeType="1"/>
          </p:cNvSpPr>
          <p:nvPr/>
        </p:nvSpPr>
        <p:spPr bwMode="auto">
          <a:xfrm>
            <a:off x="1689100" y="5899287"/>
            <a:ext cx="3848100" cy="44210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ru-RU" sz="1200">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D8F90FD8-C80A-49D6-BD52-1F1BF3947290}" type="datetimeFigureOut">
              <a:rPr lang="en-US" smtClean="0">
                <a:solidFill>
                  <a:srgbClr val="FEFAC9"/>
                </a:solidFill>
              </a:rPr>
              <a:pPr>
                <a:defRPr/>
              </a:pPr>
              <a:t>9/30/2012</a:t>
            </a:fld>
            <a:endParaRPr lang="en-US">
              <a:solidFill>
                <a:srgbClr val="FEFAC9"/>
              </a:solidFill>
            </a:endParaRPr>
          </a:p>
        </p:txBody>
      </p:sp>
      <p:sp>
        <p:nvSpPr>
          <p:cNvPr id="5" name="Footer Placeholder 4"/>
          <p:cNvSpPr>
            <a:spLocks noGrp="1"/>
          </p:cNvSpPr>
          <p:nvPr>
            <p:ph type="ftr" sz="quarter" idx="11"/>
          </p:nvPr>
        </p:nvSpPr>
        <p:spPr/>
        <p:txBody>
          <a:bodyPr/>
          <a:lstStyle/>
          <a:p>
            <a:pPr>
              <a:defRPr/>
            </a:pPr>
            <a:endParaRPr lang="en-US">
              <a:solidFill>
                <a:srgbClr val="FEFAC9"/>
              </a:solidFill>
            </a:endParaRPr>
          </a:p>
        </p:txBody>
      </p:sp>
      <p:sp>
        <p:nvSpPr>
          <p:cNvPr id="6" name="Slide Number Placeholder 5"/>
          <p:cNvSpPr>
            <a:spLocks noGrp="1"/>
          </p:cNvSpPr>
          <p:nvPr>
            <p:ph type="sldNum" sz="quarter" idx="12"/>
          </p:nvPr>
        </p:nvSpPr>
        <p:spPr/>
        <p:txBody>
          <a:bodyPr/>
          <a:lstStyle/>
          <a:p>
            <a:pPr>
              <a:defRPr/>
            </a:pPr>
            <a:fld id="{B23EE35D-92AF-4A7E-99D9-3BC502AA6CEB}" type="slidenum">
              <a:rPr lang="en-US" smtClean="0">
                <a:solidFill>
                  <a:srgbClr val="FEFAC9"/>
                </a:solidFill>
              </a:rPr>
              <a:pPr>
                <a:defRPr/>
              </a:pPr>
              <a:t>‹#›</a:t>
            </a:fld>
            <a:endParaRPr lang="en-US">
              <a:solidFill>
                <a:srgbClr val="FEFAC9"/>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ED09D947-32C9-484F-AE3B-FE7097264958}" type="datetimeFigureOut">
              <a:rPr lang="en-US" smtClean="0">
                <a:solidFill>
                  <a:srgbClr val="FEFAC9"/>
                </a:solidFill>
              </a:rPr>
              <a:pPr>
                <a:defRPr/>
              </a:pPr>
              <a:t>9/30/2012</a:t>
            </a:fld>
            <a:endParaRPr lang="en-US">
              <a:solidFill>
                <a:srgbClr val="FEFAC9"/>
              </a:solidFill>
            </a:endParaRPr>
          </a:p>
        </p:txBody>
      </p:sp>
      <p:sp>
        <p:nvSpPr>
          <p:cNvPr id="5" name="Footer Placeholder 4"/>
          <p:cNvSpPr>
            <a:spLocks noGrp="1"/>
          </p:cNvSpPr>
          <p:nvPr>
            <p:ph type="ftr" sz="quarter" idx="11"/>
          </p:nvPr>
        </p:nvSpPr>
        <p:spPr/>
        <p:txBody>
          <a:bodyPr/>
          <a:lstStyle/>
          <a:p>
            <a:pPr>
              <a:defRPr/>
            </a:pPr>
            <a:endParaRPr lang="en-US">
              <a:solidFill>
                <a:srgbClr val="FEFAC9"/>
              </a:solidFill>
            </a:endParaRPr>
          </a:p>
        </p:txBody>
      </p:sp>
      <p:sp>
        <p:nvSpPr>
          <p:cNvPr id="6" name="Slide Number Placeholder 5"/>
          <p:cNvSpPr>
            <a:spLocks noGrp="1"/>
          </p:cNvSpPr>
          <p:nvPr>
            <p:ph type="sldNum" sz="quarter" idx="12"/>
          </p:nvPr>
        </p:nvSpPr>
        <p:spPr/>
        <p:txBody>
          <a:bodyPr/>
          <a:lstStyle/>
          <a:p>
            <a:pPr>
              <a:defRPr/>
            </a:pPr>
            <a:fld id="{18C1D82C-E186-483E-94DB-7B7644CC17DB}"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64BDBE5E-0334-4E16-A061-7EA58F623C89}" type="datetimeFigureOut">
              <a:rPr lang="en-US" smtClean="0">
                <a:solidFill>
                  <a:srgbClr val="FEFAC9"/>
                </a:solidFill>
              </a:rPr>
              <a:pPr>
                <a:defRPr/>
              </a:pPr>
              <a:t>9/30/2012</a:t>
            </a:fld>
            <a:endParaRPr lang="en-US">
              <a:solidFill>
                <a:srgbClr val="FEFAC9"/>
              </a:solidFill>
            </a:endParaRPr>
          </a:p>
        </p:txBody>
      </p:sp>
      <p:sp>
        <p:nvSpPr>
          <p:cNvPr id="5" name="Footer Placeholder 4"/>
          <p:cNvSpPr>
            <a:spLocks noGrp="1"/>
          </p:cNvSpPr>
          <p:nvPr>
            <p:ph type="ftr" sz="quarter" idx="11"/>
          </p:nvPr>
        </p:nvSpPr>
        <p:spPr/>
        <p:txBody>
          <a:bodyPr/>
          <a:lstStyle/>
          <a:p>
            <a:pPr>
              <a:defRPr/>
            </a:pPr>
            <a:endParaRPr lang="en-US">
              <a:solidFill>
                <a:srgbClr val="FEFAC9"/>
              </a:solidFill>
            </a:endParaRPr>
          </a:p>
        </p:txBody>
      </p:sp>
      <p:sp>
        <p:nvSpPr>
          <p:cNvPr id="6" name="Slide Number Placeholder 5"/>
          <p:cNvSpPr>
            <a:spLocks noGrp="1"/>
          </p:cNvSpPr>
          <p:nvPr>
            <p:ph type="sldNum" sz="quarter" idx="12"/>
          </p:nvPr>
        </p:nvSpPr>
        <p:spPr/>
        <p:txBody>
          <a:bodyPr/>
          <a:lstStyle/>
          <a:p>
            <a:pPr>
              <a:defRPr/>
            </a:pPr>
            <a:fld id="{A56CDA8B-E143-40AA-92E9-D2CC3B25A08E}"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609102B2-090C-46C0-BB04-391807CE1211}" type="datetimeFigureOut">
              <a:rPr lang="en-US" smtClean="0">
                <a:solidFill>
                  <a:srgbClr val="FEFAC9"/>
                </a:solidFill>
              </a:rPr>
              <a:pPr>
                <a:defRPr/>
              </a:pPr>
              <a:t>9/30/2012</a:t>
            </a:fld>
            <a:endParaRPr lang="en-US">
              <a:solidFill>
                <a:srgbClr val="FEFAC9"/>
              </a:solidFill>
            </a:endParaRPr>
          </a:p>
        </p:txBody>
      </p:sp>
      <p:sp>
        <p:nvSpPr>
          <p:cNvPr id="5" name="Footer Placeholder 4"/>
          <p:cNvSpPr>
            <a:spLocks noGrp="1"/>
          </p:cNvSpPr>
          <p:nvPr>
            <p:ph type="ftr" sz="quarter" idx="11"/>
          </p:nvPr>
        </p:nvSpPr>
        <p:spPr/>
        <p:txBody>
          <a:bodyPr/>
          <a:lstStyle/>
          <a:p>
            <a:pPr>
              <a:defRPr/>
            </a:pPr>
            <a:endParaRPr lang="en-US">
              <a:solidFill>
                <a:srgbClr val="FEFAC9"/>
              </a:solidFill>
            </a:endParaRPr>
          </a:p>
        </p:txBody>
      </p:sp>
      <p:sp>
        <p:nvSpPr>
          <p:cNvPr id="6" name="Slide Number Placeholder 5"/>
          <p:cNvSpPr>
            <a:spLocks noGrp="1"/>
          </p:cNvSpPr>
          <p:nvPr>
            <p:ph type="sldNum" sz="quarter" idx="12"/>
          </p:nvPr>
        </p:nvSpPr>
        <p:spPr/>
        <p:txBody>
          <a:bodyPr/>
          <a:lstStyle/>
          <a:p>
            <a:pPr>
              <a:defRPr/>
            </a:pPr>
            <a:fld id="{83F72FF9-2E5E-4002-A37F-14EF90351B39}" type="slidenum">
              <a:rPr lang="en-US" smtClean="0">
                <a:solidFill>
                  <a:srgbClr val="FEFAC9"/>
                </a:solidFill>
              </a:rPr>
              <a:pPr>
                <a:defRPr/>
              </a:pPr>
              <a:t>‹#›</a:t>
            </a:fld>
            <a:endParaRPr lang="en-US">
              <a:solidFill>
                <a:srgbClr val="FEFAC9"/>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9B8E0C1-044D-43F6-95A9-BD85136B20A4}" type="datetimeFigureOut">
              <a:rPr lang="en-US" smtClean="0">
                <a:solidFill>
                  <a:srgbClr val="FEFAC9"/>
                </a:solidFill>
              </a:rPr>
              <a:pPr>
                <a:defRPr/>
              </a:pPr>
              <a:t>9/30/2012</a:t>
            </a:fld>
            <a:endParaRPr lang="en-US">
              <a:solidFill>
                <a:srgbClr val="FEFAC9"/>
              </a:solidFill>
            </a:endParaRPr>
          </a:p>
        </p:txBody>
      </p:sp>
      <p:sp>
        <p:nvSpPr>
          <p:cNvPr id="5" name="Footer Placeholder 4"/>
          <p:cNvSpPr>
            <a:spLocks noGrp="1"/>
          </p:cNvSpPr>
          <p:nvPr>
            <p:ph type="ftr" sz="quarter" idx="11"/>
          </p:nvPr>
        </p:nvSpPr>
        <p:spPr/>
        <p:txBody>
          <a:bodyPr/>
          <a:lstStyle/>
          <a:p>
            <a:pPr>
              <a:defRPr/>
            </a:pPr>
            <a:endParaRPr lang="en-US">
              <a:solidFill>
                <a:srgbClr val="FEFAC9"/>
              </a:solidFill>
            </a:endParaRPr>
          </a:p>
        </p:txBody>
      </p:sp>
      <p:sp>
        <p:nvSpPr>
          <p:cNvPr id="6" name="Slide Number Placeholder 5"/>
          <p:cNvSpPr>
            <a:spLocks noGrp="1"/>
          </p:cNvSpPr>
          <p:nvPr>
            <p:ph type="sldNum" sz="quarter" idx="12"/>
          </p:nvPr>
        </p:nvSpPr>
        <p:spPr/>
        <p:txBody>
          <a:bodyPr/>
          <a:lstStyle/>
          <a:p>
            <a:pPr>
              <a:defRPr/>
            </a:pPr>
            <a:fld id="{1937C3E2-58DF-4A8F-BC37-4AE0D796DC35}"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16AB3F41-6577-4CDD-945A-A2E08FC105C7}" type="datetimeFigureOut">
              <a:rPr lang="en-US" smtClean="0">
                <a:solidFill>
                  <a:srgbClr val="FEFAC9"/>
                </a:solidFill>
              </a:rPr>
              <a:pPr>
                <a:defRPr/>
              </a:pPr>
              <a:t>9/30/2012</a:t>
            </a:fld>
            <a:endParaRPr lang="en-US">
              <a:solidFill>
                <a:srgbClr val="FEFAC9"/>
              </a:solidFill>
            </a:endParaRPr>
          </a:p>
        </p:txBody>
      </p:sp>
      <p:sp>
        <p:nvSpPr>
          <p:cNvPr id="6" name="Footer Placeholder 5"/>
          <p:cNvSpPr>
            <a:spLocks noGrp="1"/>
          </p:cNvSpPr>
          <p:nvPr>
            <p:ph type="ftr" sz="quarter" idx="11"/>
          </p:nvPr>
        </p:nvSpPr>
        <p:spPr/>
        <p:txBody>
          <a:bodyPr/>
          <a:lstStyle/>
          <a:p>
            <a:pPr>
              <a:defRPr/>
            </a:pPr>
            <a:endParaRPr lang="en-US">
              <a:solidFill>
                <a:srgbClr val="FEFAC9"/>
              </a:solidFill>
            </a:endParaRPr>
          </a:p>
        </p:txBody>
      </p:sp>
      <p:sp>
        <p:nvSpPr>
          <p:cNvPr id="7" name="Slide Number Placeholder 6"/>
          <p:cNvSpPr>
            <a:spLocks noGrp="1"/>
          </p:cNvSpPr>
          <p:nvPr>
            <p:ph type="sldNum" sz="quarter" idx="12"/>
          </p:nvPr>
        </p:nvSpPr>
        <p:spPr/>
        <p:txBody>
          <a:bodyPr/>
          <a:lstStyle/>
          <a:p>
            <a:pPr>
              <a:defRPr/>
            </a:pPr>
            <a:fld id="{5006016B-6460-4129-AF21-681D250DED72}" type="slidenum">
              <a:rPr lang="en-US" smtClean="0">
                <a:solidFill>
                  <a:srgbClr val="FEFAC9"/>
                </a:solidFill>
              </a:rPr>
              <a:pPr>
                <a:defRPr/>
              </a:pPr>
              <a:t>‹#›</a:t>
            </a:fld>
            <a:endParaRPr lang="en-US">
              <a:solidFill>
                <a:srgbClr val="FEFAC9"/>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C99DAAA1-1CEC-4C47-8C0A-4749F13720D1}" type="datetimeFigureOut">
              <a:rPr lang="en-US" smtClean="0">
                <a:solidFill>
                  <a:srgbClr val="FEFAC9"/>
                </a:solidFill>
              </a:rPr>
              <a:pPr>
                <a:defRPr/>
              </a:pPr>
              <a:t>9/30/2012</a:t>
            </a:fld>
            <a:endParaRPr lang="en-US">
              <a:solidFill>
                <a:srgbClr val="FEFAC9"/>
              </a:solidFill>
            </a:endParaRPr>
          </a:p>
        </p:txBody>
      </p:sp>
      <p:sp>
        <p:nvSpPr>
          <p:cNvPr id="8" name="Footer Placeholder 7"/>
          <p:cNvSpPr>
            <a:spLocks noGrp="1"/>
          </p:cNvSpPr>
          <p:nvPr>
            <p:ph type="ftr" sz="quarter" idx="11"/>
          </p:nvPr>
        </p:nvSpPr>
        <p:spPr/>
        <p:txBody>
          <a:bodyPr/>
          <a:lstStyle/>
          <a:p>
            <a:pPr>
              <a:defRPr/>
            </a:pPr>
            <a:endParaRPr lang="en-US">
              <a:solidFill>
                <a:srgbClr val="FEFAC9"/>
              </a:solidFill>
            </a:endParaRPr>
          </a:p>
        </p:txBody>
      </p:sp>
      <p:sp>
        <p:nvSpPr>
          <p:cNvPr id="9" name="Slide Number Placeholder 8"/>
          <p:cNvSpPr>
            <a:spLocks noGrp="1"/>
          </p:cNvSpPr>
          <p:nvPr>
            <p:ph type="sldNum" sz="quarter" idx="12"/>
          </p:nvPr>
        </p:nvSpPr>
        <p:spPr/>
        <p:txBody>
          <a:bodyPr/>
          <a:lstStyle/>
          <a:p>
            <a:pPr>
              <a:defRPr/>
            </a:pPr>
            <a:fld id="{9DC7EC74-320E-43D0-A4E0-B9DF2F63EF5C}" type="slidenum">
              <a:rPr lang="en-US" smtClean="0">
                <a:solidFill>
                  <a:srgbClr val="FEFAC9"/>
                </a:solidFill>
              </a:rPr>
              <a:pPr>
                <a:defRPr/>
              </a:pPr>
              <a:t>‹#›</a:t>
            </a:fld>
            <a:endParaRPr lang="en-US">
              <a:solidFill>
                <a:srgbClr val="FEFAC9"/>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2942C17A-2A96-4A94-9F58-72D9A27FABB4}" type="datetimeFigureOut">
              <a:rPr lang="en-US" smtClean="0">
                <a:solidFill>
                  <a:srgbClr val="FEFAC9"/>
                </a:solidFill>
              </a:rPr>
              <a:pPr>
                <a:defRPr/>
              </a:pPr>
              <a:t>9/30/2012</a:t>
            </a:fld>
            <a:endParaRPr lang="en-US">
              <a:solidFill>
                <a:srgbClr val="FEFAC9"/>
              </a:solidFill>
            </a:endParaRPr>
          </a:p>
        </p:txBody>
      </p:sp>
      <p:sp>
        <p:nvSpPr>
          <p:cNvPr id="4" name="Footer Placeholder 3"/>
          <p:cNvSpPr>
            <a:spLocks noGrp="1"/>
          </p:cNvSpPr>
          <p:nvPr>
            <p:ph type="ftr" sz="quarter" idx="11"/>
          </p:nvPr>
        </p:nvSpPr>
        <p:spPr/>
        <p:txBody>
          <a:bodyPr/>
          <a:lstStyle/>
          <a:p>
            <a:pPr>
              <a:defRPr/>
            </a:pPr>
            <a:endParaRPr lang="en-US">
              <a:solidFill>
                <a:srgbClr val="FEFAC9"/>
              </a:solidFill>
            </a:endParaRPr>
          </a:p>
        </p:txBody>
      </p:sp>
      <p:sp>
        <p:nvSpPr>
          <p:cNvPr id="5" name="Slide Number Placeholder 4"/>
          <p:cNvSpPr>
            <a:spLocks noGrp="1"/>
          </p:cNvSpPr>
          <p:nvPr>
            <p:ph type="sldNum" sz="quarter" idx="12"/>
          </p:nvPr>
        </p:nvSpPr>
        <p:spPr/>
        <p:txBody>
          <a:bodyPr/>
          <a:lstStyle/>
          <a:p>
            <a:pPr>
              <a:defRPr/>
            </a:pPr>
            <a:fld id="{C7C07CD5-8DF8-4751-9E88-4F46B5F33D2A}"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FC1CD69-31AB-426B-B3A4-01DD92052D18}" type="datetimeFigureOut">
              <a:rPr lang="en-US" smtClean="0">
                <a:solidFill>
                  <a:srgbClr val="FEFAC9"/>
                </a:solidFill>
              </a:rPr>
              <a:pPr>
                <a:defRPr/>
              </a:pPr>
              <a:t>9/30/2012</a:t>
            </a:fld>
            <a:endParaRPr lang="en-US">
              <a:solidFill>
                <a:srgbClr val="FEFAC9"/>
              </a:solidFill>
            </a:endParaRPr>
          </a:p>
        </p:txBody>
      </p:sp>
      <p:sp>
        <p:nvSpPr>
          <p:cNvPr id="3" name="Footer Placeholder 2"/>
          <p:cNvSpPr>
            <a:spLocks noGrp="1"/>
          </p:cNvSpPr>
          <p:nvPr>
            <p:ph type="ftr" sz="quarter" idx="11"/>
          </p:nvPr>
        </p:nvSpPr>
        <p:spPr/>
        <p:txBody>
          <a:bodyPr/>
          <a:lstStyle/>
          <a:p>
            <a:pPr>
              <a:defRPr/>
            </a:pPr>
            <a:endParaRPr lang="en-US">
              <a:solidFill>
                <a:srgbClr val="FEFAC9"/>
              </a:solidFill>
            </a:endParaRPr>
          </a:p>
        </p:txBody>
      </p:sp>
      <p:sp>
        <p:nvSpPr>
          <p:cNvPr id="4" name="Slide Number Placeholder 3"/>
          <p:cNvSpPr>
            <a:spLocks noGrp="1"/>
          </p:cNvSpPr>
          <p:nvPr>
            <p:ph type="sldNum" sz="quarter" idx="12"/>
          </p:nvPr>
        </p:nvSpPr>
        <p:spPr/>
        <p:txBody>
          <a:bodyPr/>
          <a:lstStyle/>
          <a:p>
            <a:pPr>
              <a:defRPr/>
            </a:pPr>
            <a:fld id="{272A585F-9603-4D9C-AEFD-E8B5689BE7BE}"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419709C8-3E81-4ED7-A541-0EDF5403A007}" type="datetimeFigureOut">
              <a:rPr lang="en-US" smtClean="0">
                <a:solidFill>
                  <a:srgbClr val="FEFAC9"/>
                </a:solidFill>
              </a:rPr>
              <a:pPr>
                <a:defRPr/>
              </a:pPr>
              <a:t>9/30/2012</a:t>
            </a:fld>
            <a:endParaRPr lang="en-US">
              <a:solidFill>
                <a:srgbClr val="FEFAC9"/>
              </a:solidFill>
            </a:endParaRPr>
          </a:p>
        </p:txBody>
      </p:sp>
      <p:sp>
        <p:nvSpPr>
          <p:cNvPr id="6" name="Footer Placeholder 5"/>
          <p:cNvSpPr>
            <a:spLocks noGrp="1"/>
          </p:cNvSpPr>
          <p:nvPr>
            <p:ph type="ftr" sz="quarter" idx="11"/>
          </p:nvPr>
        </p:nvSpPr>
        <p:spPr/>
        <p:txBody>
          <a:bodyPr/>
          <a:lstStyle/>
          <a:p>
            <a:pPr>
              <a:defRPr/>
            </a:pPr>
            <a:endParaRPr lang="en-US">
              <a:solidFill>
                <a:srgbClr val="FEFAC9"/>
              </a:solidFill>
            </a:endParaRPr>
          </a:p>
        </p:txBody>
      </p:sp>
      <p:sp>
        <p:nvSpPr>
          <p:cNvPr id="7" name="Slide Number Placeholder 6"/>
          <p:cNvSpPr>
            <a:spLocks noGrp="1"/>
          </p:cNvSpPr>
          <p:nvPr>
            <p:ph type="sldNum" sz="quarter" idx="12"/>
          </p:nvPr>
        </p:nvSpPr>
        <p:spPr/>
        <p:txBody>
          <a:bodyPr/>
          <a:lstStyle/>
          <a:p>
            <a:pPr>
              <a:defRPr/>
            </a:pPr>
            <a:fld id="{43E91A0F-07E5-432E-A23A-579B3E646564}" type="slidenum">
              <a:rPr lang="en-US" smtClean="0">
                <a:solidFill>
                  <a:srgbClr val="FEFAC9"/>
                </a:solidFill>
              </a:rPr>
              <a:pPr>
                <a:defRPr/>
              </a:pPr>
              <a:t>‹#›</a:t>
            </a:fld>
            <a:endParaRPr lang="en-US">
              <a:solidFill>
                <a:srgbClr val="FEFAC9"/>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09CFDF3E-1100-46B1-AC32-3346BE12B67C}" type="datetimeFigureOut">
              <a:rPr lang="en-US" smtClean="0">
                <a:solidFill>
                  <a:srgbClr val="FEFAC9"/>
                </a:solidFill>
              </a:rPr>
              <a:pPr>
                <a:defRPr/>
              </a:pPr>
              <a:t>9/30/2012</a:t>
            </a:fld>
            <a:endParaRPr lang="en-US">
              <a:solidFill>
                <a:srgbClr val="FEFAC9"/>
              </a:solidFill>
            </a:endParaRPr>
          </a:p>
        </p:txBody>
      </p:sp>
      <p:sp>
        <p:nvSpPr>
          <p:cNvPr id="6" name="Footer Placeholder 5"/>
          <p:cNvSpPr>
            <a:spLocks noGrp="1"/>
          </p:cNvSpPr>
          <p:nvPr>
            <p:ph type="ftr" sz="quarter" idx="11"/>
          </p:nvPr>
        </p:nvSpPr>
        <p:spPr/>
        <p:txBody>
          <a:bodyPr/>
          <a:lstStyle/>
          <a:p>
            <a:pPr>
              <a:defRPr/>
            </a:pPr>
            <a:endParaRPr lang="en-US">
              <a:solidFill>
                <a:srgbClr val="FEFAC9"/>
              </a:solidFill>
            </a:endParaRPr>
          </a:p>
        </p:txBody>
      </p:sp>
      <p:sp>
        <p:nvSpPr>
          <p:cNvPr id="7" name="Slide Number Placeholder 6"/>
          <p:cNvSpPr>
            <a:spLocks noGrp="1"/>
          </p:cNvSpPr>
          <p:nvPr>
            <p:ph type="sldNum" sz="quarter" idx="12"/>
          </p:nvPr>
        </p:nvSpPr>
        <p:spPr/>
        <p:txBody>
          <a:bodyPr/>
          <a:lstStyle/>
          <a:p>
            <a:pPr>
              <a:defRPr/>
            </a:pPr>
            <a:fld id="{55987A10-9E55-4D07-AD16-5EFF3D2C65D0}" type="slidenum">
              <a:rPr lang="en-US" smtClean="0">
                <a:solidFill>
                  <a:srgbClr val="FEFAC9"/>
                </a:solidFill>
              </a:rPr>
              <a:pPr>
                <a:defRPr/>
              </a:pPr>
              <a:t>‹#›</a:t>
            </a:fld>
            <a:endParaRPr lang="en-US">
              <a:solidFill>
                <a:srgbClr val="FEFAC9"/>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base">
              <a:spcBef>
                <a:spcPct val="0"/>
              </a:spcBef>
              <a:spcAft>
                <a:spcPct val="0"/>
              </a:spcAft>
              <a:defRPr/>
            </a:pPr>
            <a:fld id="{132F6A87-1FE8-4372-878E-81CD251EE7DA}" type="datetimeFigureOut">
              <a:rPr lang="en-US" smtClean="0">
                <a:solidFill>
                  <a:srgbClr val="FEFAC9"/>
                </a:solidFill>
                <a:latin typeface="Arial" charset="0"/>
              </a:rPr>
              <a:pPr fontAlgn="base">
                <a:spcBef>
                  <a:spcPct val="0"/>
                </a:spcBef>
                <a:spcAft>
                  <a:spcPct val="0"/>
                </a:spcAft>
                <a:defRPr/>
              </a:pPr>
              <a:t>9/30/2012</a:t>
            </a:fld>
            <a:endParaRPr lang="en-US">
              <a:solidFill>
                <a:srgbClr val="FEFAC9"/>
              </a:solidFill>
              <a:latin typeface="Arial" charset="0"/>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fontAlgn="base">
              <a:spcBef>
                <a:spcPct val="0"/>
              </a:spcBef>
              <a:spcAft>
                <a:spcPct val="0"/>
              </a:spcAft>
              <a:defRPr/>
            </a:pPr>
            <a:endParaRPr lang="en-US">
              <a:solidFill>
                <a:srgbClr val="FEFAC9"/>
              </a:solidFill>
              <a:latin typeface="Arial" charset="0"/>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fontAlgn="base">
              <a:spcBef>
                <a:spcPct val="0"/>
              </a:spcBef>
              <a:spcAft>
                <a:spcPct val="0"/>
              </a:spcAft>
              <a:defRPr/>
            </a:pPr>
            <a:fld id="{46A76F2E-3C39-4F07-A50C-56CFFA29BD83}" type="slidenum">
              <a:rPr lang="en-US" smtClean="0">
                <a:solidFill>
                  <a:srgbClr val="FEFAC9"/>
                </a:solidFill>
                <a:latin typeface="Arial" charset="0"/>
              </a:rPr>
              <a:pPr fontAlgn="base">
                <a:spcBef>
                  <a:spcPct val="0"/>
                </a:spcBef>
                <a:spcAft>
                  <a:spcPct val="0"/>
                </a:spcAft>
                <a:defRPr/>
              </a:pPr>
              <a:t>‹#›</a:t>
            </a:fld>
            <a:endParaRPr lang="en-US">
              <a:solidFill>
                <a:srgbClr val="FEFAC9"/>
              </a:solidFill>
              <a:latin typeface="Arial"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 Id="rId9" Type="http://schemas.openxmlformats.org/officeDocument/2006/relationships/image" Target="../media/image29.jpeg"/></Relationships>
</file>

<file path=ppt/slides/_rels/slide1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image" Target="../media/image32.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7.jpeg"/><Relationship Id="rId4" Type="http://schemas.openxmlformats.org/officeDocument/2006/relationships/image" Target="../media/image36.jpeg"/></Relationships>
</file>

<file path=ppt/slides/_rels/slide1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0.jpeg"/><Relationship Id="rId4" Type="http://schemas.openxmlformats.org/officeDocument/2006/relationships/image" Target="../media/image39.jpeg"/></Relationships>
</file>

<file path=ppt/slides/_rels/slide17.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43.jpeg"/><Relationship Id="rId4" Type="http://schemas.openxmlformats.org/officeDocument/2006/relationships/image" Target="../media/image42.jpeg"/></Relationships>
</file>

<file path=ppt/slides/_rels/slide18.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5.jpeg"/></Relationships>
</file>

<file path=ppt/slides/_rels/slide19.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12700"/>
            <a:ext cx="9211812"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3157" y="180592"/>
            <a:ext cx="8190640" cy="2123658"/>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66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a:p>
            <a:pPr algn="ctr" fontAlgn="base">
              <a:spcBef>
                <a:spcPct val="0"/>
              </a:spcBef>
              <a:spcAft>
                <a:spcPct val="0"/>
              </a:spcAft>
              <a:defRPr/>
            </a:pPr>
            <a:r>
              <a:rPr lang="ru-RU" sz="66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Урок русского языка</a:t>
            </a:r>
            <a:endParaRPr lang="ru-RU" sz="6600" b="1" dirty="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5124" name="TextBox 6"/>
          <p:cNvSpPr txBox="1">
            <a:spLocks noChangeArrowheads="1"/>
          </p:cNvSpPr>
          <p:nvPr/>
        </p:nvSpPr>
        <p:spPr bwMode="auto">
          <a:xfrm>
            <a:off x="1102848" y="5229200"/>
            <a:ext cx="681090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fontAlgn="base" hangingPunct="1">
              <a:spcBef>
                <a:spcPct val="0"/>
              </a:spcBef>
              <a:spcAft>
                <a:spcPct val="0"/>
              </a:spcAft>
            </a:pPr>
            <a:r>
              <a:rPr lang="ru-RU" sz="4000" b="1" dirty="0" smtClean="0">
                <a:solidFill>
                  <a:srgbClr val="FFFF00"/>
                </a:solidFill>
                <a:latin typeface="Times New Roman" pitchFamily="18" charset="0"/>
                <a:cs typeface="Times New Roman" pitchFamily="18" charset="0"/>
              </a:rPr>
              <a:t>Сидорова Юлия Евгеньевна</a:t>
            </a:r>
          </a:p>
          <a:p>
            <a:pPr algn="ctr" eaLnBrk="1" fontAlgn="base" hangingPunct="1">
              <a:spcBef>
                <a:spcPct val="0"/>
              </a:spcBef>
              <a:spcAft>
                <a:spcPct val="0"/>
              </a:spcAft>
            </a:pPr>
            <a:r>
              <a:rPr lang="ru-RU" sz="4000" b="1" dirty="0" smtClean="0">
                <a:solidFill>
                  <a:srgbClr val="FFFF00"/>
                </a:solidFill>
                <a:latin typeface="Times New Roman" pitchFamily="18" charset="0"/>
                <a:cs typeface="Times New Roman" pitchFamily="18" charset="0"/>
              </a:rPr>
              <a:t>МОУ СОШ №1</a:t>
            </a:r>
            <a:endParaRPr lang="ru-RU" sz="4000" b="1" dirty="0">
              <a:solidFill>
                <a:srgbClr val="FFFF00"/>
              </a:solidFill>
              <a:latin typeface="Times New Roman" pitchFamily="18" charset="0"/>
              <a:cs typeface="Times New Roman" pitchFamily="18" charset="0"/>
            </a:endParaRPr>
          </a:p>
        </p:txBody>
      </p:sp>
      <p:sp>
        <p:nvSpPr>
          <p:cNvPr id="8" name="Прямоугольник 7"/>
          <p:cNvSpPr/>
          <p:nvPr/>
        </p:nvSpPr>
        <p:spPr>
          <a:xfrm>
            <a:off x="985621" y="2317709"/>
            <a:ext cx="7632848" cy="1754326"/>
          </a:xfrm>
          <a:prstGeom prst="rect">
            <a:avLst/>
          </a:prstGeom>
          <a:noFill/>
          <a:scene3d>
            <a:camera prst="perspectiveBelow"/>
            <a:lightRig rig="flat" dir="tl">
              <a:rot lat="0" lon="0" rev="6600000"/>
            </a:lightRig>
          </a:scene3d>
          <a:sp3d>
            <a:bevelT/>
          </a:sp3d>
        </p:spPr>
        <p:txBody>
          <a:bodyPr wrap="square">
            <a:spAutoFit/>
            <a:sp3d extrusionH="25400" contourW="8890">
              <a:bevelT w="38100" h="31750" prst="convex"/>
              <a:contourClr>
                <a:schemeClr val="accent2">
                  <a:shade val="75000"/>
                </a:schemeClr>
              </a:contourClr>
            </a:sp3d>
          </a:bodyPr>
          <a:lstStyle/>
          <a:p>
            <a:pPr algn="ctr" fontAlgn="base">
              <a:spcBef>
                <a:spcPct val="0"/>
              </a:spcBef>
              <a:spcAft>
                <a:spcPct val="0"/>
              </a:spcAft>
              <a:defRPr/>
            </a:pPr>
            <a:r>
              <a:rPr lang="ru-RU" sz="5400" b="1" dirty="0" smtClean="0">
                <a:ln w="11430"/>
                <a:solidFill>
                  <a:srgbClr val="FF0000"/>
                </a:solidFill>
                <a:effectLst>
                  <a:outerShdw blurRad="50800" dist="38100" dir="10800000" algn="r" rotWithShape="0">
                    <a:prstClr val="black">
                      <a:alpha val="40000"/>
                    </a:prstClr>
                  </a:outerShdw>
                </a:effectLst>
                <a:latin typeface="Monotype Corsiva" pitchFamily="66" charset="0"/>
              </a:rPr>
              <a:t>Тема: «Жаргонизмы».</a:t>
            </a:r>
          </a:p>
          <a:p>
            <a:pPr algn="ctr" fontAlgn="base">
              <a:spcBef>
                <a:spcPct val="0"/>
              </a:spcBef>
              <a:spcAft>
                <a:spcPct val="0"/>
              </a:spcAft>
              <a:defRPr/>
            </a:pPr>
            <a:r>
              <a:rPr lang="ru-RU" sz="5400" b="1" dirty="0">
                <a:ln w="11430"/>
                <a:solidFill>
                  <a:srgbClr val="FF0000"/>
                </a:solidFill>
                <a:effectLst>
                  <a:outerShdw blurRad="50800" dist="38100" dir="10800000" algn="r" rotWithShape="0">
                    <a:prstClr val="black">
                      <a:alpha val="40000"/>
                    </a:prstClr>
                  </a:outerShdw>
                </a:effectLst>
                <a:latin typeface="Monotype Corsiva" pitchFamily="66" charset="0"/>
              </a:rPr>
              <a:t>6</a:t>
            </a:r>
            <a:r>
              <a:rPr lang="ru-RU" sz="5400" b="1" dirty="0" smtClean="0">
                <a:ln w="11430"/>
                <a:solidFill>
                  <a:srgbClr val="FF0000"/>
                </a:solidFill>
                <a:effectLst>
                  <a:outerShdw blurRad="50800" dist="38100" dir="10800000" algn="r" rotWithShape="0">
                    <a:prstClr val="black">
                      <a:alpha val="40000"/>
                    </a:prstClr>
                  </a:outerShdw>
                </a:effectLst>
                <a:latin typeface="Monotype Corsiva" pitchFamily="66" charset="0"/>
              </a:rPr>
              <a:t> класс</a:t>
            </a:r>
            <a:endParaRPr lang="ru-RU" sz="5400" b="1" dirty="0">
              <a:ln w="11430"/>
              <a:solidFill>
                <a:srgbClr val="FF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Monotype Corsiva" pitchFamily="66" charset="0"/>
            </a:endParaRPr>
          </a:p>
        </p:txBody>
      </p:sp>
      <p:pic>
        <p:nvPicPr>
          <p:cNvPr id="1026" name="Picture 2" descr="C:\Users\Александр\Desktop\дебют\картинки\003.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898088">
            <a:off x="3752287" y="3955138"/>
            <a:ext cx="1775051" cy="1334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75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5620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355144" y="180592"/>
            <a:ext cx="8321312" cy="2024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0000"/>
                </a:solidFill>
                <a:latin typeface="Times New Roman" pitchFamily="18" charset="0"/>
                <a:cs typeface="Times New Roman" pitchFamily="18" charset="0"/>
              </a:rPr>
              <a:t>Найти и выписать жаргонизмы:</a:t>
            </a:r>
          </a:p>
          <a:p>
            <a:pPr algn="ctr"/>
            <a:r>
              <a:rPr lang="ru-RU" sz="3200" b="1" i="1" dirty="0" smtClean="0">
                <a:solidFill>
                  <a:srgbClr val="FF0000"/>
                </a:solidFill>
                <a:latin typeface="Times New Roman" pitchFamily="18" charset="0"/>
                <a:cs typeface="Times New Roman" pitchFamily="18" charset="0"/>
              </a:rPr>
              <a:t>первый ряд </a:t>
            </a:r>
            <a:r>
              <a:rPr lang="ru-RU" sz="3200" b="1" dirty="0" smtClean="0">
                <a:solidFill>
                  <a:srgbClr val="FF00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существительные,</a:t>
            </a:r>
            <a:endParaRPr lang="ru-RU" sz="3200" b="1" dirty="0" smtClean="0">
              <a:solidFill>
                <a:srgbClr val="FF0000"/>
              </a:solidFill>
              <a:latin typeface="Times New Roman" pitchFamily="18" charset="0"/>
              <a:cs typeface="Times New Roman" pitchFamily="18" charset="0"/>
            </a:endParaRPr>
          </a:p>
          <a:p>
            <a:pPr algn="ctr"/>
            <a:r>
              <a:rPr lang="ru-RU" sz="3200" b="1" i="1" dirty="0" smtClean="0">
                <a:solidFill>
                  <a:srgbClr val="FF0000"/>
                </a:solidFill>
                <a:latin typeface="Times New Roman" pitchFamily="18" charset="0"/>
                <a:cs typeface="Times New Roman" pitchFamily="18" charset="0"/>
              </a:rPr>
              <a:t>второй ряд </a:t>
            </a:r>
            <a:r>
              <a:rPr lang="ru-RU" sz="3200" b="1" dirty="0" smtClean="0">
                <a:solidFill>
                  <a:srgbClr val="FF00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глаголы,</a:t>
            </a:r>
            <a:endParaRPr lang="ru-RU" sz="3200" b="1" dirty="0" smtClean="0">
              <a:solidFill>
                <a:srgbClr val="FF0000"/>
              </a:solidFill>
              <a:latin typeface="Times New Roman" pitchFamily="18" charset="0"/>
              <a:cs typeface="Times New Roman" pitchFamily="18" charset="0"/>
            </a:endParaRPr>
          </a:p>
          <a:p>
            <a:pPr algn="ctr"/>
            <a:r>
              <a:rPr lang="ru-RU" sz="3200" b="1" i="1" dirty="0" smtClean="0">
                <a:solidFill>
                  <a:srgbClr val="FF0000"/>
                </a:solidFill>
                <a:latin typeface="Times New Roman" pitchFamily="18" charset="0"/>
                <a:cs typeface="Times New Roman" pitchFamily="18" charset="0"/>
              </a:rPr>
              <a:t>третий ряд </a:t>
            </a:r>
            <a:r>
              <a:rPr lang="ru-RU" sz="3200" b="1" smtClean="0">
                <a:solidFill>
                  <a:srgbClr val="FF0000"/>
                </a:solidFill>
                <a:latin typeface="Times New Roman" pitchFamily="18" charset="0"/>
                <a:cs typeface="Times New Roman" pitchFamily="18" charset="0"/>
              </a:rPr>
              <a:t>–</a:t>
            </a:r>
            <a:r>
              <a:rPr lang="ru-RU" sz="3200" b="1" smtClean="0">
                <a:solidFill>
                  <a:srgbClr val="FFFF00"/>
                </a:solidFill>
                <a:latin typeface="Times New Roman" pitchFamily="18" charset="0"/>
                <a:cs typeface="Times New Roman" pitchFamily="18" charset="0"/>
              </a:rPr>
              <a:t> наречия.</a:t>
            </a:r>
            <a:endParaRPr lang="ru-RU" sz="3200" b="1" dirty="0">
              <a:solidFill>
                <a:srgbClr val="FF0000"/>
              </a:solidFill>
              <a:latin typeface="Times New Roman" pitchFamily="18" charset="0"/>
              <a:cs typeface="Times New Roman" pitchFamily="18" charset="0"/>
            </a:endParaRPr>
          </a:p>
        </p:txBody>
      </p:sp>
      <p:sp>
        <p:nvSpPr>
          <p:cNvPr id="4" name="Прямоугольник 3"/>
          <p:cNvSpPr/>
          <p:nvPr/>
        </p:nvSpPr>
        <p:spPr>
          <a:xfrm>
            <a:off x="355144" y="2564904"/>
            <a:ext cx="8321312" cy="367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Чувак,</a:t>
            </a:r>
            <a:r>
              <a:rPr lang="ru-RU" sz="3200" b="1" dirty="0">
                <a:solidFill>
                  <a:srgbClr val="FFFF00"/>
                </a:solidFill>
                <a:latin typeface="Times New Roman" pitchFamily="18" charset="0"/>
                <a:cs typeface="Times New Roman" pitchFamily="18" charset="0"/>
              </a:rPr>
              <a:t> прикольно,</a:t>
            </a:r>
            <a:r>
              <a:rPr lang="ru-RU" sz="3200" b="1" dirty="0" smtClean="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прикид</a:t>
            </a:r>
            <a:r>
              <a:rPr lang="ru-RU" sz="3200" b="1" dirty="0">
                <a:solidFill>
                  <a:srgbClr val="FFFF00"/>
                </a:solidFill>
                <a:latin typeface="Times New Roman" pitchFamily="18" charset="0"/>
                <a:cs typeface="Times New Roman" pitchFamily="18" charset="0"/>
              </a:rPr>
              <a:t>, заколебал, </a:t>
            </a:r>
            <a:r>
              <a:rPr lang="ru-RU" sz="3200" b="1" dirty="0" err="1" smtClean="0">
                <a:solidFill>
                  <a:srgbClr val="FFFF00"/>
                </a:solidFill>
                <a:latin typeface="Times New Roman" pitchFamily="18" charset="0"/>
                <a:cs typeface="Times New Roman" pitchFamily="18" charset="0"/>
              </a:rPr>
              <a:t>понты</a:t>
            </a:r>
            <a:r>
              <a:rPr lang="ru-RU" sz="3200" b="1" dirty="0" smtClean="0">
                <a:solidFill>
                  <a:srgbClr val="FFFF00"/>
                </a:solidFill>
                <a:latin typeface="Times New Roman" pitchFamily="18" charset="0"/>
                <a:cs typeface="Times New Roman" pitchFamily="18" charset="0"/>
              </a:rPr>
              <a:t>,</a:t>
            </a:r>
            <a:r>
              <a:rPr lang="ru-RU" sz="3200" b="1" dirty="0">
                <a:solidFill>
                  <a:srgbClr val="FFFF00"/>
                </a:solidFill>
                <a:latin typeface="Times New Roman" pitchFamily="18" charset="0"/>
                <a:cs typeface="Times New Roman" pitchFamily="18" charset="0"/>
              </a:rPr>
              <a:t> забьем,</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тело, </a:t>
            </a:r>
            <a:r>
              <a:rPr lang="ru-RU" sz="3200" b="1" dirty="0" smtClean="0">
                <a:solidFill>
                  <a:srgbClr val="FFFF00"/>
                </a:solidFill>
                <a:latin typeface="Times New Roman" pitchFamily="18" charset="0"/>
                <a:cs typeface="Times New Roman" pitchFamily="18" charset="0"/>
              </a:rPr>
              <a:t>халява</a:t>
            </a:r>
            <a:r>
              <a:rPr lang="ru-RU" sz="3200" b="1" dirty="0">
                <a:solidFill>
                  <a:srgbClr val="FFFF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отвали</a:t>
            </a:r>
            <a:r>
              <a:rPr lang="ru-RU" sz="3200" b="1" dirty="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влом</a:t>
            </a:r>
            <a:r>
              <a:rPr lang="ru-RU" sz="3200" b="1" dirty="0">
                <a:solidFill>
                  <a:srgbClr val="FFFF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не </a:t>
            </a:r>
            <a:r>
              <a:rPr lang="ru-RU" sz="3200" b="1" dirty="0">
                <a:solidFill>
                  <a:srgbClr val="FFFF00"/>
                </a:solidFill>
                <a:latin typeface="Times New Roman" pitchFamily="18" charset="0"/>
                <a:cs typeface="Times New Roman" pitchFamily="18" charset="0"/>
              </a:rPr>
              <a:t>свисти</a:t>
            </a:r>
            <a:r>
              <a:rPr lang="ru-RU" sz="3200" b="1" dirty="0" smtClean="0">
                <a:solidFill>
                  <a:srgbClr val="FFFF00"/>
                </a:solidFill>
                <a:latin typeface="Times New Roman" pitchFamily="18" charset="0"/>
                <a:cs typeface="Times New Roman" pitchFamily="18" charset="0"/>
              </a:rPr>
              <a:t>,</a:t>
            </a:r>
            <a:r>
              <a:rPr lang="ru-RU" sz="3200" b="1" dirty="0">
                <a:solidFill>
                  <a:srgbClr val="FFFF00"/>
                </a:solidFill>
                <a:latin typeface="Times New Roman" pitchFamily="18" charset="0"/>
                <a:cs typeface="Times New Roman" pitchFamily="18" charset="0"/>
              </a:rPr>
              <a:t> базар,</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гонишь, </a:t>
            </a:r>
            <a:r>
              <a:rPr lang="ru-RU" sz="3200" b="1" dirty="0" err="1" smtClean="0">
                <a:solidFill>
                  <a:srgbClr val="FFFF00"/>
                </a:solidFill>
                <a:latin typeface="Times New Roman" pitchFamily="18" charset="0"/>
                <a:cs typeface="Times New Roman" pitchFamily="18" charset="0"/>
              </a:rPr>
              <a:t>задолбал</a:t>
            </a:r>
            <a:r>
              <a:rPr lang="ru-RU" sz="3200" b="1" dirty="0">
                <a:solidFill>
                  <a:srgbClr val="FFFF00"/>
                </a:solidFill>
                <a:latin typeface="Times New Roman" pitchFamily="18" charset="0"/>
                <a:cs typeface="Times New Roman" pitchFamily="18" charset="0"/>
              </a:rPr>
              <a:t>, обломать, </a:t>
            </a:r>
            <a:r>
              <a:rPr lang="ru-RU" sz="3200" b="1" dirty="0" smtClean="0">
                <a:solidFill>
                  <a:srgbClr val="FFFF00"/>
                </a:solidFill>
                <a:latin typeface="Times New Roman" pitchFamily="18" charset="0"/>
                <a:cs typeface="Times New Roman" pitchFamily="18" charset="0"/>
              </a:rPr>
              <a:t>прикинь, клево,</a:t>
            </a:r>
            <a:r>
              <a:rPr lang="ru-RU" sz="3200" b="1" dirty="0">
                <a:solidFill>
                  <a:srgbClr val="FFFF00"/>
                </a:solidFill>
                <a:latin typeface="Times New Roman" pitchFamily="18" charset="0"/>
                <a:cs typeface="Times New Roman" pitchFamily="18" charset="0"/>
              </a:rPr>
              <a:t> чел,</a:t>
            </a:r>
            <a:r>
              <a:rPr lang="ru-RU" sz="3200" b="1" dirty="0" smtClean="0">
                <a:solidFill>
                  <a:srgbClr val="FFFF00"/>
                </a:solidFill>
                <a:latin typeface="Times New Roman" pitchFamily="18" charset="0"/>
                <a:cs typeface="Times New Roman" pitchFamily="18" charset="0"/>
              </a:rPr>
              <a:t> </a:t>
            </a:r>
            <a:r>
              <a:rPr lang="ru-RU" sz="3200" b="1" dirty="0" err="1">
                <a:solidFill>
                  <a:srgbClr val="FFFF00"/>
                </a:solidFill>
                <a:latin typeface="Times New Roman" pitchFamily="18" charset="0"/>
                <a:cs typeface="Times New Roman" pitchFamily="18" charset="0"/>
              </a:rPr>
              <a:t>офигенно</a:t>
            </a:r>
            <a:r>
              <a:rPr lang="ru-RU" sz="3200" b="1" dirty="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копец</a:t>
            </a:r>
            <a:r>
              <a:rPr lang="ru-RU" sz="3200" b="1" dirty="0">
                <a:solidFill>
                  <a:srgbClr val="FFFF00"/>
                </a:solidFill>
                <a:latin typeface="Times New Roman" pitchFamily="18" charset="0"/>
                <a:cs typeface="Times New Roman" pitchFamily="18" charset="0"/>
              </a:rPr>
              <a:t>,</a:t>
            </a:r>
            <a:r>
              <a:rPr lang="ru-RU" sz="3200" b="1" dirty="0" smtClean="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отстойно</a:t>
            </a:r>
            <a:r>
              <a:rPr lang="ru-RU" sz="3200" b="1" dirty="0" smtClean="0">
                <a:solidFill>
                  <a:srgbClr val="FFFF00"/>
                </a:solidFill>
                <a:latin typeface="Times New Roman" pitchFamily="18" charset="0"/>
                <a:cs typeface="Times New Roman" pitchFamily="18" charset="0"/>
              </a:rPr>
              <a:t>,</a:t>
            </a:r>
            <a:r>
              <a:rPr lang="ru-RU" sz="3200" b="1" dirty="0">
                <a:solidFill>
                  <a:srgbClr val="FFFF00"/>
                </a:solidFill>
                <a:latin typeface="Times New Roman" pitchFamily="18" charset="0"/>
                <a:cs typeface="Times New Roman" pitchFamily="18" charset="0"/>
              </a:rPr>
              <a:t> </a:t>
            </a:r>
            <a:r>
              <a:rPr lang="ru-RU" sz="3200" b="1" dirty="0" err="1">
                <a:solidFill>
                  <a:srgbClr val="FFFF00"/>
                </a:solidFill>
                <a:latin typeface="Times New Roman" pitchFamily="18" charset="0"/>
                <a:cs typeface="Times New Roman" pitchFamily="18" charset="0"/>
              </a:rPr>
              <a:t>отвянь</a:t>
            </a:r>
            <a:r>
              <a:rPr lang="ru-RU" sz="3200" b="1" dirty="0">
                <a:solidFill>
                  <a:srgbClr val="FFFF00"/>
                </a:solidFill>
                <a:latin typeface="Times New Roman" pitchFamily="18" charset="0"/>
                <a:cs typeface="Times New Roman" pitchFamily="18" charset="0"/>
              </a:rPr>
              <a:t>,</a:t>
            </a:r>
            <a:r>
              <a:rPr lang="ru-RU" sz="3200" b="1" dirty="0" smtClean="0">
                <a:solidFill>
                  <a:srgbClr val="FFFF00"/>
                </a:solidFill>
                <a:latin typeface="Times New Roman" pitchFamily="18" charset="0"/>
                <a:cs typeface="Times New Roman" pitchFamily="18" charset="0"/>
              </a:rPr>
              <a:t> параллельно</a:t>
            </a:r>
            <a:r>
              <a:rPr lang="ru-RU" sz="3200" b="1" dirty="0">
                <a:solidFill>
                  <a:srgbClr val="FFFF00"/>
                </a:solidFill>
                <a:latin typeface="Times New Roman" pitchFamily="18" charset="0"/>
                <a:cs typeface="Times New Roman" pitchFamily="18" charset="0"/>
              </a:rPr>
              <a:t>. </a:t>
            </a:r>
          </a:p>
        </p:txBody>
      </p:sp>
    </p:spTree>
    <p:extLst>
      <p:ext uri="{BB962C8B-B14F-4D97-AF65-F5344CB8AC3E}">
        <p14:creationId xmlns:p14="http://schemas.microsoft.com/office/powerpoint/2010/main" val="2480822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pic>
        <p:nvPicPr>
          <p:cNvPr id="1026" name="Picture 2" descr="C:\Users\Александр\Desktop\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90386">
            <a:off x="190037" y="327234"/>
            <a:ext cx="2190850" cy="19339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лександр\Desktop\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32630"/>
            <a:ext cx="1944216" cy="192075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Александр\Desktop\2 - копия.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8429" y="2693219"/>
            <a:ext cx="1944216" cy="179449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Александр\Desktop\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887947">
            <a:off x="671240" y="3800241"/>
            <a:ext cx="2149352" cy="16090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Александр\Desktop\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375682">
            <a:off x="6024424" y="3673405"/>
            <a:ext cx="2305050" cy="1671429"/>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Александр\Desktop\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63357">
            <a:off x="6439560" y="521530"/>
            <a:ext cx="1981680" cy="172364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Александр\Desktop\1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75976" y="4869160"/>
            <a:ext cx="1905000" cy="157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50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par>
                                <p:cTn id="11" presetID="6" presetClass="entr" presetSubtype="16" fill="hold" nodeType="withEffect">
                                  <p:stCondLst>
                                    <p:cond delay="0"/>
                                  </p:stCondLst>
                                  <p:childTnLst>
                                    <p:set>
                                      <p:cBhvr>
                                        <p:cTn id="12" dur="1" fill="hold">
                                          <p:stCondLst>
                                            <p:cond delay="0"/>
                                          </p:stCondLst>
                                        </p:cTn>
                                        <p:tgtEl>
                                          <p:spTgt spid="1033"/>
                                        </p:tgtEl>
                                        <p:attrNameLst>
                                          <p:attrName>style.visibility</p:attrName>
                                        </p:attrNameLst>
                                      </p:cBhvr>
                                      <p:to>
                                        <p:strVal val="visible"/>
                                      </p:to>
                                    </p:set>
                                    <p:animEffect transition="in" filter="circle(in)">
                                      <p:cBhvr>
                                        <p:cTn id="13" dur="2000"/>
                                        <p:tgtEl>
                                          <p:spTgt spid="1033"/>
                                        </p:tgtEl>
                                      </p:cBhvr>
                                    </p:animEffect>
                                  </p:childTnLst>
                                </p:cTn>
                              </p:par>
                              <p:par>
                                <p:cTn id="14" presetID="21" presetClass="entr" presetSubtype="1" fill="hold" nodeType="withEffect">
                                  <p:stCondLst>
                                    <p:cond delay="0"/>
                                  </p:stCondLst>
                                  <p:childTnLst>
                                    <p:set>
                                      <p:cBhvr>
                                        <p:cTn id="15" dur="1" fill="hold">
                                          <p:stCondLst>
                                            <p:cond delay="0"/>
                                          </p:stCondLst>
                                        </p:cTn>
                                        <p:tgtEl>
                                          <p:spTgt spid="1029"/>
                                        </p:tgtEl>
                                        <p:attrNameLst>
                                          <p:attrName>style.visibility</p:attrName>
                                        </p:attrNameLst>
                                      </p:cBhvr>
                                      <p:to>
                                        <p:strVal val="visible"/>
                                      </p:to>
                                    </p:set>
                                    <p:animEffect transition="in" filter="wheel(1)">
                                      <p:cBhvr>
                                        <p:cTn id="16" dur="2000"/>
                                        <p:tgtEl>
                                          <p:spTgt spid="1029"/>
                                        </p:tgtEl>
                                      </p:cBhvr>
                                    </p:animEffect>
                                  </p:childTnLst>
                                </p:cTn>
                              </p:par>
                              <p:par>
                                <p:cTn id="17" presetID="6" presetClass="entr" presetSubtype="16" fill="hold" nodeType="withEffect">
                                  <p:stCondLst>
                                    <p:cond delay="0"/>
                                  </p:stCondLst>
                                  <p:childTnLst>
                                    <p:set>
                                      <p:cBhvr>
                                        <p:cTn id="18" dur="1" fill="hold">
                                          <p:stCondLst>
                                            <p:cond delay="0"/>
                                          </p:stCondLst>
                                        </p:cTn>
                                        <p:tgtEl>
                                          <p:spTgt spid="1031"/>
                                        </p:tgtEl>
                                        <p:attrNameLst>
                                          <p:attrName>style.visibility</p:attrName>
                                        </p:attrNameLst>
                                      </p:cBhvr>
                                      <p:to>
                                        <p:strVal val="visible"/>
                                      </p:to>
                                    </p:set>
                                    <p:animEffect transition="in" filter="circle(in)">
                                      <p:cBhvr>
                                        <p:cTn id="19" dur="2000"/>
                                        <p:tgtEl>
                                          <p:spTgt spid="1031"/>
                                        </p:tgtEl>
                                      </p:cBhvr>
                                    </p:animEffect>
                                  </p:childTnLst>
                                </p:cTn>
                              </p:par>
                              <p:par>
                                <p:cTn id="20" presetID="6" presetClass="entr" presetSubtype="16" fill="hold" nodeType="withEffect">
                                  <p:stCondLst>
                                    <p:cond delay="0"/>
                                  </p:stCondLst>
                                  <p:childTnLst>
                                    <p:set>
                                      <p:cBhvr>
                                        <p:cTn id="21" dur="1" fill="hold">
                                          <p:stCondLst>
                                            <p:cond delay="0"/>
                                          </p:stCondLst>
                                        </p:cTn>
                                        <p:tgtEl>
                                          <p:spTgt spid="1034"/>
                                        </p:tgtEl>
                                        <p:attrNameLst>
                                          <p:attrName>style.visibility</p:attrName>
                                        </p:attrNameLst>
                                      </p:cBhvr>
                                      <p:to>
                                        <p:strVal val="visible"/>
                                      </p:to>
                                    </p:set>
                                    <p:animEffect transition="in" filter="circle(in)">
                                      <p:cBhvr>
                                        <p:cTn id="22" dur="2000"/>
                                        <p:tgtEl>
                                          <p:spTgt spid="1034"/>
                                        </p:tgtEl>
                                      </p:cBhvr>
                                    </p:animEffect>
                                  </p:childTnLst>
                                </p:cTn>
                              </p:par>
                              <p:par>
                                <p:cTn id="23" presetID="6" presetClass="entr" presetSubtype="16" fill="hold" nodeType="withEffect">
                                  <p:stCondLst>
                                    <p:cond delay="0"/>
                                  </p:stCondLst>
                                  <p:childTnLst>
                                    <p:set>
                                      <p:cBhvr>
                                        <p:cTn id="24" dur="1" fill="hold">
                                          <p:stCondLst>
                                            <p:cond delay="0"/>
                                          </p:stCondLst>
                                        </p:cTn>
                                        <p:tgtEl>
                                          <p:spTgt spid="1032"/>
                                        </p:tgtEl>
                                        <p:attrNameLst>
                                          <p:attrName>style.visibility</p:attrName>
                                        </p:attrNameLst>
                                      </p:cBhvr>
                                      <p:to>
                                        <p:strVal val="visible"/>
                                      </p:to>
                                    </p:set>
                                    <p:animEffect transition="in" filter="circle(in)">
                                      <p:cBhvr>
                                        <p:cTn id="25" dur="20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539552" y="476672"/>
            <a:ext cx="784887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0000"/>
                </a:solidFill>
                <a:latin typeface="Times New Roman" pitchFamily="18" charset="0"/>
                <a:cs typeface="Times New Roman" pitchFamily="18" charset="0"/>
              </a:rPr>
              <a:t>Укажите соответствия книжной лексики и жаргонизмов.</a:t>
            </a:r>
            <a:endParaRPr lang="ru-RU" sz="36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539552" y="1844824"/>
            <a:ext cx="7848872" cy="4392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a:solidFill>
                  <a:srgbClr val="FFFF00"/>
                </a:solidFill>
                <a:latin typeface="Times New Roman" pitchFamily="18" charset="0"/>
                <a:cs typeface="Times New Roman" pitchFamily="18" charset="0"/>
              </a:rPr>
              <a:t>Компьютер                                               </a:t>
            </a:r>
            <a:r>
              <a:rPr lang="ru-RU" sz="2800" b="1" dirty="0" smtClean="0">
                <a:solidFill>
                  <a:srgbClr val="FFFF00"/>
                </a:solidFill>
                <a:latin typeface="Times New Roman" pitchFamily="18" charset="0"/>
                <a:cs typeface="Times New Roman" pitchFamily="18" charset="0"/>
              </a:rPr>
              <a:t>   Винт</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Мышь                                                        </a:t>
            </a:r>
            <a:r>
              <a:rPr lang="ru-RU" sz="2800" b="1" dirty="0" smtClean="0">
                <a:solidFill>
                  <a:srgbClr val="FFFF00"/>
                </a:solidFill>
                <a:latin typeface="Times New Roman" pitchFamily="18" charset="0"/>
                <a:cs typeface="Times New Roman" pitchFamily="18" charset="0"/>
              </a:rPr>
              <a:t> Ящик</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Монитор                                                    </a:t>
            </a:r>
            <a:r>
              <a:rPr lang="ru-RU" sz="2800" b="1" dirty="0" smtClean="0">
                <a:solidFill>
                  <a:srgbClr val="FFFF00"/>
                </a:solidFill>
                <a:latin typeface="Times New Roman" pitchFamily="18" charset="0"/>
                <a:cs typeface="Times New Roman" pitchFamily="18" charset="0"/>
              </a:rPr>
              <a:t> Клава</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Диск без информации             </a:t>
            </a:r>
            <a:r>
              <a:rPr lang="ru-RU" sz="2800" b="1" dirty="0" smtClean="0">
                <a:solidFill>
                  <a:srgbClr val="FFFF00"/>
                </a:solidFill>
                <a:latin typeface="Times New Roman" pitchFamily="18" charset="0"/>
                <a:cs typeface="Times New Roman" pitchFamily="18" charset="0"/>
              </a:rPr>
              <a:t>Мышка</a:t>
            </a:r>
            <a:r>
              <a:rPr lang="ru-RU" sz="2800" b="1" dirty="0">
                <a:solidFill>
                  <a:srgbClr val="FFFF00"/>
                </a:solidFill>
                <a:latin typeface="Times New Roman" pitchFamily="18" charset="0"/>
                <a:cs typeface="Times New Roman" pitchFamily="18" charset="0"/>
              </a:rPr>
              <a:t>, крыса</a:t>
            </a:r>
          </a:p>
          <a:p>
            <a:r>
              <a:rPr lang="ru-RU" sz="2800" b="1" dirty="0">
                <a:solidFill>
                  <a:srgbClr val="FFFF00"/>
                </a:solidFill>
                <a:latin typeface="Times New Roman" pitchFamily="18" charset="0"/>
                <a:cs typeface="Times New Roman" pitchFamily="18" charset="0"/>
              </a:rPr>
              <a:t>Жесткий диск               </a:t>
            </a:r>
            <a:r>
              <a:rPr lang="ru-RU" sz="2800" b="1" dirty="0" smtClean="0">
                <a:solidFill>
                  <a:srgbClr val="FFFF00"/>
                </a:solidFill>
                <a:latin typeface="Times New Roman" pitchFamily="18" charset="0"/>
                <a:cs typeface="Times New Roman" pitchFamily="18" charset="0"/>
              </a:rPr>
              <a:t>                   </a:t>
            </a:r>
            <a:r>
              <a:rPr lang="ru-RU" sz="2800" b="1" dirty="0" err="1" smtClean="0">
                <a:solidFill>
                  <a:srgbClr val="FFFF00"/>
                </a:solidFill>
                <a:latin typeface="Times New Roman" pitchFamily="18" charset="0"/>
                <a:cs typeface="Times New Roman" pitchFamily="18" charset="0"/>
              </a:rPr>
              <a:t>Системник</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Оперативная память                        </a:t>
            </a:r>
            <a:r>
              <a:rPr lang="ru-RU" sz="2800" b="1" dirty="0" smtClean="0">
                <a:solidFill>
                  <a:srgbClr val="FFFF00"/>
                </a:solidFill>
                <a:latin typeface="Times New Roman" pitchFamily="18" charset="0"/>
                <a:cs typeface="Times New Roman" pitchFamily="18" charset="0"/>
              </a:rPr>
              <a:t>Болванка</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Клавиатура                                    </a:t>
            </a:r>
            <a:r>
              <a:rPr lang="ru-RU" sz="2800" b="1" dirty="0" smtClean="0">
                <a:solidFill>
                  <a:srgbClr val="FFFF00"/>
                </a:solidFill>
                <a:latin typeface="Times New Roman" pitchFamily="18" charset="0"/>
                <a:cs typeface="Times New Roman" pitchFamily="18" charset="0"/>
              </a:rPr>
              <a:t> Оперативка</a:t>
            </a:r>
            <a:endParaRPr lang="ru-RU" sz="2800" b="1" dirty="0">
              <a:solidFill>
                <a:srgbClr val="FFFF00"/>
              </a:solidFill>
              <a:latin typeface="Times New Roman" pitchFamily="18" charset="0"/>
              <a:cs typeface="Times New Roman" pitchFamily="18" charset="0"/>
            </a:endParaRPr>
          </a:p>
          <a:p>
            <a:r>
              <a:rPr lang="ru-RU" sz="2800" b="1" dirty="0">
                <a:solidFill>
                  <a:srgbClr val="FFFF00"/>
                </a:solidFill>
                <a:latin typeface="Times New Roman" pitchFamily="18" charset="0"/>
                <a:cs typeface="Times New Roman" pitchFamily="18" charset="0"/>
              </a:rPr>
              <a:t>Системный блок                                        </a:t>
            </a:r>
            <a:r>
              <a:rPr lang="ru-RU" sz="2800" b="1" dirty="0" smtClean="0">
                <a:solidFill>
                  <a:srgbClr val="FFFF00"/>
                </a:solidFill>
                <a:latin typeface="Times New Roman" pitchFamily="18" charset="0"/>
                <a:cs typeface="Times New Roman" pitchFamily="18" charset="0"/>
              </a:rPr>
              <a:t>Комп</a:t>
            </a:r>
            <a:endParaRPr lang="ru-RU" sz="2800" b="1" dirty="0">
              <a:solidFill>
                <a:srgbClr val="FFFF00"/>
              </a:solidFill>
              <a:latin typeface="Times New Roman" pitchFamily="18" charset="0"/>
              <a:cs typeface="Times New Roman" pitchFamily="18" charset="0"/>
            </a:endParaRPr>
          </a:p>
        </p:txBody>
      </p:sp>
      <p:pic>
        <p:nvPicPr>
          <p:cNvPr id="8194" name="Picture 2" descr="C:\Users\Александр\Deskto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125" y="1870368"/>
            <a:ext cx="21240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33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323528" y="476672"/>
            <a:ext cx="83529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0000"/>
                </a:solidFill>
                <a:latin typeface="Times New Roman" pitchFamily="18" charset="0"/>
                <a:cs typeface="Times New Roman" pitchFamily="18" charset="0"/>
              </a:rPr>
              <a:t>Выявите тематические группы жаргонизмов</a:t>
            </a:r>
            <a:endParaRPr lang="ru-RU" sz="3600" b="1" dirty="0">
              <a:solidFill>
                <a:srgbClr val="FF0000"/>
              </a:solidFill>
              <a:latin typeface="Times New Roman" pitchFamily="18" charset="0"/>
              <a:cs typeface="Times New Roman" pitchFamily="18" charset="0"/>
            </a:endParaRPr>
          </a:p>
        </p:txBody>
      </p:sp>
      <p:pic>
        <p:nvPicPr>
          <p:cNvPr id="9218" name="Picture 2" descr="C:\Users\Александр\Desktop\251.jpg"/>
          <p:cNvPicPr>
            <a:picLocks noChangeAspect="1" noChangeArrowheads="1"/>
          </p:cNvPicPr>
          <p:nvPr/>
        </p:nvPicPr>
        <p:blipFill rotWithShape="1">
          <a:blip r:embed="rId3">
            <a:extLst>
              <a:ext uri="{28A0092B-C50C-407E-A947-70E740481C1C}">
                <a14:useLocalDpi xmlns:a14="http://schemas.microsoft.com/office/drawing/2010/main" val="0"/>
              </a:ext>
            </a:extLst>
          </a:blip>
          <a:srcRect l="6259" t="5343" r="6893" b="18855"/>
          <a:stretch/>
        </p:blipFill>
        <p:spPr bwMode="auto">
          <a:xfrm rot="21237194">
            <a:off x="474140" y="1254145"/>
            <a:ext cx="2511803" cy="1872207"/>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Александр\Desktop\465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1469" y="1628800"/>
            <a:ext cx="2016223" cy="194421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Александр\Desktop\94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43871">
            <a:off x="5925627" y="1369377"/>
            <a:ext cx="2359149" cy="183804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23528" y="4293096"/>
            <a:ext cx="8352928"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Предки</a:t>
            </a:r>
            <a:r>
              <a:rPr lang="ru-RU" sz="3200" b="1" dirty="0">
                <a:solidFill>
                  <a:srgbClr val="FFFF00"/>
                </a:solidFill>
                <a:latin typeface="Times New Roman" pitchFamily="18" charset="0"/>
                <a:cs typeface="Times New Roman" pitchFamily="18" charset="0"/>
              </a:rPr>
              <a:t>, комп, </a:t>
            </a:r>
            <a:r>
              <a:rPr lang="ru-RU" sz="3200" b="1" dirty="0" smtClean="0">
                <a:solidFill>
                  <a:srgbClr val="FFFF00"/>
                </a:solidFill>
                <a:latin typeface="Times New Roman" pitchFamily="18" charset="0"/>
                <a:cs typeface="Times New Roman" pitchFamily="18" charset="0"/>
              </a:rPr>
              <a:t>пахан</a:t>
            </a:r>
            <a:r>
              <a:rPr lang="ru-RU" sz="3200" b="1" dirty="0">
                <a:solidFill>
                  <a:srgbClr val="FFFF00"/>
                </a:solidFill>
                <a:latin typeface="Times New Roman" pitchFamily="18" charset="0"/>
                <a:cs typeface="Times New Roman" pitchFamily="18" charset="0"/>
              </a:rPr>
              <a:t>, супер</a:t>
            </a:r>
            <a:r>
              <a:rPr lang="ru-RU" sz="3200" b="1" dirty="0" smtClean="0">
                <a:solidFill>
                  <a:srgbClr val="FFFF00"/>
                </a:solidFill>
                <a:latin typeface="Times New Roman" pitchFamily="18" charset="0"/>
                <a:cs typeface="Times New Roman" pitchFamily="18" charset="0"/>
              </a:rPr>
              <a:t>,</a:t>
            </a:r>
            <a:r>
              <a:rPr lang="ru-RU" sz="3200" b="1" dirty="0">
                <a:solidFill>
                  <a:srgbClr val="FFFF00"/>
                </a:solidFill>
                <a:latin typeface="Times New Roman" pitchFamily="18" charset="0"/>
                <a:cs typeface="Times New Roman" pitchFamily="18" charset="0"/>
              </a:rPr>
              <a:t> видак,</a:t>
            </a:r>
            <a:r>
              <a:rPr lang="ru-RU" sz="3200" b="1" dirty="0" smtClean="0">
                <a:solidFill>
                  <a:srgbClr val="FFFF00"/>
                </a:solidFill>
                <a:latin typeface="Times New Roman" pitchFamily="18" charset="0"/>
                <a:cs typeface="Times New Roman" pitchFamily="18" charset="0"/>
              </a:rPr>
              <a:t> маманя</a:t>
            </a:r>
            <a:r>
              <a:rPr lang="ru-RU" sz="3200" b="1" dirty="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мобила</a:t>
            </a:r>
            <a:r>
              <a:rPr lang="ru-RU" sz="3200" b="1" dirty="0">
                <a:solidFill>
                  <a:srgbClr val="FFFF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ящик</a:t>
            </a:r>
            <a:r>
              <a:rPr lang="ru-RU" sz="3200" b="1" dirty="0">
                <a:solidFill>
                  <a:srgbClr val="FFFF00"/>
                </a:solidFill>
                <a:latin typeface="Times New Roman" pitchFamily="18" charset="0"/>
                <a:cs typeface="Times New Roman" pitchFamily="18" charset="0"/>
              </a:rPr>
              <a:t>, </a:t>
            </a:r>
            <a:r>
              <a:rPr lang="ru-RU" sz="3200" b="1" dirty="0" smtClean="0">
                <a:solidFill>
                  <a:srgbClr val="FFFF00"/>
                </a:solidFill>
                <a:latin typeface="Times New Roman" pitchFamily="18" charset="0"/>
                <a:cs typeface="Times New Roman" pitchFamily="18" charset="0"/>
              </a:rPr>
              <a:t>клёво</a:t>
            </a:r>
            <a:r>
              <a:rPr lang="ru-RU" sz="3200" b="1" dirty="0">
                <a:solidFill>
                  <a:srgbClr val="FFFF00"/>
                </a:solidFill>
                <a:latin typeface="Times New Roman" pitchFamily="18" charset="0"/>
                <a:cs typeface="Times New Roman" pitchFamily="18" charset="0"/>
              </a:rPr>
              <a:t>, сеструха, </a:t>
            </a:r>
            <a:r>
              <a:rPr lang="ru-RU" sz="3200" b="1" dirty="0" smtClean="0">
                <a:solidFill>
                  <a:srgbClr val="FFFF00"/>
                </a:solidFill>
                <a:latin typeface="Times New Roman" pitchFamily="18" charset="0"/>
                <a:cs typeface="Times New Roman" pitchFamily="18" charset="0"/>
              </a:rPr>
              <a:t>классно,</a:t>
            </a:r>
            <a:r>
              <a:rPr lang="ru-RU" sz="3200" b="1" dirty="0">
                <a:solidFill>
                  <a:srgbClr val="FFFF00"/>
                </a:solidFill>
                <a:latin typeface="Times New Roman" pitchFamily="18" charset="0"/>
                <a:cs typeface="Times New Roman" pitchFamily="18" charset="0"/>
              </a:rPr>
              <a:t> братан,</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телик</a:t>
            </a:r>
            <a:r>
              <a:rPr lang="ru-RU" sz="3200" b="1" dirty="0" smtClean="0">
                <a:solidFill>
                  <a:srgbClr val="FFFF00"/>
                </a:solidFill>
                <a:latin typeface="Times New Roman" pitchFamily="18" charset="0"/>
                <a:cs typeface="Times New Roman" pitchFamily="18" charset="0"/>
              </a:rPr>
              <a:t>,</a:t>
            </a:r>
            <a:r>
              <a:rPr lang="ru-RU" sz="3200" b="1" dirty="0">
                <a:solidFill>
                  <a:srgbClr val="FFFF00"/>
                </a:solidFill>
                <a:latin typeface="Times New Roman" pitchFamily="18" charset="0"/>
                <a:cs typeface="Times New Roman" pitchFamily="18" charset="0"/>
              </a:rPr>
              <a:t> папаня,</a:t>
            </a:r>
            <a:r>
              <a:rPr lang="ru-RU" sz="3200" b="1" dirty="0" smtClean="0">
                <a:solidFill>
                  <a:srgbClr val="FFFF00"/>
                </a:solidFill>
                <a:latin typeface="Times New Roman" pitchFamily="18" charset="0"/>
                <a:cs typeface="Times New Roman" pitchFamily="18" charset="0"/>
              </a:rPr>
              <a:t> </a:t>
            </a:r>
            <a:r>
              <a:rPr lang="ru-RU" sz="3200" b="1" dirty="0" err="1" smtClean="0">
                <a:solidFill>
                  <a:srgbClr val="FFFF00"/>
                </a:solidFill>
                <a:latin typeface="Times New Roman" pitchFamily="18" charset="0"/>
                <a:cs typeface="Times New Roman" pitchFamily="18" charset="0"/>
              </a:rPr>
              <a:t>ништяк</a:t>
            </a:r>
            <a:r>
              <a:rPr lang="ru-RU" sz="3200" b="1" dirty="0">
                <a:solidFill>
                  <a:srgbClr val="FFFF00"/>
                </a:solidFill>
                <a:latin typeface="Times New Roman" pitchFamily="18" charset="0"/>
                <a:cs typeface="Times New Roman" pitchFamily="18" charset="0"/>
              </a:rPr>
              <a:t>.</a:t>
            </a:r>
          </a:p>
        </p:txBody>
      </p:sp>
      <p:sp>
        <p:nvSpPr>
          <p:cNvPr id="4" name="Прямоугольник 3"/>
          <p:cNvSpPr/>
          <p:nvPr/>
        </p:nvSpPr>
        <p:spPr>
          <a:xfrm>
            <a:off x="539552" y="2892176"/>
            <a:ext cx="2538013" cy="82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a:solidFill>
                  <a:srgbClr val="FFFF00"/>
                </a:solidFill>
              </a:rPr>
              <a:t>Первый </a:t>
            </a:r>
            <a:r>
              <a:rPr lang="ru-RU" i="1" dirty="0" smtClean="0">
                <a:solidFill>
                  <a:srgbClr val="FFFF00"/>
                </a:solidFill>
              </a:rPr>
              <a:t>ряд</a:t>
            </a:r>
            <a:r>
              <a:rPr lang="ru-RU" dirty="0" smtClean="0">
                <a:solidFill>
                  <a:srgbClr val="FFFF00"/>
                </a:solidFill>
              </a:rPr>
              <a:t> </a:t>
            </a:r>
            <a:r>
              <a:rPr lang="ru-RU" sz="1600" dirty="0">
                <a:solidFill>
                  <a:srgbClr val="FF0000"/>
                </a:solidFill>
              </a:rPr>
              <a:t>Наименование людей по </a:t>
            </a:r>
            <a:r>
              <a:rPr lang="ru-RU" sz="1600" dirty="0" smtClean="0">
                <a:solidFill>
                  <a:srgbClr val="FF0000"/>
                </a:solidFill>
              </a:rPr>
              <a:t>родству. </a:t>
            </a:r>
            <a:endParaRPr lang="ru-RU" sz="1600" dirty="0">
              <a:solidFill>
                <a:srgbClr val="FF0000"/>
              </a:solidFill>
            </a:endParaRPr>
          </a:p>
        </p:txBody>
      </p:sp>
      <p:sp>
        <p:nvSpPr>
          <p:cNvPr id="10" name="Прямоугольник 9"/>
          <p:cNvSpPr/>
          <p:nvPr/>
        </p:nvSpPr>
        <p:spPr>
          <a:xfrm>
            <a:off x="3341469" y="3584942"/>
            <a:ext cx="2016223" cy="708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a:solidFill>
                  <a:srgbClr val="FFFF00"/>
                </a:solidFill>
              </a:rPr>
              <a:t>Второй </a:t>
            </a:r>
            <a:r>
              <a:rPr lang="ru-RU" i="1" dirty="0" smtClean="0">
                <a:solidFill>
                  <a:srgbClr val="FFFF00"/>
                </a:solidFill>
              </a:rPr>
              <a:t>ряд</a:t>
            </a:r>
            <a:r>
              <a:rPr lang="ru-RU" dirty="0" smtClean="0">
                <a:solidFill>
                  <a:srgbClr val="FFFF00"/>
                </a:solidFill>
              </a:rPr>
              <a:t> </a:t>
            </a:r>
            <a:r>
              <a:rPr lang="ru-RU" sz="1600" dirty="0">
                <a:solidFill>
                  <a:srgbClr val="FF0000"/>
                </a:solidFill>
              </a:rPr>
              <a:t>Бытовая </a:t>
            </a:r>
            <a:r>
              <a:rPr lang="ru-RU" sz="1600" dirty="0" smtClean="0">
                <a:solidFill>
                  <a:srgbClr val="FF0000"/>
                </a:solidFill>
              </a:rPr>
              <a:t>техника. </a:t>
            </a:r>
            <a:endParaRPr lang="ru-RU" sz="1600" dirty="0">
              <a:solidFill>
                <a:srgbClr val="FF0000"/>
              </a:solidFill>
            </a:endParaRPr>
          </a:p>
        </p:txBody>
      </p:sp>
      <p:sp>
        <p:nvSpPr>
          <p:cNvPr id="11" name="Прямоугольник 10"/>
          <p:cNvSpPr/>
          <p:nvPr/>
        </p:nvSpPr>
        <p:spPr>
          <a:xfrm>
            <a:off x="5781948" y="2891317"/>
            <a:ext cx="2390451" cy="7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a:solidFill>
                  <a:srgbClr val="FFFF00"/>
                </a:solidFill>
              </a:rPr>
              <a:t>Третий </a:t>
            </a:r>
            <a:r>
              <a:rPr lang="ru-RU" i="1" dirty="0" smtClean="0">
                <a:solidFill>
                  <a:srgbClr val="FFFF00"/>
                </a:solidFill>
              </a:rPr>
              <a:t>ряд</a:t>
            </a:r>
            <a:r>
              <a:rPr lang="ru-RU" dirty="0" smtClean="0">
                <a:solidFill>
                  <a:srgbClr val="FFFF00"/>
                </a:solidFill>
              </a:rPr>
              <a:t> </a:t>
            </a:r>
            <a:r>
              <a:rPr lang="ru-RU" sz="1600" dirty="0">
                <a:solidFill>
                  <a:srgbClr val="FF0000"/>
                </a:solidFill>
              </a:rPr>
              <a:t>Состояние, </a:t>
            </a:r>
            <a:r>
              <a:rPr lang="ru-RU" sz="1600" dirty="0" smtClean="0">
                <a:solidFill>
                  <a:srgbClr val="FF0000"/>
                </a:solidFill>
              </a:rPr>
              <a:t>оценка</a:t>
            </a:r>
            <a:r>
              <a:rPr lang="ru-RU" sz="1200" dirty="0" smtClean="0">
                <a:solidFill>
                  <a:srgbClr val="FF0000"/>
                </a:solidFill>
              </a:rPr>
              <a:t>. </a:t>
            </a:r>
            <a:endParaRPr lang="ru-RU" sz="1200" dirty="0">
              <a:solidFill>
                <a:srgbClr val="FF0000"/>
              </a:solidFill>
            </a:endParaRPr>
          </a:p>
        </p:txBody>
      </p:sp>
    </p:spTree>
    <p:extLst>
      <p:ext uri="{BB962C8B-B14F-4D97-AF65-F5344CB8AC3E}">
        <p14:creationId xmlns:p14="http://schemas.microsoft.com/office/powerpoint/2010/main" val="3503492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39732"/>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1755043" y="476672"/>
            <a:ext cx="59046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solidFill>
                  <a:srgbClr val="FF0000"/>
                </a:solidFill>
                <a:latin typeface="Times New Roman" pitchFamily="18" charset="0"/>
                <a:cs typeface="Times New Roman" pitchFamily="18" charset="0"/>
              </a:rPr>
              <a:t>ФИЗМИНУТКА</a:t>
            </a:r>
            <a:endParaRPr lang="ru-RU" sz="44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179512" y="1539874"/>
            <a:ext cx="4824536" cy="2304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err="1">
                <a:solidFill>
                  <a:srgbClr val="FFFF00"/>
                </a:solidFill>
                <a:latin typeface="Times New Roman" pitchFamily="18" charset="0"/>
                <a:cs typeface="Times New Roman" pitchFamily="18" charset="0"/>
              </a:rPr>
              <a:t>Потуситься</a:t>
            </a:r>
            <a:r>
              <a:rPr lang="ru-RU" sz="2800" b="1" dirty="0">
                <a:solidFill>
                  <a:srgbClr val="FFFF00"/>
                </a:solidFill>
                <a:latin typeface="Times New Roman" pitchFamily="18" charset="0"/>
                <a:cs typeface="Times New Roman" pitchFamily="18" charset="0"/>
              </a:rPr>
              <a:t>  нам пора,</a:t>
            </a:r>
          </a:p>
          <a:p>
            <a:r>
              <a:rPr lang="ru-RU" sz="2800" b="1" dirty="0">
                <a:solidFill>
                  <a:srgbClr val="FFFF00"/>
                </a:solidFill>
                <a:latin typeface="Times New Roman" pitchFamily="18" charset="0"/>
                <a:cs typeface="Times New Roman" pitchFamily="18" charset="0"/>
              </a:rPr>
              <a:t>Встанем дружно все братва,</a:t>
            </a:r>
          </a:p>
          <a:p>
            <a:r>
              <a:rPr lang="ru-RU" sz="2800" b="1" dirty="0">
                <a:solidFill>
                  <a:srgbClr val="FFFF00"/>
                </a:solidFill>
                <a:latin typeface="Times New Roman" pitchFamily="18" charset="0"/>
                <a:cs typeface="Times New Roman" pitchFamily="18" charset="0"/>
              </a:rPr>
              <a:t>Наши клешни разомнём </a:t>
            </a:r>
          </a:p>
          <a:p>
            <a:r>
              <a:rPr lang="ru-RU" sz="2800" b="1" dirty="0">
                <a:solidFill>
                  <a:srgbClr val="FFFF00"/>
                </a:solidFill>
                <a:latin typeface="Times New Roman" pitchFamily="18" charset="0"/>
                <a:cs typeface="Times New Roman" pitchFamily="18" charset="0"/>
              </a:rPr>
              <a:t>И опять строчить начнем.</a:t>
            </a:r>
          </a:p>
        </p:txBody>
      </p:sp>
      <p:sp>
        <p:nvSpPr>
          <p:cNvPr id="4" name="Прямоугольник 3"/>
          <p:cNvSpPr/>
          <p:nvPr/>
        </p:nvSpPr>
        <p:spPr>
          <a:xfrm>
            <a:off x="4571960" y="2996952"/>
            <a:ext cx="454649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dirty="0">
                <a:solidFill>
                  <a:srgbClr val="FFFF00"/>
                </a:solidFill>
                <a:latin typeface="Times New Roman" pitchFamily="18" charset="0"/>
                <a:cs typeface="Times New Roman" pitchFamily="18" charset="0"/>
              </a:rPr>
              <a:t>Поразмяться нам пора,</a:t>
            </a:r>
          </a:p>
          <a:p>
            <a:r>
              <a:rPr lang="ru-RU" sz="2800" b="1" dirty="0">
                <a:solidFill>
                  <a:srgbClr val="FFFF00"/>
                </a:solidFill>
                <a:latin typeface="Times New Roman" pitchFamily="18" charset="0"/>
                <a:cs typeface="Times New Roman" pitchFamily="18" charset="0"/>
              </a:rPr>
              <a:t>Все потянемся друзья,</a:t>
            </a:r>
          </a:p>
          <a:p>
            <a:r>
              <a:rPr lang="ru-RU" sz="2800" b="1" dirty="0">
                <a:solidFill>
                  <a:srgbClr val="FFFF00"/>
                </a:solidFill>
                <a:latin typeface="Times New Roman" pitchFamily="18" charset="0"/>
                <a:cs typeface="Times New Roman" pitchFamily="18" charset="0"/>
              </a:rPr>
              <a:t>Наши </a:t>
            </a:r>
            <a:r>
              <a:rPr lang="ru-RU" sz="2800" b="1" dirty="0" smtClean="0">
                <a:solidFill>
                  <a:srgbClr val="FFFF00"/>
                </a:solidFill>
                <a:latin typeface="Times New Roman" pitchFamily="18" charset="0"/>
                <a:cs typeface="Times New Roman" pitchFamily="18" charset="0"/>
              </a:rPr>
              <a:t>пальцы </a:t>
            </a:r>
            <a:r>
              <a:rPr lang="ru-RU" sz="2800" b="1" dirty="0">
                <a:solidFill>
                  <a:srgbClr val="FFFF00"/>
                </a:solidFill>
                <a:latin typeface="Times New Roman" pitchFamily="18" charset="0"/>
                <a:cs typeface="Times New Roman" pitchFamily="18" charset="0"/>
              </a:rPr>
              <a:t>разомнем,</a:t>
            </a:r>
          </a:p>
          <a:p>
            <a:r>
              <a:rPr lang="ru-RU" sz="2800" b="1" dirty="0">
                <a:solidFill>
                  <a:srgbClr val="FFFF00"/>
                </a:solidFill>
                <a:latin typeface="Times New Roman" pitchFamily="18" charset="0"/>
                <a:cs typeface="Times New Roman" pitchFamily="18" charset="0"/>
              </a:rPr>
              <a:t>И опять писать начнем</a:t>
            </a:r>
            <a:r>
              <a:rPr lang="ru-RU" sz="2800" dirty="0"/>
              <a:t>.</a:t>
            </a:r>
          </a:p>
        </p:txBody>
      </p:sp>
      <p:sp>
        <p:nvSpPr>
          <p:cNvPr id="5" name="Прямоугольник 4"/>
          <p:cNvSpPr/>
          <p:nvPr/>
        </p:nvSpPr>
        <p:spPr>
          <a:xfrm>
            <a:off x="611560" y="5373216"/>
            <a:ext cx="792088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a:solidFill>
                  <a:srgbClr val="FF0000"/>
                </a:solidFill>
                <a:latin typeface="Times New Roman" pitchFamily="18" charset="0"/>
                <a:cs typeface="Times New Roman" pitchFamily="18" charset="0"/>
              </a:rPr>
              <a:t>Тихо сядем и ответим,</a:t>
            </a:r>
          </a:p>
          <a:p>
            <a:pPr algn="ctr"/>
            <a:r>
              <a:rPr lang="ru-RU" sz="3600" b="1" dirty="0">
                <a:solidFill>
                  <a:srgbClr val="FF0000"/>
                </a:solidFill>
                <a:latin typeface="Times New Roman" pitchFamily="18" charset="0"/>
                <a:cs typeface="Times New Roman" pitchFamily="18" charset="0"/>
              </a:rPr>
              <a:t>Какой текст здесь, ближе детям? </a:t>
            </a:r>
          </a:p>
        </p:txBody>
      </p:sp>
      <p:pic>
        <p:nvPicPr>
          <p:cNvPr id="10242" name="Picture 2" descr="C:\Users\Александр\Desktop\0010-010-Fizkultminutka.jpg"/>
          <p:cNvPicPr>
            <a:picLocks noChangeAspect="1" noChangeArrowheads="1"/>
          </p:cNvPicPr>
          <p:nvPr/>
        </p:nvPicPr>
        <p:blipFill rotWithShape="1">
          <a:blip r:embed="rId3">
            <a:extLst>
              <a:ext uri="{28A0092B-C50C-407E-A947-70E740481C1C}">
                <a14:useLocalDpi xmlns:a14="http://schemas.microsoft.com/office/drawing/2010/main" val="0"/>
              </a:ext>
            </a:extLst>
          </a:blip>
          <a:srcRect l="69000" t="46000" b="3666"/>
          <a:stretch/>
        </p:blipFill>
        <p:spPr bwMode="auto">
          <a:xfrm rot="20993646">
            <a:off x="1266419" y="3680225"/>
            <a:ext cx="1353328" cy="1796961"/>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Александр\Desktop\0010-010-Fizkultminutka.jpg"/>
          <p:cNvPicPr>
            <a:picLocks noChangeAspect="1" noChangeArrowheads="1"/>
          </p:cNvPicPr>
          <p:nvPr/>
        </p:nvPicPr>
        <p:blipFill rotWithShape="1">
          <a:blip r:embed="rId3">
            <a:extLst>
              <a:ext uri="{28A0092B-C50C-407E-A947-70E740481C1C}">
                <a14:useLocalDpi xmlns:a14="http://schemas.microsoft.com/office/drawing/2010/main" val="0"/>
              </a:ext>
            </a:extLst>
          </a:blip>
          <a:srcRect l="3750" t="46666" r="61500" b="7667"/>
          <a:stretch/>
        </p:blipFill>
        <p:spPr bwMode="auto">
          <a:xfrm rot="388478">
            <a:off x="6019377" y="1442803"/>
            <a:ext cx="1361192" cy="148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761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1270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827584" y="1268760"/>
            <a:ext cx="7632848" cy="1778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rgbClr val="FFFF00"/>
                </a:solidFill>
                <a:latin typeface="Times New Roman" pitchFamily="18" charset="0"/>
                <a:cs typeface="Times New Roman" pitchFamily="18" charset="0"/>
              </a:rPr>
              <a:t>ИГРА «ПЕРЕВОДЧИКИ»</a:t>
            </a:r>
            <a:endParaRPr lang="ru-RU" sz="6000" b="1" dirty="0">
              <a:solidFill>
                <a:srgbClr val="FFFF00"/>
              </a:solidFill>
              <a:latin typeface="Times New Roman" pitchFamily="18" charset="0"/>
              <a:cs typeface="Times New Roman" pitchFamily="18" charset="0"/>
            </a:endParaRPr>
          </a:p>
        </p:txBody>
      </p:sp>
      <p:pic>
        <p:nvPicPr>
          <p:cNvPr id="2050" name="Picture 2" descr="C:\Users\Александр\Desktop\615.jpg"/>
          <p:cNvPicPr>
            <a:picLocks noChangeAspect="1" noChangeArrowheads="1"/>
          </p:cNvPicPr>
          <p:nvPr/>
        </p:nvPicPr>
        <p:blipFill rotWithShape="1">
          <a:blip r:embed="rId3">
            <a:extLst>
              <a:ext uri="{28A0092B-C50C-407E-A947-70E740481C1C}">
                <a14:useLocalDpi xmlns:a14="http://schemas.microsoft.com/office/drawing/2010/main" val="0"/>
              </a:ext>
            </a:extLst>
          </a:blip>
          <a:srcRect l="28380" t="17307" r="6954" b="7047"/>
          <a:stretch/>
        </p:blipFill>
        <p:spPr bwMode="auto">
          <a:xfrm>
            <a:off x="467544" y="3645024"/>
            <a:ext cx="2728886" cy="233637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Александр\Desktop\874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667" y="3622717"/>
            <a:ext cx="2511408" cy="23292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Александр\Desktop\265.jpg"/>
          <p:cNvPicPr>
            <a:picLocks noChangeAspect="1" noChangeArrowheads="1"/>
          </p:cNvPicPr>
          <p:nvPr/>
        </p:nvPicPr>
        <p:blipFill rotWithShape="1">
          <a:blip r:embed="rId5">
            <a:extLst>
              <a:ext uri="{28A0092B-C50C-407E-A947-70E740481C1C}">
                <a14:useLocalDpi xmlns:a14="http://schemas.microsoft.com/office/drawing/2010/main" val="0"/>
              </a:ext>
            </a:extLst>
          </a:blip>
          <a:srcRect t="40778" b="8368"/>
          <a:stretch/>
        </p:blipFill>
        <p:spPr bwMode="auto">
          <a:xfrm>
            <a:off x="6228184" y="3626511"/>
            <a:ext cx="2567735" cy="2336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119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611560" y="476672"/>
            <a:ext cx="8064896" cy="1079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0000"/>
                </a:solidFill>
                <a:latin typeface="Times New Roman" pitchFamily="18" charset="0"/>
                <a:cs typeface="Times New Roman" pitchFamily="18" charset="0"/>
              </a:rPr>
              <a:t>Игра  «Переводчики»</a:t>
            </a:r>
            <a:endParaRPr lang="ru-RU" sz="36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107504" y="1700808"/>
            <a:ext cx="885698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i="1" dirty="0" smtClean="0">
                <a:solidFill>
                  <a:srgbClr val="FF0000"/>
                </a:solidFill>
                <a:latin typeface="Times New Roman" pitchFamily="18" charset="0"/>
                <a:cs typeface="Times New Roman" pitchFamily="18" charset="0"/>
              </a:rPr>
              <a:t>Первый вариант</a:t>
            </a:r>
          </a:p>
          <a:p>
            <a:pPr algn="ctr"/>
            <a:r>
              <a:rPr lang="ru-RU" sz="3200" b="1" dirty="0" smtClean="0">
                <a:solidFill>
                  <a:srgbClr val="FFFF00"/>
                </a:solidFill>
                <a:latin typeface="Times New Roman" pitchFamily="18" charset="0"/>
                <a:cs typeface="Times New Roman" pitchFamily="18" charset="0"/>
              </a:rPr>
              <a:t>Я </a:t>
            </a:r>
            <a:r>
              <a:rPr lang="ru-RU" sz="3200" b="1" dirty="0">
                <a:solidFill>
                  <a:srgbClr val="FFFF00"/>
                </a:solidFill>
                <a:latin typeface="Times New Roman" pitchFamily="18" charset="0"/>
                <a:cs typeface="Times New Roman" pitchFamily="18" charset="0"/>
              </a:rPr>
              <a:t>тащусь, когда глазею в телек, </a:t>
            </a:r>
            <a:endParaRPr lang="ru-RU" sz="3200" b="1" dirty="0" smtClean="0">
              <a:solidFill>
                <a:srgbClr val="FFFF00"/>
              </a:solidFill>
              <a:latin typeface="Times New Roman" pitchFamily="18" charset="0"/>
              <a:cs typeface="Times New Roman" pitchFamily="18" charset="0"/>
            </a:endParaRPr>
          </a:p>
          <a:p>
            <a:pPr algn="ctr"/>
            <a:r>
              <a:rPr lang="ru-RU" sz="3200" b="1" dirty="0" smtClean="0">
                <a:solidFill>
                  <a:srgbClr val="FFFF00"/>
                </a:solidFill>
                <a:latin typeface="Times New Roman" pitchFamily="18" charset="0"/>
                <a:cs typeface="Times New Roman" pitchFamily="18" charset="0"/>
              </a:rPr>
              <a:t>там </a:t>
            </a:r>
            <a:r>
              <a:rPr lang="ru-RU" sz="3200" b="1" dirty="0">
                <a:solidFill>
                  <a:srgbClr val="FFFF00"/>
                </a:solidFill>
                <a:latin typeface="Times New Roman" pitchFamily="18" charset="0"/>
                <a:cs typeface="Times New Roman" pitchFamily="18" charset="0"/>
              </a:rPr>
              <a:t>клёвые </a:t>
            </a:r>
            <a:r>
              <a:rPr lang="ru-RU" sz="3200" b="1" dirty="0" err="1">
                <a:solidFill>
                  <a:srgbClr val="FFFF00"/>
                </a:solidFill>
                <a:latin typeface="Times New Roman" pitchFamily="18" charset="0"/>
                <a:cs typeface="Times New Roman" pitchFamily="18" charset="0"/>
              </a:rPr>
              <a:t>фильмаки</a:t>
            </a:r>
            <a:r>
              <a:rPr lang="ru-RU" sz="3200" b="1" dirty="0">
                <a:solidFill>
                  <a:srgbClr val="FFFF00"/>
                </a:solidFill>
                <a:latin typeface="Times New Roman" pitchFamily="18" charset="0"/>
                <a:cs typeface="Times New Roman" pitchFamily="18" charset="0"/>
              </a:rPr>
              <a:t> кажут</a:t>
            </a:r>
            <a:r>
              <a:rPr lang="ru-RU" sz="3200" b="1" dirty="0" smtClean="0">
                <a:solidFill>
                  <a:srgbClr val="FFFF00"/>
                </a:solidFill>
                <a:latin typeface="Times New Roman" pitchFamily="18" charset="0"/>
                <a:cs typeface="Times New Roman" pitchFamily="18" charset="0"/>
              </a:rPr>
              <a:t>.</a:t>
            </a:r>
            <a:endParaRPr lang="ru-RU" sz="3200" b="1" dirty="0">
              <a:solidFill>
                <a:srgbClr val="FFFF00"/>
              </a:solidFill>
              <a:latin typeface="Times New Roman" pitchFamily="18" charset="0"/>
              <a:cs typeface="Times New Roman" pitchFamily="18" charset="0"/>
            </a:endParaRPr>
          </a:p>
        </p:txBody>
      </p:sp>
      <p:sp>
        <p:nvSpPr>
          <p:cNvPr id="4" name="Прямоугольник 3"/>
          <p:cNvSpPr/>
          <p:nvPr/>
        </p:nvSpPr>
        <p:spPr>
          <a:xfrm>
            <a:off x="107504" y="3212976"/>
            <a:ext cx="8856984" cy="112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i="1" dirty="0" smtClean="0">
                <a:solidFill>
                  <a:srgbClr val="FFFF00"/>
                </a:solidFill>
                <a:latin typeface="Times New Roman" pitchFamily="18" charset="0"/>
                <a:cs typeface="Times New Roman" pitchFamily="18" charset="0"/>
              </a:rPr>
              <a:t>Я </a:t>
            </a:r>
            <a:r>
              <a:rPr lang="ru-RU" sz="3200" i="1" dirty="0">
                <a:solidFill>
                  <a:srgbClr val="FFFF00"/>
                </a:solidFill>
                <a:latin typeface="Times New Roman" pitchFamily="18" charset="0"/>
                <a:cs typeface="Times New Roman" pitchFamily="18" charset="0"/>
              </a:rPr>
              <a:t>восхищаюсь, когда смотрю телевизор, там показывают интересные </a:t>
            </a:r>
            <a:r>
              <a:rPr lang="ru-RU" sz="3200" i="1" dirty="0" smtClean="0">
                <a:solidFill>
                  <a:srgbClr val="FFFF00"/>
                </a:solidFill>
                <a:latin typeface="Times New Roman" pitchFamily="18" charset="0"/>
                <a:cs typeface="Times New Roman" pitchFamily="18" charset="0"/>
              </a:rPr>
              <a:t>фильмы.</a:t>
            </a:r>
            <a:endParaRPr lang="ru-RU" sz="3200" i="1" dirty="0">
              <a:solidFill>
                <a:srgbClr val="FFFF00"/>
              </a:solidFill>
              <a:latin typeface="Times New Roman" pitchFamily="18" charset="0"/>
              <a:cs typeface="Times New Roman" pitchFamily="18" charset="0"/>
            </a:endParaRPr>
          </a:p>
          <a:p>
            <a:pPr algn="ctr"/>
            <a:endParaRPr lang="ru-RU" dirty="0">
              <a:solidFill>
                <a:srgbClr val="FFFF00"/>
              </a:solidFill>
              <a:latin typeface="Times New Roman" pitchFamily="18" charset="0"/>
              <a:cs typeface="Times New Roman" pitchFamily="18" charset="0"/>
            </a:endParaRPr>
          </a:p>
        </p:txBody>
      </p:sp>
      <p:sp>
        <p:nvSpPr>
          <p:cNvPr id="5" name="Прямоугольник 4"/>
          <p:cNvSpPr/>
          <p:nvPr/>
        </p:nvSpPr>
        <p:spPr>
          <a:xfrm>
            <a:off x="99972" y="4337050"/>
            <a:ext cx="8856983" cy="1606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i="1" dirty="0">
                <a:solidFill>
                  <a:srgbClr val="FF0000"/>
                </a:solidFill>
                <a:latin typeface="Times New Roman" pitchFamily="18" charset="0"/>
                <a:cs typeface="Times New Roman" pitchFamily="18" charset="0"/>
              </a:rPr>
              <a:t>Второй вариант  </a:t>
            </a:r>
          </a:p>
          <a:p>
            <a:pPr algn="ctr"/>
            <a:r>
              <a:rPr lang="ru-RU" sz="3200" b="1" dirty="0">
                <a:solidFill>
                  <a:srgbClr val="FFFF00"/>
                </a:solidFill>
                <a:latin typeface="Times New Roman" pitchFamily="18" charset="0"/>
                <a:cs typeface="Times New Roman" pitchFamily="18" charset="0"/>
              </a:rPr>
              <a:t>Мы вчера оттянулись на </a:t>
            </a:r>
            <a:r>
              <a:rPr lang="ru-RU" sz="3200" b="1" dirty="0" err="1">
                <a:solidFill>
                  <a:srgbClr val="FFFF00"/>
                </a:solidFill>
                <a:latin typeface="Times New Roman" pitchFamily="18" charset="0"/>
                <a:cs typeface="Times New Roman" pitchFamily="18" charset="0"/>
              </a:rPr>
              <a:t>дискаче</a:t>
            </a:r>
            <a:r>
              <a:rPr lang="ru-RU" sz="3200" b="1" dirty="0">
                <a:solidFill>
                  <a:srgbClr val="FFFF00"/>
                </a:solidFill>
                <a:latin typeface="Times New Roman" pitchFamily="18" charset="0"/>
                <a:cs typeface="Times New Roman" pitchFamily="18" charset="0"/>
              </a:rPr>
              <a:t>, </a:t>
            </a:r>
            <a:endParaRPr lang="ru-RU" sz="3200" b="1" dirty="0" smtClean="0">
              <a:solidFill>
                <a:srgbClr val="FFFF00"/>
              </a:solidFill>
              <a:latin typeface="Times New Roman" pitchFamily="18" charset="0"/>
              <a:cs typeface="Times New Roman" pitchFamily="18" charset="0"/>
            </a:endParaRPr>
          </a:p>
          <a:p>
            <a:pPr algn="ctr"/>
            <a:r>
              <a:rPr lang="ru-RU" sz="3200" b="1" dirty="0" smtClean="0">
                <a:solidFill>
                  <a:srgbClr val="FFFF00"/>
                </a:solidFill>
                <a:latin typeface="Times New Roman" pitchFamily="18" charset="0"/>
                <a:cs typeface="Times New Roman" pitchFamily="18" charset="0"/>
              </a:rPr>
              <a:t>там было </a:t>
            </a:r>
            <a:r>
              <a:rPr lang="ru-RU" sz="3200" b="1" dirty="0" err="1" smtClean="0">
                <a:solidFill>
                  <a:srgbClr val="FFFF00"/>
                </a:solidFill>
                <a:latin typeface="Times New Roman" pitchFamily="18" charset="0"/>
                <a:cs typeface="Times New Roman" pitchFamily="18" charset="0"/>
              </a:rPr>
              <a:t>ржачно</a:t>
            </a:r>
            <a:r>
              <a:rPr lang="ru-RU" sz="3200" b="1" dirty="0" smtClean="0">
                <a:solidFill>
                  <a:srgbClr val="FFFF00"/>
                </a:solidFill>
                <a:latin typeface="Times New Roman" pitchFamily="18" charset="0"/>
                <a:cs typeface="Times New Roman" pitchFamily="18" charset="0"/>
              </a:rPr>
              <a:t> </a:t>
            </a:r>
            <a:r>
              <a:rPr lang="ru-RU" sz="3200" b="1" dirty="0">
                <a:solidFill>
                  <a:srgbClr val="FFFF00"/>
                </a:solidFill>
                <a:latin typeface="Times New Roman" pitchFamily="18" charset="0"/>
                <a:cs typeface="Times New Roman" pitchFamily="18" charset="0"/>
              </a:rPr>
              <a:t>и клёво</a:t>
            </a:r>
            <a:r>
              <a:rPr lang="ru-RU" sz="3200" b="1" dirty="0" smtClean="0">
                <a:solidFill>
                  <a:srgbClr val="FFFF00"/>
                </a:solidFill>
                <a:latin typeface="Times New Roman" pitchFamily="18" charset="0"/>
                <a:cs typeface="Times New Roman" pitchFamily="18" charset="0"/>
              </a:rPr>
              <a:t>.</a:t>
            </a:r>
            <a:endParaRPr lang="ru-RU" sz="3200" b="1" dirty="0">
              <a:solidFill>
                <a:srgbClr val="FFFF00"/>
              </a:solidFill>
              <a:latin typeface="Times New Roman" pitchFamily="18" charset="0"/>
              <a:cs typeface="Times New Roman" pitchFamily="18" charset="0"/>
            </a:endParaRPr>
          </a:p>
        </p:txBody>
      </p:sp>
      <p:sp>
        <p:nvSpPr>
          <p:cNvPr id="7" name="Прямоугольник 6"/>
          <p:cNvSpPr/>
          <p:nvPr/>
        </p:nvSpPr>
        <p:spPr>
          <a:xfrm>
            <a:off x="107504" y="5943600"/>
            <a:ext cx="88569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i="1" dirty="0" smtClean="0">
                <a:solidFill>
                  <a:srgbClr val="FFFF00"/>
                </a:solidFill>
                <a:latin typeface="Times New Roman" pitchFamily="18" charset="0"/>
                <a:cs typeface="Times New Roman" pitchFamily="18" charset="0"/>
              </a:rPr>
              <a:t>Мы </a:t>
            </a:r>
            <a:r>
              <a:rPr lang="ru-RU" sz="3200" i="1" dirty="0">
                <a:solidFill>
                  <a:srgbClr val="FFFF00"/>
                </a:solidFill>
                <a:latin typeface="Times New Roman" pitchFamily="18" charset="0"/>
                <a:cs typeface="Times New Roman" pitchFamily="18" charset="0"/>
              </a:rPr>
              <a:t>вчера отдохнули на дискотеке, там было весело и очень </a:t>
            </a:r>
            <a:r>
              <a:rPr lang="ru-RU" sz="3200" i="1" dirty="0" smtClean="0">
                <a:solidFill>
                  <a:srgbClr val="FFFF00"/>
                </a:solidFill>
                <a:latin typeface="Times New Roman" pitchFamily="18" charset="0"/>
                <a:cs typeface="Times New Roman" pitchFamily="18" charset="0"/>
              </a:rPr>
              <a:t>хорошо.</a:t>
            </a:r>
            <a:endParaRPr lang="ru-RU" sz="3200" i="1" dirty="0"/>
          </a:p>
        </p:txBody>
      </p:sp>
      <p:pic>
        <p:nvPicPr>
          <p:cNvPr id="11266" name="Picture 2" descr="C:\Users\Александр\Desktop\781.jpg"/>
          <p:cNvPicPr>
            <a:picLocks noChangeAspect="1" noChangeArrowheads="1"/>
          </p:cNvPicPr>
          <p:nvPr/>
        </p:nvPicPr>
        <p:blipFill rotWithShape="1">
          <a:blip r:embed="rId3">
            <a:extLst>
              <a:ext uri="{28A0092B-C50C-407E-A947-70E740481C1C}">
                <a14:useLocalDpi xmlns:a14="http://schemas.microsoft.com/office/drawing/2010/main" val="0"/>
              </a:ext>
            </a:extLst>
          </a:blip>
          <a:srcRect l="-1" t="16356" r="3144"/>
          <a:stretch/>
        </p:blipFill>
        <p:spPr bwMode="auto">
          <a:xfrm rot="393526">
            <a:off x="7596219" y="2063387"/>
            <a:ext cx="1076983" cy="971288"/>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Александр\Desktop\54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354788">
            <a:off x="172210" y="4579365"/>
            <a:ext cx="1142503" cy="911571"/>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Users\Александр\Desktop\53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6521" y="476672"/>
            <a:ext cx="754231" cy="1023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06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65292" y="0"/>
            <a:ext cx="9187536"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4" name="Прямоугольник 3"/>
          <p:cNvSpPr/>
          <p:nvPr/>
        </p:nvSpPr>
        <p:spPr>
          <a:xfrm>
            <a:off x="991830" y="2836478"/>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latin typeface="Times New Roman" pitchFamily="18" charset="0"/>
                <a:cs typeface="Times New Roman" pitchFamily="18" charset="0"/>
              </a:rPr>
              <a:t>Баксы</a:t>
            </a:r>
          </a:p>
        </p:txBody>
      </p:sp>
      <p:sp>
        <p:nvSpPr>
          <p:cNvPr id="5" name="Прямоугольник 4"/>
          <p:cNvSpPr/>
          <p:nvPr/>
        </p:nvSpPr>
        <p:spPr>
          <a:xfrm>
            <a:off x="6473730" y="2978150"/>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latin typeface="Times New Roman" pitchFamily="18" charset="0"/>
                <a:cs typeface="Times New Roman" pitchFamily="18" charset="0"/>
              </a:rPr>
              <a:t>штука</a:t>
            </a:r>
            <a:endParaRPr lang="ru-RU" sz="3600" dirty="0">
              <a:latin typeface="Times New Roman" pitchFamily="18" charset="0"/>
              <a:cs typeface="Times New Roman" pitchFamily="18" charset="0"/>
            </a:endParaRPr>
          </a:p>
        </p:txBody>
      </p:sp>
      <p:sp>
        <p:nvSpPr>
          <p:cNvPr id="8" name="Прямоугольник 7"/>
          <p:cNvSpPr/>
          <p:nvPr/>
        </p:nvSpPr>
        <p:spPr>
          <a:xfrm>
            <a:off x="3748037" y="536346"/>
            <a:ext cx="158417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latin typeface="Times New Roman" pitchFamily="18" charset="0"/>
                <a:cs typeface="Times New Roman" pitchFamily="18" charset="0"/>
              </a:rPr>
              <a:t>мен</a:t>
            </a:r>
            <a:endParaRPr lang="ru-RU" sz="3600" dirty="0">
              <a:latin typeface="Times New Roman" pitchFamily="18" charset="0"/>
              <a:cs typeface="Times New Roman" pitchFamily="18" charset="0"/>
            </a:endParaRPr>
          </a:p>
        </p:txBody>
      </p:sp>
      <p:pic>
        <p:nvPicPr>
          <p:cNvPr id="3074" name="Picture 2" descr="C:\Users\Александр\Desktop\аг - копи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977" y="4221088"/>
            <a:ext cx="2286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Александр\Desktop\тысяча.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379" y="4308003"/>
            <a:ext cx="2580878" cy="131049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Александр\Desktop\мен.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2012" y="1601146"/>
            <a:ext cx="2016224"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92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36004" y="-12700"/>
            <a:ext cx="9180004"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755576" y="642257"/>
            <a:ext cx="75608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rgbClr val="FF0000"/>
                </a:solidFill>
                <a:latin typeface="Times New Roman" pitchFamily="18" charset="0"/>
                <a:cs typeface="Times New Roman" pitchFamily="18" charset="0"/>
              </a:rPr>
              <a:t>Упражнение 78 (устно)</a:t>
            </a:r>
            <a:endParaRPr lang="ru-RU" sz="3600" dirty="0">
              <a:solidFill>
                <a:srgbClr val="FF0000"/>
              </a:solidFill>
              <a:latin typeface="Times New Roman" pitchFamily="18" charset="0"/>
              <a:cs typeface="Times New Roman" pitchFamily="18" charset="0"/>
            </a:endParaRPr>
          </a:p>
        </p:txBody>
      </p:sp>
      <p:sp>
        <p:nvSpPr>
          <p:cNvPr id="3" name="Прямоугольник 2"/>
          <p:cNvSpPr/>
          <p:nvPr/>
        </p:nvSpPr>
        <p:spPr>
          <a:xfrm>
            <a:off x="755576" y="1916832"/>
            <a:ext cx="7560840"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FFFF00"/>
                </a:solidFill>
                <a:latin typeface="Times New Roman" pitchFamily="18" charset="0"/>
                <a:cs typeface="Times New Roman" pitchFamily="18" charset="0"/>
              </a:rPr>
              <a:t>Прочитайте жаргонизмы</a:t>
            </a:r>
            <a:r>
              <a:rPr lang="ru-RU" sz="3200" dirty="0">
                <a:solidFill>
                  <a:srgbClr val="FFFF00"/>
                </a:solidFill>
                <a:latin typeface="Times New Roman" pitchFamily="18" charset="0"/>
                <a:cs typeface="Times New Roman" pitchFamily="18" charset="0"/>
              </a:rPr>
              <a:t>.</a:t>
            </a:r>
            <a:endParaRPr lang="ru-RU" sz="3200" dirty="0" smtClean="0">
              <a:solidFill>
                <a:srgbClr val="FFFF00"/>
              </a:solidFill>
              <a:latin typeface="Times New Roman" pitchFamily="18" charset="0"/>
              <a:cs typeface="Times New Roman" pitchFamily="18" charset="0"/>
            </a:endParaRPr>
          </a:p>
          <a:p>
            <a:pPr algn="ctr"/>
            <a:r>
              <a:rPr lang="ru-RU" sz="3200" dirty="0" smtClean="0">
                <a:solidFill>
                  <a:srgbClr val="FFFF00"/>
                </a:solidFill>
                <a:latin typeface="Times New Roman" pitchFamily="18" charset="0"/>
                <a:cs typeface="Times New Roman" pitchFamily="18" charset="0"/>
              </a:rPr>
              <a:t>Каким из этих слов- жаргонизмов, не суждена долгая жизнь?</a:t>
            </a:r>
            <a:endParaRPr lang="ru-RU" sz="3200" dirty="0">
              <a:solidFill>
                <a:srgbClr val="FFFF00"/>
              </a:solidFill>
              <a:latin typeface="Times New Roman" pitchFamily="18" charset="0"/>
              <a:cs typeface="Times New Roman" pitchFamily="18" charset="0"/>
            </a:endParaRPr>
          </a:p>
        </p:txBody>
      </p:sp>
      <p:pic>
        <p:nvPicPr>
          <p:cNvPr id="12290" name="Picture 2" descr="C:\Users\Александр\Desktop\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119344"/>
            <a:ext cx="3312368" cy="1572766"/>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Users\Александр\Desktop\54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4149080"/>
            <a:ext cx="3024336" cy="157276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755576" y="5721846"/>
            <a:ext cx="331236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FF0000"/>
                </a:solidFill>
                <a:latin typeface="Times New Roman" pitchFamily="18" charset="0"/>
                <a:cs typeface="Times New Roman" pitchFamily="18" charset="0"/>
              </a:rPr>
              <a:t>НАЙКИ</a:t>
            </a:r>
            <a:endParaRPr lang="ru-RU" sz="3200" dirty="0">
              <a:solidFill>
                <a:srgbClr val="FF0000"/>
              </a:solidFill>
              <a:latin typeface="Times New Roman" pitchFamily="18" charset="0"/>
              <a:cs typeface="Times New Roman" pitchFamily="18" charset="0"/>
            </a:endParaRPr>
          </a:p>
        </p:txBody>
      </p:sp>
      <p:sp>
        <p:nvSpPr>
          <p:cNvPr id="7" name="Прямоугольник 6"/>
          <p:cNvSpPr/>
          <p:nvPr/>
        </p:nvSpPr>
        <p:spPr>
          <a:xfrm>
            <a:off x="5292080" y="5753070"/>
            <a:ext cx="30243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FF0000"/>
                </a:solidFill>
                <a:latin typeface="Times New Roman" pitchFamily="18" charset="0"/>
                <a:cs typeface="Times New Roman" pitchFamily="18" charset="0"/>
              </a:rPr>
              <a:t>СНИКЕРСНИ</a:t>
            </a:r>
            <a:endParaRPr lang="ru-RU"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0772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12290"/>
                                        </p:tgtEl>
                                        <p:attrNameLst>
                                          <p:attrName>style.visibility</p:attrName>
                                        </p:attrNameLst>
                                      </p:cBhvr>
                                      <p:to>
                                        <p:strVal val="visible"/>
                                      </p:to>
                                    </p:set>
                                    <p:animEffect transition="in" filter="fade">
                                      <p:cBhvr>
                                        <p:cTn id="13" dur="500"/>
                                        <p:tgtEl>
                                          <p:spTgt spid="12290"/>
                                        </p:tgtEl>
                                      </p:cBhvr>
                                    </p:animEffect>
                                  </p:childTnLst>
                                </p:cTn>
                              </p:par>
                              <p:par>
                                <p:cTn id="14" presetID="10" presetClass="entr" presetSubtype="0" fill="hold" nodeType="withEffect">
                                  <p:stCondLst>
                                    <p:cond delay="0"/>
                                  </p:stCondLst>
                                  <p:childTnLst>
                                    <p:set>
                                      <p:cBhvr>
                                        <p:cTn id="15" dur="1" fill="hold">
                                          <p:stCondLst>
                                            <p:cond delay="0"/>
                                          </p:stCondLst>
                                        </p:cTn>
                                        <p:tgtEl>
                                          <p:spTgt spid="12291"/>
                                        </p:tgtEl>
                                        <p:attrNameLst>
                                          <p:attrName>style.visibility</p:attrName>
                                        </p:attrNameLst>
                                      </p:cBhvr>
                                      <p:to>
                                        <p:strVal val="visible"/>
                                      </p:to>
                                    </p:set>
                                    <p:animEffect transition="in" filter="fade">
                                      <p:cBhvr>
                                        <p:cTn id="16"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467544" y="908720"/>
            <a:ext cx="8136904"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Как вы считаете, нужно ли употреблять жаргонизмы в своей речи?</a:t>
            </a:r>
            <a:endParaRPr lang="ru-RU" sz="32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460012" y="4581128"/>
            <a:ext cx="8136904" cy="1433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Нужно ли данную тему изучать в школе?</a:t>
            </a:r>
          </a:p>
          <a:p>
            <a:pPr algn="ctr"/>
            <a:r>
              <a:rPr lang="ru-RU" sz="3200" b="1" dirty="0" smtClean="0">
                <a:solidFill>
                  <a:srgbClr val="FFFF00"/>
                </a:solidFill>
                <a:latin typeface="Times New Roman" pitchFamily="18" charset="0"/>
                <a:cs typeface="Times New Roman" pitchFamily="18" charset="0"/>
              </a:rPr>
              <a:t>Почему?</a:t>
            </a:r>
            <a:endParaRPr lang="ru-RU" sz="3200" b="1" dirty="0">
              <a:solidFill>
                <a:srgbClr val="FFFF00"/>
              </a:solidFill>
              <a:latin typeface="Times New Roman" pitchFamily="18" charset="0"/>
              <a:cs typeface="Times New Roman" pitchFamily="18" charset="0"/>
            </a:endParaRPr>
          </a:p>
        </p:txBody>
      </p:sp>
      <p:pic>
        <p:nvPicPr>
          <p:cNvPr id="13314" name="Picture 2" descr="C:\Users\Александр\Desktop\326.jpg"/>
          <p:cNvPicPr>
            <a:picLocks noChangeAspect="1" noChangeArrowheads="1"/>
          </p:cNvPicPr>
          <p:nvPr/>
        </p:nvPicPr>
        <p:blipFill rotWithShape="1">
          <a:blip r:embed="rId3">
            <a:extLst>
              <a:ext uri="{28A0092B-C50C-407E-A947-70E740481C1C}">
                <a14:useLocalDpi xmlns:a14="http://schemas.microsoft.com/office/drawing/2010/main" val="0"/>
              </a:ext>
            </a:extLst>
          </a:blip>
          <a:srcRect t="43799"/>
          <a:stretch/>
        </p:blipFill>
        <p:spPr bwMode="auto">
          <a:xfrm>
            <a:off x="2303748" y="2384742"/>
            <a:ext cx="4464496" cy="2101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095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4672" y="-1270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251520" y="476672"/>
            <a:ext cx="86409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Как называется словарный состав языка?</a:t>
            </a:r>
            <a:endParaRPr lang="ru-RU" sz="36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5992286" y="1867614"/>
            <a:ext cx="28803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solidFill>
                  <a:srgbClr val="FF0000"/>
                </a:solidFill>
                <a:latin typeface="Times New Roman" pitchFamily="18" charset="0"/>
                <a:cs typeface="Times New Roman" pitchFamily="18" charset="0"/>
              </a:rPr>
              <a:t>лексика</a:t>
            </a:r>
            <a:endParaRPr lang="ru-RU" sz="4000" dirty="0">
              <a:solidFill>
                <a:srgbClr val="FF0000"/>
              </a:solidFill>
              <a:latin typeface="Times New Roman" pitchFamily="18" charset="0"/>
              <a:cs typeface="Times New Roman" pitchFamily="18" charset="0"/>
            </a:endParaRPr>
          </a:p>
        </p:txBody>
      </p:sp>
      <p:pic>
        <p:nvPicPr>
          <p:cNvPr id="1026" name="Picture 2" descr="C:\Users\Александр\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7785" y="2955224"/>
            <a:ext cx="3383592" cy="22975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лександр\Desktop\dal.jpg"/>
          <p:cNvPicPr>
            <a:picLocks noChangeAspect="1" noChangeArrowheads="1"/>
          </p:cNvPicPr>
          <p:nvPr/>
        </p:nvPicPr>
        <p:blipFill rotWithShape="1">
          <a:blip r:embed="rId4">
            <a:extLst>
              <a:ext uri="{28A0092B-C50C-407E-A947-70E740481C1C}">
                <a14:useLocalDpi xmlns:a14="http://schemas.microsoft.com/office/drawing/2010/main" val="0"/>
              </a:ext>
            </a:extLst>
          </a:blip>
          <a:srcRect l="2761" t="2306" r="33238" b="5830"/>
          <a:stretch/>
        </p:blipFill>
        <p:spPr bwMode="auto">
          <a:xfrm>
            <a:off x="6372200" y="3422650"/>
            <a:ext cx="2356390" cy="30160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Александр\Desktop\i.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1916832"/>
            <a:ext cx="2084054" cy="2708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41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9059" y="-1270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395536" y="548680"/>
            <a:ext cx="8208912"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3200" b="1" dirty="0" smtClean="0">
                <a:solidFill>
                  <a:srgbClr val="FFFF00"/>
                </a:solidFill>
                <a:latin typeface="Times New Roman" pitchFamily="18" charset="0"/>
                <a:cs typeface="Times New Roman" pitchFamily="18" charset="0"/>
              </a:rPr>
              <a:t> «Употребление жаргонной лексики засоряет и огрубляет разговорную речь». Л.И. Скворцов</a:t>
            </a:r>
          </a:p>
          <a:p>
            <a:pPr algn="r"/>
            <a:r>
              <a:rPr lang="ru-RU" sz="3200" b="1" dirty="0" smtClean="0">
                <a:solidFill>
                  <a:srgbClr val="FFFF00"/>
                </a:solidFill>
                <a:latin typeface="Times New Roman" pitchFamily="18" charset="0"/>
                <a:cs typeface="Times New Roman" pitchFamily="18" charset="0"/>
              </a:rPr>
              <a:t>«Неправильное употребление слов ведет за собой ошибки в области мысли и потом в практической жизни».</a:t>
            </a:r>
          </a:p>
          <a:p>
            <a:pPr algn="r"/>
            <a:r>
              <a:rPr lang="ru-RU" sz="3200" b="1" dirty="0" smtClean="0">
                <a:solidFill>
                  <a:srgbClr val="FFFF00"/>
                </a:solidFill>
                <a:latin typeface="Times New Roman" pitchFamily="18" charset="0"/>
                <a:cs typeface="Times New Roman" pitchFamily="18" charset="0"/>
              </a:rPr>
              <a:t>Д.И. Писарев</a:t>
            </a:r>
            <a:endParaRPr lang="ru-RU" sz="32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395536" y="4293096"/>
            <a:ext cx="8208912"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3200" b="1" dirty="0" smtClean="0">
                <a:solidFill>
                  <a:srgbClr val="FF0000"/>
                </a:solidFill>
                <a:latin typeface="Times New Roman" pitchFamily="18" charset="0"/>
                <a:cs typeface="Times New Roman" pitchFamily="18" charset="0"/>
              </a:rPr>
              <a:t>«</a:t>
            </a:r>
            <a:r>
              <a:rPr lang="ru-RU" sz="3200" b="1" dirty="0">
                <a:solidFill>
                  <a:srgbClr val="FF0000"/>
                </a:solidFill>
                <a:latin typeface="Times New Roman" pitchFamily="18" charset="0"/>
                <a:cs typeface="Times New Roman" pitchFamily="18" charset="0"/>
              </a:rPr>
              <a:t>Чтобы добиться чистоты языка, надо биться за чистоту человеческих </a:t>
            </a:r>
          </a:p>
          <a:p>
            <a:pPr algn="r"/>
            <a:r>
              <a:rPr lang="ru-RU" sz="3200" b="1" dirty="0">
                <a:solidFill>
                  <a:srgbClr val="FF0000"/>
                </a:solidFill>
                <a:latin typeface="Times New Roman" pitchFamily="18" charset="0"/>
                <a:cs typeface="Times New Roman" pitchFamily="18" charset="0"/>
              </a:rPr>
              <a:t>чувств и мыслей.</a:t>
            </a:r>
            <a:r>
              <a:rPr lang="ru-RU" sz="3200" b="1" dirty="0">
                <a:solidFill>
                  <a:srgbClr val="FFFF00"/>
                </a:solidFill>
                <a:latin typeface="Times New Roman" pitchFamily="18" charset="0"/>
                <a:cs typeface="Times New Roman" pitchFamily="18" charset="0"/>
              </a:rPr>
              <a:t> </a:t>
            </a:r>
            <a:endParaRPr lang="ru-RU" sz="3200" b="1" dirty="0" smtClean="0">
              <a:solidFill>
                <a:srgbClr val="FFFF00"/>
              </a:solidFill>
              <a:latin typeface="Times New Roman" pitchFamily="18" charset="0"/>
              <a:cs typeface="Times New Roman" pitchFamily="18" charset="0"/>
            </a:endParaRPr>
          </a:p>
          <a:p>
            <a:pPr algn="r"/>
            <a:r>
              <a:rPr lang="ru-RU" sz="3200" b="1" dirty="0">
                <a:solidFill>
                  <a:srgbClr val="FFFF00"/>
                </a:solidFill>
                <a:latin typeface="Times New Roman" pitchFamily="18" charset="0"/>
                <a:cs typeface="Times New Roman" pitchFamily="18" charset="0"/>
              </a:rPr>
              <a:t>К.И</a:t>
            </a:r>
            <a:r>
              <a:rPr lang="ru-RU" sz="3200" b="1" dirty="0" smtClean="0">
                <a:solidFill>
                  <a:srgbClr val="FFFF00"/>
                </a:solidFill>
                <a:latin typeface="Times New Roman" pitchFamily="18" charset="0"/>
                <a:cs typeface="Times New Roman" pitchFamily="18" charset="0"/>
              </a:rPr>
              <a:t>. Чуковский</a:t>
            </a:r>
            <a:endParaRPr lang="ru-RU"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289558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1270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pic>
        <p:nvPicPr>
          <p:cNvPr id="4" name="Picture 2" descr="C:\Users\Александр\Desktop\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04664"/>
            <a:ext cx="5544616" cy="352839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331640" y="4530847"/>
            <a:ext cx="60486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СПАСИБО ЗА ВНИМАНИЕ!!!</a:t>
            </a:r>
            <a:endParaRPr lang="ru-RU"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985743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0"/>
            <a:ext cx="9175224"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467544" y="180592"/>
            <a:ext cx="8064896" cy="1808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Как называются слова русского языка известные всему народу?</a:t>
            </a:r>
            <a:endParaRPr lang="ru-RU" sz="36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3563888" y="1988840"/>
            <a:ext cx="49685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rgbClr val="FF0000"/>
                </a:solidFill>
                <a:latin typeface="Times New Roman" pitchFamily="18" charset="0"/>
                <a:cs typeface="Times New Roman" pitchFamily="18" charset="0"/>
              </a:rPr>
              <a:t>общеупотребительные</a:t>
            </a:r>
            <a:endParaRPr lang="ru-RU" sz="3600" dirty="0">
              <a:solidFill>
                <a:srgbClr val="FF0000"/>
              </a:solidFill>
              <a:latin typeface="Times New Roman" pitchFamily="18" charset="0"/>
              <a:cs typeface="Times New Roman" pitchFamily="18" charset="0"/>
            </a:endParaRPr>
          </a:p>
        </p:txBody>
      </p:sp>
      <p:pic>
        <p:nvPicPr>
          <p:cNvPr id="2050" name="Picture 2" descr="C:\Users\Александр\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88840"/>
            <a:ext cx="2664296" cy="187602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Александр\Desktop\2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296" y="2926851"/>
            <a:ext cx="2736304" cy="20882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Александр\Desktop\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600" y="3435350"/>
            <a:ext cx="3024336" cy="216024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5595590"/>
            <a:ext cx="81823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Земля, небо, говорить, идти, красивый</a:t>
            </a:r>
            <a:endParaRPr lang="ru-RU"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7547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15635"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179512" y="180592"/>
            <a:ext cx="8568952" cy="157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Как называются слова связанные с особенностями работы людей той или иной специальности, профессии?</a:t>
            </a:r>
            <a:endParaRPr lang="ru-RU" sz="32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4349581" y="1762944"/>
            <a:ext cx="439888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solidFill>
                  <a:srgbClr val="FF0000"/>
                </a:solidFill>
                <a:latin typeface="Times New Roman" pitchFamily="18" charset="0"/>
                <a:cs typeface="Times New Roman" pitchFamily="18" charset="0"/>
              </a:rPr>
              <a:t>профессионализмы</a:t>
            </a:r>
            <a:endParaRPr lang="ru-RU" sz="3600" dirty="0">
              <a:solidFill>
                <a:srgbClr val="FF0000"/>
              </a:solidFill>
              <a:latin typeface="Times New Roman" pitchFamily="18" charset="0"/>
              <a:cs typeface="Times New Roman" pitchFamily="18" charset="0"/>
            </a:endParaRPr>
          </a:p>
        </p:txBody>
      </p:sp>
      <p:pic>
        <p:nvPicPr>
          <p:cNvPr id="3074" name="Picture 2" descr="C:\Users\Александр\Deskto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62944"/>
            <a:ext cx="2808312" cy="216024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Александр\Desktop\2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5981" y="3284984"/>
            <a:ext cx="2962484" cy="231060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Александр\Desktop\3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824" y="2677344"/>
            <a:ext cx="2798156" cy="21918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2" y="5738544"/>
            <a:ext cx="85689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Аккорд, наждак, акварель</a:t>
            </a:r>
            <a:endParaRPr lang="ru-RU" sz="36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5736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24" y="-1270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395536" y="180592"/>
            <a:ext cx="8380287" cy="1592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Как называются слова, употребляемые только жителями той или иной местности?</a:t>
            </a:r>
            <a:endParaRPr lang="ru-RU" sz="36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5405126" y="1772816"/>
            <a:ext cx="337069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0000"/>
                </a:solidFill>
                <a:latin typeface="Times New Roman" pitchFamily="18" charset="0"/>
                <a:cs typeface="Times New Roman" pitchFamily="18" charset="0"/>
              </a:rPr>
              <a:t>диалектизмы</a:t>
            </a:r>
            <a:endParaRPr lang="ru-RU" sz="3600" b="1" dirty="0">
              <a:solidFill>
                <a:srgbClr val="FF0000"/>
              </a:solidFill>
              <a:latin typeface="Times New Roman" pitchFamily="18" charset="0"/>
              <a:cs typeface="Times New Roman" pitchFamily="18" charset="0"/>
            </a:endParaRPr>
          </a:p>
        </p:txBody>
      </p:sp>
      <p:pic>
        <p:nvPicPr>
          <p:cNvPr id="4099" name="Picture 3" descr="C:\Users\Александр\Desktop\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804432"/>
            <a:ext cx="2952328" cy="320874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Александр\Desktop\4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7371" y="2687792"/>
            <a:ext cx="3030731" cy="295867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7" y="5835312"/>
            <a:ext cx="838028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Парнище, ступай, вестимо</a:t>
            </a:r>
            <a:endParaRPr lang="ru-RU" sz="36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36224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539551" y="476672"/>
            <a:ext cx="8136903" cy="10799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БАКСЫ, КЕНТ, КЛЁВО</a:t>
            </a:r>
            <a:endParaRPr lang="ru-RU" sz="3600" b="1" dirty="0">
              <a:solidFill>
                <a:srgbClr val="FFFF00"/>
              </a:solidFill>
              <a:latin typeface="Times New Roman" pitchFamily="18" charset="0"/>
              <a:cs typeface="Times New Roman" pitchFamily="18" charset="0"/>
            </a:endParaRPr>
          </a:p>
        </p:txBody>
      </p:sp>
      <p:sp>
        <p:nvSpPr>
          <p:cNvPr id="3" name="Прямоугольник 2"/>
          <p:cNvSpPr/>
          <p:nvPr/>
        </p:nvSpPr>
        <p:spPr>
          <a:xfrm>
            <a:off x="3923928" y="1556657"/>
            <a:ext cx="475252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solidFill>
                  <a:srgbClr val="FF0000"/>
                </a:solidFill>
                <a:latin typeface="Times New Roman" pitchFamily="18" charset="0"/>
                <a:cs typeface="Times New Roman" pitchFamily="18" charset="0"/>
              </a:rPr>
              <a:t>жаргонизмы</a:t>
            </a:r>
            <a:endParaRPr lang="ru-RU" sz="4400" b="1" dirty="0">
              <a:solidFill>
                <a:srgbClr val="FF0000"/>
              </a:solidFill>
              <a:latin typeface="Times New Roman" pitchFamily="18" charset="0"/>
              <a:cs typeface="Times New Roman" pitchFamily="18" charset="0"/>
            </a:endParaRPr>
          </a:p>
        </p:txBody>
      </p:sp>
      <p:pic>
        <p:nvPicPr>
          <p:cNvPr id="5122" name="Picture 2" descr="C:\Users\Александр\Desktop\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632" y="1556657"/>
            <a:ext cx="2376264" cy="2592423"/>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Александр\Desktop\5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9886" y="2960948"/>
            <a:ext cx="2626568"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Александр\Desktop\5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4896" y="2471057"/>
            <a:ext cx="3154990" cy="235036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18632" y="5337212"/>
            <a:ext cx="8157822" cy="1332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FFFF00"/>
                </a:solidFill>
                <a:latin typeface="Times New Roman" pitchFamily="18" charset="0"/>
                <a:cs typeface="Times New Roman" pitchFamily="18" charset="0"/>
              </a:rPr>
              <a:t>Слова ограниченные в своём употреблении определенной социальной или возрастной средой.</a:t>
            </a:r>
            <a:endParaRPr lang="ru-RU"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90100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par>
                                <p:cTn id="12" presetID="6" presetClass="entr" presetSubtype="16" fill="hold" nodeType="with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circle(in)">
                                      <p:cBhvr>
                                        <p:cTn id="14" dur="2000"/>
                                        <p:tgtEl>
                                          <p:spTgt spid="5122"/>
                                        </p:tgtEl>
                                      </p:cBhvr>
                                    </p:animEffect>
                                  </p:childTnLst>
                                </p:cTn>
                              </p:par>
                              <p:par>
                                <p:cTn id="15" presetID="6" presetClass="entr" presetSubtype="16" fill="hold" nodeType="with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circle(in)">
                                      <p:cBhvr>
                                        <p:cTn id="17" dur="2000"/>
                                        <p:tgtEl>
                                          <p:spTgt spid="5124"/>
                                        </p:tgtEl>
                                      </p:cBhvr>
                                    </p:animEffect>
                                  </p:childTnLst>
                                </p:cTn>
                              </p:par>
                              <p:par>
                                <p:cTn id="18" presetID="6" presetClass="entr" presetSubtype="16" fill="hold" nodeType="withEffect">
                                  <p:stCondLst>
                                    <p:cond delay="0"/>
                                  </p:stCondLst>
                                  <p:childTnLst>
                                    <p:set>
                                      <p:cBhvr>
                                        <p:cTn id="19" dur="1" fill="hold">
                                          <p:stCondLst>
                                            <p:cond delay="0"/>
                                          </p:stCondLst>
                                        </p:cTn>
                                        <p:tgtEl>
                                          <p:spTgt spid="5123"/>
                                        </p:tgtEl>
                                        <p:attrNameLst>
                                          <p:attrName>style.visibility</p:attrName>
                                        </p:attrNameLst>
                                      </p:cBhvr>
                                      <p:to>
                                        <p:strVal val="visible"/>
                                      </p:to>
                                    </p:set>
                                    <p:animEffect transition="in" filter="circle(in)">
                                      <p:cBhvr>
                                        <p:cTn id="20" dur="2000"/>
                                        <p:tgtEl>
                                          <p:spTgt spid="5123"/>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3" name="Прямоугольник 2"/>
          <p:cNvSpPr/>
          <p:nvPr/>
        </p:nvSpPr>
        <p:spPr>
          <a:xfrm>
            <a:off x="2627784" y="332656"/>
            <a:ext cx="439248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solidFill>
                  <a:srgbClr val="FF0000"/>
                </a:solidFill>
                <a:latin typeface="Times New Roman" pitchFamily="18" charset="0"/>
                <a:cs typeface="Times New Roman" pitchFamily="18" charset="0"/>
              </a:rPr>
              <a:t>СЛЕНГ</a:t>
            </a:r>
            <a:endParaRPr lang="ru-RU" sz="6000" b="1" dirty="0">
              <a:solidFill>
                <a:srgbClr val="FF0000"/>
              </a:solidFill>
              <a:latin typeface="Times New Roman" pitchFamily="18" charset="0"/>
              <a:cs typeface="Times New Roman" pitchFamily="18" charset="0"/>
            </a:endParaRPr>
          </a:p>
        </p:txBody>
      </p:sp>
      <p:sp>
        <p:nvSpPr>
          <p:cNvPr id="4" name="Прямоугольник 3"/>
          <p:cNvSpPr/>
          <p:nvPr/>
        </p:nvSpPr>
        <p:spPr>
          <a:xfrm>
            <a:off x="321739" y="1412776"/>
            <a:ext cx="835292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FF00"/>
                </a:solidFill>
                <a:latin typeface="Times New Roman" pitchFamily="18" charset="0"/>
                <a:cs typeface="Times New Roman" pitchFamily="18" charset="0"/>
              </a:rPr>
              <a:t>Лексика разговорной речи, отклоняющаяся от принятой литературной языковой нормы.</a:t>
            </a:r>
            <a:endParaRPr lang="ru-RU" sz="3600" b="1" dirty="0">
              <a:solidFill>
                <a:srgbClr val="FFFF00"/>
              </a:solidFill>
              <a:latin typeface="Times New Roman" pitchFamily="18" charset="0"/>
              <a:cs typeface="Times New Roman" pitchFamily="18" charset="0"/>
            </a:endParaRPr>
          </a:p>
        </p:txBody>
      </p:sp>
      <p:pic>
        <p:nvPicPr>
          <p:cNvPr id="6146" name="Picture 2" descr="C:\Users\Александр\Desktop\6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46116">
            <a:off x="914293" y="3389560"/>
            <a:ext cx="2088232" cy="304505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Александр\Desktop\6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8211" y="3367437"/>
            <a:ext cx="1838320" cy="2801962"/>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Александр\Desktop\8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95201">
            <a:off x="6202979" y="3526627"/>
            <a:ext cx="2218799" cy="3026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649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43536"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207984" y="332656"/>
            <a:ext cx="8640960" cy="6107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smtClean="0">
                <a:solidFill>
                  <a:srgbClr val="FFFF00"/>
                </a:solidFill>
                <a:latin typeface="Times New Roman" pitchFamily="18" charset="0"/>
                <a:cs typeface="Times New Roman" pitchFamily="18" charset="0"/>
              </a:rPr>
              <a:t>ЭПИГРАФ</a:t>
            </a:r>
          </a:p>
          <a:p>
            <a:pPr algn="ctr"/>
            <a:r>
              <a:rPr lang="ru-RU" sz="4400" b="1" i="1" dirty="0" smtClean="0">
                <a:solidFill>
                  <a:srgbClr val="FFFF00"/>
                </a:solidFill>
                <a:latin typeface="Times New Roman" pitchFamily="18" charset="0"/>
                <a:cs typeface="Times New Roman" pitchFamily="18" charset="0"/>
              </a:rPr>
              <a:t>Чтобы добиться чистоты языка, надо биться за чистоту человеческих чувств и мыслей.</a:t>
            </a:r>
          </a:p>
          <a:p>
            <a:pPr algn="r"/>
            <a:r>
              <a:rPr lang="ru-RU" sz="4400" b="1" i="1" dirty="0" smtClean="0">
                <a:solidFill>
                  <a:srgbClr val="FF0000"/>
                </a:solidFill>
                <a:latin typeface="Times New Roman" pitchFamily="18" charset="0"/>
                <a:cs typeface="Times New Roman" pitchFamily="18" charset="0"/>
              </a:rPr>
              <a:t>К.И. Чуковский.</a:t>
            </a:r>
            <a:endParaRPr lang="ru-RU" sz="4400" b="1" i="1" dirty="0">
              <a:solidFill>
                <a:srgbClr val="FF0000"/>
              </a:solidFill>
              <a:latin typeface="Times New Roman" pitchFamily="18" charset="0"/>
              <a:cs typeface="Times New Roman" pitchFamily="18" charset="0"/>
            </a:endParaRPr>
          </a:p>
        </p:txBody>
      </p:sp>
      <p:pic>
        <p:nvPicPr>
          <p:cNvPr id="1026" name="Picture 2" descr="C:\Users\Александр\Desktop\грри.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589" y="4365104"/>
            <a:ext cx="2161841" cy="1734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662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12144" y="-30252"/>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a:p>
            <a:pPr algn="ctr" fontAlgn="base">
              <a:spcBef>
                <a:spcPct val="0"/>
              </a:spcBef>
              <a:spcAft>
                <a:spcPct val="0"/>
              </a:spcAft>
              <a:defRPr/>
            </a:pPr>
            <a:endParaRPr lang="en-US" sz="9600" b="1">
              <a:solidFill>
                <a:prstClr val="black"/>
              </a:solidFill>
              <a:effectLst>
                <a:outerShdw blurRad="38100" dist="38100" dir="2700000" algn="tl">
                  <a:srgbClr val="000000"/>
                </a:outerShdw>
              </a:effectLst>
              <a:latin typeface="Arial" charset="0"/>
            </a:endParaRPr>
          </a:p>
        </p:txBody>
      </p:sp>
      <p:sp>
        <p:nvSpPr>
          <p:cNvPr id="6" name="Прямоугольник 5"/>
          <p:cNvSpPr/>
          <p:nvPr/>
        </p:nvSpPr>
        <p:spPr>
          <a:xfrm>
            <a:off x="4349581" y="180592"/>
            <a:ext cx="35779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base">
              <a:spcBef>
                <a:spcPct val="0"/>
              </a:spcBef>
              <a:spcAft>
                <a:spcPct val="0"/>
              </a:spcAft>
              <a:defRPr/>
            </a:pPr>
            <a:r>
              <a:rPr lang="ru-RU" sz="5400" b="1" dirty="0" smtClean="0">
                <a:ln w="11430"/>
                <a:gradFill>
                  <a:gsLst>
                    <a:gs pos="0">
                      <a:srgbClr val="809EC2">
                        <a:tint val="90000"/>
                        <a:satMod val="120000"/>
                      </a:srgbClr>
                    </a:gs>
                    <a:gs pos="25000">
                      <a:srgbClr val="809EC2">
                        <a:tint val="93000"/>
                        <a:satMod val="120000"/>
                      </a:srgbClr>
                    </a:gs>
                    <a:gs pos="50000">
                      <a:srgbClr val="809EC2">
                        <a:shade val="89000"/>
                        <a:satMod val="110000"/>
                      </a:srgbClr>
                    </a:gs>
                    <a:gs pos="75000">
                      <a:srgbClr val="809EC2">
                        <a:tint val="93000"/>
                        <a:satMod val="120000"/>
                      </a:srgbClr>
                    </a:gs>
                    <a:gs pos="100000">
                      <a:srgbClr val="809EC2">
                        <a:tint val="90000"/>
                        <a:satMod val="120000"/>
                      </a:srgb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p:txBody>
      </p:sp>
      <p:sp>
        <p:nvSpPr>
          <p:cNvPr id="2" name="Прямоугольник 1"/>
          <p:cNvSpPr/>
          <p:nvPr/>
        </p:nvSpPr>
        <p:spPr>
          <a:xfrm>
            <a:off x="568584" y="2266960"/>
            <a:ext cx="8035864" cy="3610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smtClean="0">
                <a:solidFill>
                  <a:srgbClr val="FFFF00"/>
                </a:solidFill>
                <a:latin typeface="Times New Roman" pitchFamily="18" charset="0"/>
                <a:cs typeface="Times New Roman" pitchFamily="18" charset="0"/>
              </a:rPr>
              <a:t>Тачка, видак, отдохнула</a:t>
            </a:r>
            <a:r>
              <a:rPr lang="ru-RU" sz="3600" b="1" i="1" dirty="0">
                <a:solidFill>
                  <a:srgbClr val="FFFF00"/>
                </a:solidFill>
                <a:latin typeface="Times New Roman" pitchFamily="18" charset="0"/>
                <a:cs typeface="Times New Roman" pitchFamily="18" charset="0"/>
              </a:rPr>
              <a:t>, </a:t>
            </a:r>
            <a:r>
              <a:rPr lang="ru-RU" sz="3600" b="1" i="1" dirty="0" smtClean="0">
                <a:solidFill>
                  <a:srgbClr val="FFFF00"/>
                </a:solidFill>
                <a:latin typeface="Times New Roman" pitchFamily="18" charset="0"/>
                <a:cs typeface="Times New Roman" pitchFamily="18" charset="0"/>
              </a:rPr>
              <a:t>общага, </a:t>
            </a:r>
            <a:r>
              <a:rPr lang="ru-RU" sz="3600" b="1" i="1" dirty="0">
                <a:solidFill>
                  <a:srgbClr val="FFFF00"/>
                </a:solidFill>
                <a:latin typeface="Times New Roman" pitchFamily="18" charset="0"/>
                <a:cs typeface="Times New Roman" pitchFamily="18" charset="0"/>
              </a:rPr>
              <a:t>угрожать, машина, </a:t>
            </a:r>
            <a:r>
              <a:rPr lang="ru-RU" sz="3600" b="1" i="1" dirty="0" smtClean="0">
                <a:solidFill>
                  <a:srgbClr val="FFFF00"/>
                </a:solidFill>
                <a:latin typeface="Times New Roman" pitchFamily="18" charset="0"/>
                <a:cs typeface="Times New Roman" pitchFamily="18" charset="0"/>
              </a:rPr>
              <a:t>наехать, слинять, </a:t>
            </a:r>
            <a:r>
              <a:rPr lang="ru-RU" sz="3600" b="1" i="1" dirty="0">
                <a:solidFill>
                  <a:srgbClr val="FFFF00"/>
                </a:solidFill>
                <a:latin typeface="Times New Roman" pitchFamily="18" charset="0"/>
                <a:cs typeface="Times New Roman" pitchFamily="18" charset="0"/>
              </a:rPr>
              <a:t>уйти, </a:t>
            </a:r>
            <a:r>
              <a:rPr lang="ru-RU" sz="3600" b="1" i="1" dirty="0" smtClean="0">
                <a:solidFill>
                  <a:srgbClr val="FFFF00"/>
                </a:solidFill>
                <a:latin typeface="Times New Roman" pitchFamily="18" charset="0"/>
                <a:cs typeface="Times New Roman" pitchFamily="18" charset="0"/>
              </a:rPr>
              <a:t>крутой, </a:t>
            </a:r>
            <a:r>
              <a:rPr lang="ru-RU" sz="3600" b="1" i="1" dirty="0">
                <a:solidFill>
                  <a:srgbClr val="FFFF00"/>
                </a:solidFill>
                <a:latin typeface="Times New Roman" pitchFamily="18" charset="0"/>
                <a:cs typeface="Times New Roman" pitchFamily="18" charset="0"/>
              </a:rPr>
              <a:t>общежитие, хорошо, </a:t>
            </a:r>
            <a:r>
              <a:rPr lang="ru-RU" sz="3600" b="1" i="1" dirty="0" smtClean="0">
                <a:solidFill>
                  <a:srgbClr val="FFFF00"/>
                </a:solidFill>
                <a:latin typeface="Times New Roman" pitchFamily="18" charset="0"/>
                <a:cs typeface="Times New Roman" pitchFamily="18" charset="0"/>
              </a:rPr>
              <a:t>оттянулась, телик, </a:t>
            </a:r>
            <a:r>
              <a:rPr lang="ru-RU" sz="3600" b="1" i="1" dirty="0">
                <a:solidFill>
                  <a:srgbClr val="FFFF00"/>
                </a:solidFill>
                <a:latin typeface="Times New Roman" pitchFamily="18" charset="0"/>
                <a:cs typeface="Times New Roman" pitchFamily="18" charset="0"/>
              </a:rPr>
              <a:t>видеодвойка, телевизор.</a:t>
            </a:r>
          </a:p>
        </p:txBody>
      </p:sp>
      <p:sp>
        <p:nvSpPr>
          <p:cNvPr id="3" name="Прямоугольник 2"/>
          <p:cNvSpPr/>
          <p:nvPr/>
        </p:nvSpPr>
        <p:spPr>
          <a:xfrm>
            <a:off x="604040" y="476672"/>
            <a:ext cx="800040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FF0000"/>
                </a:solidFill>
                <a:latin typeface="Times New Roman" pitchFamily="18" charset="0"/>
                <a:cs typeface="Times New Roman" pitchFamily="18" charset="0"/>
              </a:rPr>
              <a:t>Выписать жаргонизмы, </a:t>
            </a:r>
          </a:p>
          <a:p>
            <a:pPr algn="ctr"/>
            <a:r>
              <a:rPr lang="ru-RU" sz="3600" b="1" dirty="0" smtClean="0">
                <a:solidFill>
                  <a:srgbClr val="FF0000"/>
                </a:solidFill>
                <a:latin typeface="Times New Roman" pitchFamily="18" charset="0"/>
                <a:cs typeface="Times New Roman" pitchFamily="18" charset="0"/>
              </a:rPr>
              <a:t>определить части речи.</a:t>
            </a:r>
            <a:endParaRPr lang="ru-RU"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3578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481</TotalTime>
  <Words>4834</Words>
  <Application>Microsoft Office PowerPoint</Application>
  <PresentationFormat>Экран (4:3)</PresentationFormat>
  <Paragraphs>589</Paragraphs>
  <Slides>21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dc:creator>
  <cp:lastModifiedBy>Александр</cp:lastModifiedBy>
  <cp:revision>39</cp:revision>
  <cp:lastPrinted>2012-09-30T08:43:08Z</cp:lastPrinted>
  <dcterms:created xsi:type="dcterms:W3CDTF">2012-09-28T08:08:22Z</dcterms:created>
  <dcterms:modified xsi:type="dcterms:W3CDTF">2012-09-30T13:01:49Z</dcterms:modified>
</cp:coreProperties>
</file>