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1" r:id="rId4"/>
    <p:sldId id="283" r:id="rId5"/>
    <p:sldId id="286" r:id="rId6"/>
    <p:sldId id="287" r:id="rId7"/>
    <p:sldId id="279" r:id="rId8"/>
    <p:sldId id="280" r:id="rId9"/>
    <p:sldId id="28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6600CC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71E56-13A5-4376-9FFE-7AD2C2C2C390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F47B-F586-4853-B102-EAFCD0C6C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BB7D5-C4E2-492D-9081-FA9EBA688440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33A3-41F6-4F5B-8E03-C27F2698A3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8073A-9A39-4BCF-9062-7D92FE785C13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DE0B9-7E7F-4F9A-BFB0-BE1E07ADC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9E9D0-92CF-4875-A856-C444ADD937CF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1555C-5EF5-4331-8B32-E58B9E0EB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9A1B6-683F-40EB-8982-8760798C2B2B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C2A7B-6902-439D-81AF-949E89CFE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E8770-BEC5-4A59-A9B8-6AD690387B66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362A-DC4B-4125-98E5-E292B19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D2CF2-CC85-4295-B529-CD8C666E0579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BEAE6-A531-45FA-9F0B-2C8C8915F3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8440-4DCF-4168-92EE-681BDB8C556B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94678-96FB-46E6-8952-2BEB48DE4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302C0-986A-4C63-9BF3-82F68496FAF7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968C9-4602-4DD1-A89D-14A0AB504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6F020-96C4-46F3-9204-33D35D342650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3AF4E-BECB-45AE-A807-A72A1A6C0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6D220-EDC3-4E10-A585-66C100172BF1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21A7-9574-42C1-8C84-1E0E2BCDB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075CD-2753-419F-BE8E-CD8F4F243B43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3D02-279C-47B9-9E10-BDF804968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35000"/>
            <a:lum/>
          </a:blip>
          <a:srcRect/>
          <a:tile tx="-69850" ty="0" sx="98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338010-5E31-4262-B1D5-C8ECA4C68F45}" type="datetimeFigureOut">
              <a:rPr lang="ru-RU"/>
              <a:pPr>
                <a:defRPr/>
              </a:pPr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4D590A-CAD6-44AC-8784-6DBDADD6D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>
    <p:strips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5536" y="404664"/>
            <a:ext cx="8555425" cy="2735758"/>
          </a:xfrm>
        </p:spPr>
        <p:txBody>
          <a:bodyPr/>
          <a:lstStyle/>
          <a:p>
            <a:pPr eaLnBrk="1" hangingPunct="1"/>
            <a:r>
              <a:rPr lang="ru-RU" sz="1200" b="1" i="1" dirty="0" smtClean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ru-RU" sz="1200" b="1" i="1" dirty="0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1200" b="1" i="1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ru-RU" sz="1200" b="1" i="1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1200" b="1" i="1" dirty="0" smtClean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ru-RU" sz="1200" b="1" i="1" dirty="0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7200" b="1" i="1" dirty="0" smtClean="0">
                <a:solidFill>
                  <a:srgbClr val="A50021"/>
                </a:solidFill>
                <a:latin typeface="Times New Roman" pitchFamily="18" charset="0"/>
              </a:rPr>
              <a:t>Учимся рассуждать </a:t>
            </a:r>
            <a:br>
              <a:rPr lang="ru-RU" sz="7200" b="1" i="1" dirty="0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1400" b="1" i="1" dirty="0" smtClean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ru-RU" sz="1400" b="1" i="1" dirty="0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</a:rPr>
              <a:t>Знакомство </a:t>
            </a:r>
            <a:br>
              <a:rPr lang="ru-RU" b="1" i="1" dirty="0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rgbClr val="A50021"/>
                </a:solidFill>
                <a:latin typeface="Times New Roman" pitchFamily="18" charset="0"/>
              </a:rPr>
              <a:t>с построением рассуждения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93673" y="3980518"/>
            <a:ext cx="83572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Что значит -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рассуждать?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94317" y="5307305"/>
            <a:ext cx="70342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Важн</a:t>
            </a:r>
            <a:r>
              <a:rPr lang="ru-RU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ы</a:t>
            </a:r>
            <a:r>
              <a:rPr lang="ru-RU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ли эти умения?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88640"/>
            <a:ext cx="6870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Учебные задачи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043" y="1988840"/>
            <a:ext cx="83821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1. Уточнить, для чего нужен </a:t>
            </a:r>
          </a:p>
          <a:p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текст-рассуждение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57" y="3501008"/>
            <a:ext cx="88424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2. Познакомит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ь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ся с особенностями </a:t>
            </a:r>
          </a:p>
          <a:p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строения рассуждения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088" y="4869160"/>
            <a:ext cx="882805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3. Выявить языковые особенности </a:t>
            </a:r>
          </a:p>
          <a:p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рассуждения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86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3068638"/>
            <a:ext cx="7772400" cy="1362075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07504" y="260648"/>
            <a:ext cx="9036496" cy="1500188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333399"/>
                </a:solidFill>
              </a:rPr>
              <a:t>Тексты, в которых что-то </a:t>
            </a:r>
            <a:r>
              <a:rPr lang="ru-RU" sz="4800" b="1" u="sng" dirty="0" smtClean="0">
                <a:solidFill>
                  <a:srgbClr val="333399"/>
                </a:solidFill>
              </a:rPr>
              <a:t>объясняем</a:t>
            </a:r>
            <a:r>
              <a:rPr lang="ru-RU" sz="4800" b="1" dirty="0" smtClean="0">
                <a:solidFill>
                  <a:srgbClr val="333399"/>
                </a:solidFill>
              </a:rPr>
              <a:t>,  </a:t>
            </a:r>
          </a:p>
          <a:p>
            <a:pPr marL="0" indent="0" algn="ctr">
              <a:buNone/>
            </a:pPr>
            <a:r>
              <a:rPr lang="ru-RU" sz="4800" b="1" u="sng" dirty="0" smtClean="0">
                <a:solidFill>
                  <a:srgbClr val="333399"/>
                </a:solidFill>
              </a:rPr>
              <a:t>доказываем</a:t>
            </a:r>
            <a:r>
              <a:rPr lang="ru-RU" sz="4800" b="1" dirty="0" smtClean="0">
                <a:solidFill>
                  <a:srgbClr val="333399"/>
                </a:solidFill>
              </a:rPr>
              <a:t> , </a:t>
            </a:r>
          </a:p>
          <a:p>
            <a:pPr marL="0" indent="0" algn="ctr">
              <a:buNone/>
            </a:pPr>
            <a:r>
              <a:rPr lang="ru-RU" sz="4800" b="1" u="sng" dirty="0" smtClean="0">
                <a:solidFill>
                  <a:srgbClr val="333399"/>
                </a:solidFill>
              </a:rPr>
              <a:t>о чем-то размышляем</a:t>
            </a:r>
            <a:r>
              <a:rPr lang="ru-RU" sz="4800" b="1" dirty="0" smtClean="0">
                <a:solidFill>
                  <a:srgbClr val="333399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333399"/>
                </a:solidFill>
              </a:rPr>
              <a:t> </a:t>
            </a:r>
            <a:r>
              <a:rPr lang="ru-RU" sz="4800" b="1" u="sng" dirty="0" smtClean="0">
                <a:solidFill>
                  <a:srgbClr val="333399"/>
                </a:solidFill>
              </a:rPr>
              <a:t>делаем выводы</a:t>
            </a:r>
            <a:r>
              <a:rPr lang="ru-RU" sz="4800" b="1" u="sng" dirty="0">
                <a:solidFill>
                  <a:srgbClr val="333399"/>
                </a:solidFill>
              </a:rPr>
              <a:t>,</a:t>
            </a:r>
            <a:r>
              <a:rPr lang="ru-RU" sz="4800" b="1" u="sng" dirty="0" smtClean="0">
                <a:solidFill>
                  <a:srgbClr val="333399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333399"/>
                </a:solidFill>
              </a:rPr>
              <a:t>называем </a:t>
            </a:r>
            <a:r>
              <a:rPr lang="ru-RU" sz="6000" b="1" dirty="0" smtClean="0">
                <a:solidFill>
                  <a:srgbClr val="333399"/>
                </a:solidFill>
              </a:rPr>
              <a:t>РАССУЖДЕНИЕМ</a:t>
            </a:r>
            <a:endParaRPr lang="ru-RU" sz="60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0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02" y="-91188"/>
            <a:ext cx="8351837" cy="193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418" y="2355160"/>
            <a:ext cx="5260975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841" y="4244643"/>
            <a:ext cx="2166208" cy="118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931" y="5306511"/>
            <a:ext cx="3336746" cy="133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Стрелка вниз 11"/>
          <p:cNvSpPr/>
          <p:nvPr/>
        </p:nvSpPr>
        <p:spPr>
          <a:xfrm>
            <a:off x="4190629" y="3866339"/>
            <a:ext cx="503350" cy="714789"/>
          </a:xfrm>
          <a:prstGeom prst="downArrow">
            <a:avLst>
              <a:gd name="adj1" fmla="val 50000"/>
              <a:gd name="adj2" fmla="val 42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212020" y="202484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218274" y="5036638"/>
            <a:ext cx="484632" cy="624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83804" y="1383156"/>
            <a:ext cx="194155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мысль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34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413" y="188640"/>
            <a:ext cx="896448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Иван Семёнов – несчастный, а может быть, самый несчастный человек на белом свете. Почему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 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потому, что Иван не любит учиться. Вот и стала для него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жизнь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– сплошная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мука. 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186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413" y="188640"/>
            <a:ext cx="8964488" cy="66018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[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Иван Семёнов – несчастный, а может быть, самый несчастный человек на белом свете. Почему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 </a:t>
            </a: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[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 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потому, что Иван не любит учиться. 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[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Вот и стала для него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жизнь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– сплошная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мука. 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764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739020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построение текста-рассуждения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48" y="1935900"/>
            <a:ext cx="25298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1.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Мысль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291" y="3638835"/>
            <a:ext cx="86267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2. Объяснение, доказательство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5589240"/>
            <a:ext cx="24898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3. Вывод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780928"/>
            <a:ext cx="322848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потому что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3887" y="5073925"/>
            <a:ext cx="150714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вот и</a:t>
            </a:r>
            <a:endParaRPr lang="ru-RU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4526811"/>
            <a:ext cx="22404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поэтому</a:t>
            </a:r>
            <a:endParaRPr lang="ru-RU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2279" y="5037843"/>
            <a:ext cx="1885453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значит</a:t>
            </a:r>
            <a:endParaRPr lang="ru-RU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98643" y="2765942"/>
            <a:ext cx="204684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так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как</a:t>
            </a:r>
            <a:endParaRPr lang="ru-RU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4332617"/>
            <a:ext cx="292810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вот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почему</a:t>
            </a:r>
            <a:endParaRPr lang="ru-RU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717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4088"/>
            <a:ext cx="8412088" cy="5625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758" y="1556792"/>
            <a:ext cx="878894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сотрудничество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20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156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Учимся рассуждать   Знакомство  с построением рассуждения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Грамматическое значение причастия</dc:title>
  <dc:creator>Женя</dc:creator>
  <cp:lastModifiedBy>User</cp:lastModifiedBy>
  <cp:revision>104</cp:revision>
  <dcterms:created xsi:type="dcterms:W3CDTF">2010-05-01T08:00:57Z</dcterms:created>
  <dcterms:modified xsi:type="dcterms:W3CDTF">2012-12-07T23:13:26Z</dcterms:modified>
</cp:coreProperties>
</file>