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77" r:id="rId4"/>
    <p:sldId id="270" r:id="rId5"/>
    <p:sldId id="269" r:id="rId6"/>
    <p:sldId id="278" r:id="rId7"/>
    <p:sldId id="279" r:id="rId8"/>
    <p:sldId id="26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FF71CE-054C-4248-BE75-32F511391C32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F8C001-0793-403E-B28D-1A1FF58F7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876"/>
            <a:ext cx="6757974" cy="1857388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7030A0"/>
                </a:solidFill>
                <a:latin typeface="Minion Pro Cond" pitchFamily="18" charset="0"/>
              </a:rPr>
              <a:t>МОУ «Гимназия №12»</a:t>
            </a:r>
            <a:br>
              <a:rPr lang="ru-RU" sz="400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4000" smtClean="0">
                <a:solidFill>
                  <a:srgbClr val="7030A0"/>
                </a:solidFill>
                <a:latin typeface="Minion Pro Cond" pitchFamily="18" charset="0"/>
              </a:rPr>
              <a:t>команда «бабочки»</a:t>
            </a:r>
            <a:br>
              <a:rPr lang="ru-RU" sz="400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4000" smtClean="0">
                <a:latin typeface="Minion Pro Cond" pitchFamily="18" charset="0"/>
              </a:rPr>
              <a:t/>
            </a:r>
            <a:br>
              <a:rPr lang="ru-RU" sz="4000" smtClean="0">
                <a:latin typeface="Minion Pro Cond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072362" cy="442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6143644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solidFill>
                  <a:srgbClr val="7030A0"/>
                </a:solidFill>
                <a:latin typeface="Minion Pro Cond" pitchFamily="18" charset="0"/>
              </a:rPr>
              <a:t>Наш руководитель: Гущина Ирина Сергеевна</a:t>
            </a:r>
            <a:br>
              <a:rPr lang="ru-RU" sz="2000" smtClean="0">
                <a:solidFill>
                  <a:srgbClr val="7030A0"/>
                </a:solidFill>
                <a:latin typeface="Minion Pro Cond" pitchFamily="18" charset="0"/>
              </a:rPr>
            </a:br>
            <a:endParaRPr lang="ru-RU" sz="2000">
              <a:solidFill>
                <a:srgbClr val="7030A0"/>
              </a:solidFill>
              <a:latin typeface="Minion Pro C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500306"/>
            <a:ext cx="4000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Наш девиз: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Мы как бабочки порхаем,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Знать на свете всё желаем.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Облетим мы </a:t>
            </a:r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полземли,</a:t>
            </a:r>
            <a:endParaRPr lang="ru-RU" sz="2400" b="1" smtClean="0">
              <a:solidFill>
                <a:srgbClr val="7030A0"/>
              </a:solidFill>
              <a:latin typeface="Minion Pro Cond" pitchFamily="18" charset="0"/>
            </a:endParaRPr>
          </a:p>
          <a:p>
            <a: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  <a:t>Ждёт  победа впереди!</a:t>
            </a:r>
            <a:br>
              <a:rPr lang="ru-RU" sz="2400" b="1" smtClean="0">
                <a:solidFill>
                  <a:srgbClr val="7030A0"/>
                </a:solidFill>
                <a:latin typeface="Minion Pro Cond" pitchFamily="18" charset="0"/>
              </a:rPr>
            </a:br>
            <a:endParaRPr lang="ru-RU" sz="2400" b="1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33794" name="Picture 2" descr="C:\Users\Пользователь\Desktop\8 марта 2011\100_2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500198" cy="2000113"/>
          </a:xfrm>
          <a:prstGeom prst="rect">
            <a:avLst/>
          </a:prstGeom>
          <a:noFill/>
        </p:spPr>
      </p:pic>
      <p:pic>
        <p:nvPicPr>
          <p:cNvPr id="33795" name="Picture 3" descr="C:\Users\Пользователь\Desktop\8 марта 2011\100_2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429132"/>
            <a:ext cx="2132637" cy="1599477"/>
          </a:xfrm>
          <a:prstGeom prst="rect">
            <a:avLst/>
          </a:prstGeom>
          <a:noFill/>
        </p:spPr>
      </p:pic>
      <p:pic>
        <p:nvPicPr>
          <p:cNvPr id="33796" name="Picture 4" descr="C:\Users\Пользователь\Desktop\8 марта 2011\100_2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57430"/>
            <a:ext cx="2143140" cy="1607355"/>
          </a:xfrm>
          <a:prstGeom prst="rect">
            <a:avLst/>
          </a:prstGeom>
          <a:noFill/>
        </p:spPr>
      </p:pic>
      <p:pic>
        <p:nvPicPr>
          <p:cNvPr id="33797" name="Picture 5" descr="C:\Users\Пользователь\Desktop\8 марта 2011\100_2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643182"/>
            <a:ext cx="2061200" cy="1545900"/>
          </a:xfrm>
          <a:prstGeom prst="rect">
            <a:avLst/>
          </a:prstGeom>
          <a:noFill/>
        </p:spPr>
      </p:pic>
      <p:pic>
        <p:nvPicPr>
          <p:cNvPr id="33798" name="Picture 6" descr="C:\Users\Пользователь\Desktop\8 марта 2011\100_29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643447"/>
            <a:ext cx="2204076" cy="1643074"/>
          </a:xfrm>
          <a:prstGeom prst="rect">
            <a:avLst/>
          </a:prstGeom>
          <a:noFill/>
        </p:spPr>
      </p:pic>
      <p:pic>
        <p:nvPicPr>
          <p:cNvPr id="33799" name="Picture 7" descr="C:\Users\Пользователь\Desktop\8 марта 2011\100_3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85728"/>
            <a:ext cx="1428760" cy="1879947"/>
          </a:xfrm>
          <a:prstGeom prst="rect">
            <a:avLst/>
          </a:prstGeom>
          <a:noFill/>
        </p:spPr>
      </p:pic>
      <p:pic>
        <p:nvPicPr>
          <p:cNvPr id="33800" name="Picture 8" descr="C:\Users\Пользователь\Desktop\8 марта 2011\100_29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429132"/>
            <a:ext cx="1571636" cy="209551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57224" y="178592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rgbClr val="FFFF00"/>
                </a:solidFill>
              </a:rPr>
              <a:t>Соня</a:t>
            </a:r>
            <a:endParaRPr lang="ru-RU" sz="160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Данил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6072206"/>
            <a:ext cx="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Данил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Диана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57150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Настя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6710" y="371475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Яна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148" y="1785926"/>
            <a:ext cx="67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Катя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Бабочки — одни из самых красивых живых существ, которые сотворила природа.</a:t>
            </a:r>
          </a:p>
          <a:p>
            <a:r>
              <a:rPr lang="ru-RU" b="1" smtClean="0">
                <a:solidFill>
                  <a:srgbClr val="002060"/>
                </a:solidFill>
              </a:rPr>
              <a:t> </a:t>
            </a:r>
          </a:p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500306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Они похожи на ожившие цветы, причудливость и яркость окраски их крыльев поистине сказочная. </a:t>
            </a:r>
          </a:p>
          <a:p>
            <a:r>
              <a:rPr lang="ru-RU" b="1" smtClean="0">
                <a:solidFill>
                  <a:srgbClr val="002060"/>
                </a:solidFill>
              </a:rPr>
              <a:t>Эти создания чаруют нас своей легкостью, красотой и разнообразием.</a:t>
            </a:r>
          </a:p>
          <a:p>
            <a:endParaRPr lang="ru-RU" b="1" smtClean="0">
              <a:solidFill>
                <a:srgbClr val="002060"/>
              </a:solidFill>
            </a:endParaRPr>
          </a:p>
          <a:p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786191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Бабочки - это крупная группа насекомых, которую можно найти повсеместно в любом регионе мира. Вместе с мотыльками они составляют отряд Lepidoptera (Чешуйчатокрылые). Существует около 12 семейств бабочек. Многие взрослые мотыльки и бабочки питаются нектаром, который они высасывают из цветов. В процессе питания они могут переносить пыльцу с одного цветка на другой – таким образом, многие растения зависят от мотыльков и бабочек в плане опыления. Как и мотыльки, бабочки имеют удлиненные сосущие рты и две пару крыльев, функционирующих как одна пара. Крылья их покрыты чешуйками, которые стряхиваются в виде пыли, если к бабочке прикоснуться.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08721" y="285728"/>
            <a:ext cx="39661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all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Minion Pro Cond" pitchFamily="18" charset="0"/>
              </a:rPr>
              <a:t>О бабочках…</a:t>
            </a:r>
            <a:endParaRPr lang="ru-RU" sz="4400" cap="all" spc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Minion Pro C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smtClean="0">
                <a:solidFill>
                  <a:srgbClr val="002060"/>
                </a:solidFill>
                <a:latin typeface="Minion Pro Cond" pitchFamily="18" charset="0"/>
              </a:rPr>
              <a:t>                 </a:t>
            </a:r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Это интересно.</a:t>
            </a:r>
            <a:endParaRPr lang="ru-RU" sz="440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59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1071545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                     </a:t>
            </a:r>
          </a:p>
          <a:p>
            <a:r>
              <a:rPr lang="ru-RU" b="1" smtClean="0">
                <a:solidFill>
                  <a:srgbClr val="002060"/>
                </a:solidFill>
              </a:rPr>
              <a:t>1. Наука о бабочках называется лепидоптерология.</a:t>
            </a:r>
            <a:endParaRPr lang="ru-RU" smtClean="0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</a:rPr>
              <a:t>2. Часто в названиях бабочек встречаются имена древнегреческих богов и героев, потому что знаменитый швед Карл Линей, создатель первой научной систематики животных, относился к бабочкам по-особенному и считал, что они такие же яркие и прекрасные, как и герои мифов.</a:t>
            </a:r>
          </a:p>
          <a:p>
            <a:r>
              <a:rPr lang="ru-RU" b="1" smtClean="0">
                <a:solidFill>
                  <a:srgbClr val="002060"/>
                </a:solidFill>
              </a:rPr>
              <a:t>3. Самая крупная ночная бабочка в мире — Attacus altas. Размах ее крыльев более 30 см и ее часто ошибочно принимают за птицу.</a:t>
            </a:r>
          </a:p>
          <a:p>
            <a:r>
              <a:rPr lang="ru-RU" b="1" smtClean="0">
                <a:solidFill>
                  <a:srgbClr val="002060"/>
                </a:solidFill>
              </a:rPr>
              <a:t>4. За свою короткую жизнь самка бабочки может отложить более 1000 яиц.</a:t>
            </a:r>
          </a:p>
          <a:p>
            <a:r>
              <a:rPr lang="ru-RU" b="1" smtClean="0">
                <a:solidFill>
                  <a:srgbClr val="002060"/>
                </a:solidFill>
              </a:rPr>
              <a:t>5. Бабочки рождаются, чтобы умереть, дав жизнь новому поколению. Большинство из них живет всего несколько дней, за исключением монарха, который может жить до шести месяцев.</a:t>
            </a:r>
          </a:p>
          <a:p>
            <a:r>
              <a:rPr lang="ru-RU" b="1" smtClean="0">
                <a:solidFill>
                  <a:srgbClr val="002060"/>
                </a:solidFill>
              </a:rPr>
              <a:t>6. Кроме привычных для нас тропических бабочек, существуют еще арктические бабочки. Они невзрачны на вид, крылышки у них не яркие, а белесые или почти прозрачные, будто стеклянные. Настоящими полярницами можно назвать несколько видов бабочек, которые обитают на канадском острове Королевы Елизаветы в 750 километрах от Северного полюса.</a:t>
            </a:r>
          </a:p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smtClean="0">
                <a:solidFill>
                  <a:srgbClr val="002060"/>
                </a:solidFill>
                <a:latin typeface="Minion Pro Cond" pitchFamily="18" charset="0"/>
              </a:rPr>
              <a:t>             </a:t>
            </a:r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Жизнь бабочки</a:t>
            </a:r>
            <a:endParaRPr lang="ru-RU" sz="440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8587"/>
            <a:ext cx="9144000" cy="559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929090" cy="32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29124" y="1857364"/>
            <a:ext cx="471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В мире известно 165 000 видов бабочек. Каждый вид бабочек имеет свои особенности, является по-своему интересным, уникальным. В среднем бабочки живут от 3-ох дней до 3-ох недель. Каждая из бабочек проходит  удивительную трансформацию, когда гусеница или личинка сначала становится куколкой, а затем как по мгновению волшебной палочки из нее появляется взрослая особь, уже снабженная всем необходимым для поиска пищи и партнера: крыльями, репродуктивными органами, высокоразвитыми органами вкуса, обоняния, а иногда и слуха.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smtClean="0">
                <a:solidFill>
                  <a:srgbClr val="7030A0"/>
                </a:solidFill>
              </a:rPr>
              <a:t>    </a:t>
            </a:r>
            <a:r>
              <a:rPr lang="ru-RU" sz="4400" b="1" smtClean="0">
                <a:solidFill>
                  <a:srgbClr val="7030A0"/>
                </a:solidFill>
                <a:latin typeface="Minion Pro Cond" pitchFamily="18" charset="0"/>
              </a:rPr>
              <a:t>Отгадайте наши загадки:</a:t>
            </a:r>
            <a:endParaRPr lang="ru-RU" sz="4400" b="1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67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1714489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На цветке - цветок, пьет цветочный сок.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Спал цветок и вдруг проснулся –</a:t>
            </a:r>
          </a:p>
          <a:p>
            <a:r>
              <a:rPr lang="ru-RU" b="1" smtClean="0">
                <a:solidFill>
                  <a:srgbClr val="002060"/>
                </a:solidFill>
              </a:rPr>
              <a:t>Больше спать не захотел.</a:t>
            </a:r>
          </a:p>
          <a:p>
            <a:r>
              <a:rPr lang="ru-RU" b="1" smtClean="0">
                <a:solidFill>
                  <a:srgbClr val="002060"/>
                </a:solidFill>
              </a:rPr>
              <a:t>Шевельнулся,встрепенулся,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Взвился вверх и улетел.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428868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Червяком она была,</a:t>
            </a:r>
          </a:p>
          <a:p>
            <a:r>
              <a:rPr lang="ru-RU" b="1" smtClean="0">
                <a:solidFill>
                  <a:srgbClr val="002060"/>
                </a:solidFill>
              </a:rPr>
              <a:t>Только ела да спала.</a:t>
            </a:r>
          </a:p>
          <a:p>
            <a:r>
              <a:rPr lang="ru-RU" b="1" smtClean="0">
                <a:solidFill>
                  <a:srgbClr val="002060"/>
                </a:solidFill>
              </a:rPr>
              <a:t>Потеряла аппетит,</a:t>
            </a:r>
          </a:p>
          <a:p>
            <a:r>
              <a:rPr lang="ru-RU" b="1" smtClean="0">
                <a:solidFill>
                  <a:srgbClr val="002060"/>
                </a:solidFill>
              </a:rPr>
              <a:t>Смотришь - по небу летит.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714752"/>
            <a:ext cx="435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Над цветком порхает, пляшет,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Веерком узорным машет. 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00570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На сосне рисунок яркий </a:t>
            </a:r>
          </a:p>
          <a:p>
            <a:r>
              <a:rPr lang="ru-RU" b="1" smtClean="0">
                <a:solidFill>
                  <a:srgbClr val="002060"/>
                </a:solidFill>
              </a:rPr>
              <a:t>Разглядеть его хотел, </a:t>
            </a:r>
          </a:p>
          <a:p>
            <a:r>
              <a:rPr lang="ru-RU" b="1" smtClean="0">
                <a:solidFill>
                  <a:srgbClr val="002060"/>
                </a:solidFill>
              </a:rPr>
              <a:t>Вдруг сложились половинки </a:t>
            </a:r>
          </a:p>
          <a:p>
            <a:r>
              <a:rPr lang="ru-RU" b="1" smtClean="0">
                <a:solidFill>
                  <a:srgbClr val="002060"/>
                </a:solidFill>
              </a:rPr>
              <a:t>И рисунок улетел. 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500570"/>
            <a:ext cx="471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Сплела себе огромную жилетку,</a:t>
            </a:r>
          </a:p>
          <a:p>
            <a:r>
              <a:rPr lang="ru-RU" b="1" smtClean="0">
                <a:solidFill>
                  <a:srgbClr val="002060"/>
                </a:solidFill>
              </a:rPr>
              <a:t>Там спряталась. </a:t>
            </a:r>
          </a:p>
          <a:p>
            <a:r>
              <a:rPr lang="ru-RU" b="1" smtClean="0">
                <a:solidFill>
                  <a:srgbClr val="002060"/>
                </a:solidFill>
              </a:rPr>
              <a:t>Пойди, найди кокетку.</a:t>
            </a:r>
          </a:p>
          <a:p>
            <a:r>
              <a:rPr lang="ru-RU" b="1" smtClean="0">
                <a:solidFill>
                  <a:srgbClr val="002060"/>
                </a:solidFill>
              </a:rPr>
              <a:t>...Прошло время, вдруг оттуда!</a:t>
            </a:r>
          </a:p>
          <a:p>
            <a:r>
              <a:rPr lang="ru-RU" b="1" smtClean="0">
                <a:solidFill>
                  <a:srgbClr val="002060"/>
                </a:solidFill>
              </a:rPr>
              <a:t>(Кто поверит в это чудо?)</a:t>
            </a:r>
          </a:p>
          <a:p>
            <a:r>
              <a:rPr lang="ru-RU" b="1" smtClean="0">
                <a:solidFill>
                  <a:srgbClr val="002060"/>
                </a:solidFill>
              </a:rPr>
              <a:t>Появляется стройная дамочка!</a:t>
            </a:r>
          </a:p>
          <a:p>
            <a:r>
              <a:rPr lang="ru-RU" b="1" smtClean="0">
                <a:solidFill>
                  <a:srgbClr val="002060"/>
                </a:solidFill>
              </a:rPr>
              <a:t>Не гусеница уже, а ...БАБОЧКА.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142984"/>
            <a:ext cx="1198817" cy="1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   Вот какие наши бабочки</a:t>
            </a:r>
            <a:endParaRPr lang="ru-RU" sz="440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59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0" name="Picture 2" descr="C:\Users\Пользователь\Desktop\100_5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5619363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78645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Данил с папой сделал вот такую бабочку.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Бабочки нашими руками</a:t>
            </a:r>
            <a:endParaRPr lang="ru-RU" sz="440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001156" cy="545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Пользователь\Desktop\Новая папка\100_5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205073" cy="2428892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Новая папка\100_509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1285884" cy="1915919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esktop\Новая папка\100_5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2714644" cy="2769576"/>
          </a:xfrm>
          <a:prstGeom prst="rect">
            <a:avLst/>
          </a:prstGeom>
          <a:noFill/>
        </p:spPr>
      </p:pic>
      <p:pic>
        <p:nvPicPr>
          <p:cNvPr id="7" name="Picture 6" descr="C:\Users\Пользователь\Desktop\Новая папка\100_5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786322"/>
            <a:ext cx="2363780" cy="176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Minion Pro Cond" pitchFamily="18" charset="0"/>
              </a:rPr>
              <a:t>             </a:t>
            </a:r>
            <a:r>
              <a:rPr lang="ru-RU" sz="4400" b="1" smtClean="0">
                <a:solidFill>
                  <a:srgbClr val="7030A0"/>
                </a:solidFill>
                <a:latin typeface="Minion Pro Cond" pitchFamily="18" charset="0"/>
              </a:rPr>
              <a:t>Поэты     О     бабочках…</a:t>
            </a:r>
            <a:endParaRPr lang="ru-RU" sz="4400">
              <a:solidFill>
                <a:srgbClr val="7030A0"/>
              </a:solidFill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1357298"/>
            <a:ext cx="27146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>
              <a:solidFill>
                <a:srgbClr val="FFFF00"/>
              </a:solidFill>
            </a:endParaRPr>
          </a:p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ПРО БАБОЧКУ</a:t>
            </a:r>
          </a:p>
          <a:p>
            <a:endParaRPr lang="ru-RU" b="1" smtClean="0"/>
          </a:p>
          <a:p>
            <a:r>
              <a:rPr lang="ru-RU" b="1" smtClean="0">
                <a:solidFill>
                  <a:srgbClr val="002060"/>
                </a:solidFill>
              </a:rPr>
              <a:t>Я в руки взял большой сачок</a:t>
            </a:r>
          </a:p>
          <a:p>
            <a:r>
              <a:rPr lang="ru-RU" b="1" smtClean="0">
                <a:solidFill>
                  <a:srgbClr val="002060"/>
                </a:solidFill>
              </a:rPr>
              <a:t>И долго поджидал.</a:t>
            </a:r>
          </a:p>
          <a:p>
            <a:r>
              <a:rPr lang="ru-RU" b="1" smtClean="0">
                <a:solidFill>
                  <a:srgbClr val="002060"/>
                </a:solidFill>
              </a:rPr>
              <a:t>Но вот прыжок,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Но вот скачок -</a:t>
            </a:r>
          </a:p>
          <a:p>
            <a:r>
              <a:rPr lang="ru-RU" b="1" smtClean="0">
                <a:solidFill>
                  <a:srgbClr val="002060"/>
                </a:solidFill>
              </a:rPr>
              <a:t>Я бабочку поймал.</a:t>
            </a:r>
          </a:p>
          <a:p>
            <a:r>
              <a:rPr lang="ru-RU" b="1" smtClean="0">
                <a:solidFill>
                  <a:srgbClr val="002060"/>
                </a:solidFill>
              </a:rPr>
              <a:t>Я ей на крылышки подул,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Немножко погрустил,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Потом взглянул,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Потом вздохнул,</a:t>
            </a:r>
          </a:p>
          <a:p>
            <a:r>
              <a:rPr lang="ru-RU" b="1" smtClean="0">
                <a:solidFill>
                  <a:srgbClr val="002060"/>
                </a:solidFill>
              </a:rPr>
              <a:t>А после – отпустил…</a:t>
            </a:r>
          </a:p>
          <a:p>
            <a:endParaRPr lang="ru-RU" b="1" smtClean="0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</a:rPr>
              <a:t>Николай Грахов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45005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БАБОЧКА.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прав.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воздушным очертаньем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так мила.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Весь бархат мой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его живым миганьем -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два крыла.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спрашивай: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откуда появилась?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Куда спешу?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 на цветок я легкий опустилась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вот - дышу.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Надолго ли, без цели, без усилья,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Дышать хочу?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Вот-вот сейчас, сверкнув, раскину крылья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улечу.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А. Фет.</a:t>
            </a: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428868"/>
          </a:xfrm>
        </p:spPr>
        <p:txBody>
          <a:bodyPr>
            <a:noAutofit/>
          </a:bodyPr>
          <a:lstStyle/>
          <a:p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Желаем всем успеха!</a:t>
            </a:r>
            <a:b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/>
            </a:r>
            <a:b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</a:br>
            <a:r>
              <a:rPr lang="ru-RU" sz="4400" smtClean="0">
                <a:solidFill>
                  <a:srgbClr val="7030A0"/>
                </a:solidFill>
                <a:latin typeface="Minion Pro Cond" pitchFamily="18" charset="0"/>
              </a:rPr>
              <a:t>Спасибо за внимание!</a:t>
            </a:r>
            <a:endParaRPr lang="ru-RU" sz="440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59394" name="Picture 2" descr="C:\Users\Пользователь\Desktop\бабоч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43910"/>
            <a:ext cx="1190624" cy="2032565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1382"/>
            <a:ext cx="6429420" cy="41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726</Words>
  <Application>Microsoft Office PowerPoint</Application>
  <PresentationFormat>Экран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МОУ «Гимназия №12» команда «бабочки»              </vt:lpstr>
      <vt:lpstr>Слайд 2</vt:lpstr>
      <vt:lpstr>                 Это интересно.</vt:lpstr>
      <vt:lpstr>             Жизнь бабочки</vt:lpstr>
      <vt:lpstr>    Отгадайте наши загадки:</vt:lpstr>
      <vt:lpstr>   Вот какие наши бабочки</vt:lpstr>
      <vt:lpstr>Бабочки нашими руками</vt:lpstr>
      <vt:lpstr>             Поэты     О     бабочках…</vt:lpstr>
      <vt:lpstr>Желаем всем успеха!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created xsi:type="dcterms:W3CDTF">2011-03-20T11:17:34Z</dcterms:created>
  <dcterms:modified xsi:type="dcterms:W3CDTF">2011-03-22T17:19:28Z</dcterms:modified>
</cp:coreProperties>
</file>