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67" r:id="rId3"/>
    <p:sldId id="257" r:id="rId4"/>
    <p:sldId id="275" r:id="rId5"/>
    <p:sldId id="258" r:id="rId6"/>
    <p:sldId id="259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4" r:id="rId16"/>
    <p:sldId id="273" r:id="rId17"/>
    <p:sldId id="271" r:id="rId18"/>
    <p:sldId id="268" r:id="rId19"/>
    <p:sldId id="269" r:id="rId20"/>
    <p:sldId id="270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0000"/>
    <a:srgbClr val="669900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447" autoAdjust="0"/>
  </p:normalViewPr>
  <p:slideViewPr>
    <p:cSldViewPr>
      <p:cViewPr>
        <p:scale>
          <a:sx n="50" d="100"/>
          <a:sy n="50" d="100"/>
        </p:scale>
        <p:origin x="-1008" y="-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/>
            </a:p>
          </p:txBody>
        </p:sp>
        <p:sp>
          <p:nvSpPr>
            <p:cNvPr id="1126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/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/>
            </a:p>
          </p:txBody>
        </p:sp>
        <p:grpSp>
          <p:nvGrpSpPr>
            <p:cNvPr id="1127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127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127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127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127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7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27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7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7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7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8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8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1128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28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28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28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28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28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28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28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129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129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29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29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29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29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29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29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29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29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30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30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30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30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30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30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30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30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30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30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1131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/>
            </a:p>
          </p:txBody>
        </p:sp>
        <p:sp>
          <p:nvSpPr>
            <p:cNvPr id="1131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kumimoji="1" lang="ru-RU"/>
            </a:p>
          </p:txBody>
        </p:sp>
      </p:grpSp>
      <p:sp>
        <p:nvSpPr>
          <p:cNvPr id="1132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32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323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324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325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18F3C9-7C42-410B-A419-3DA238FAA4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1D469-DBA6-45AF-9327-7FF8B06B8F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65C06-831F-49BC-B6D6-F3BB69914A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9A3470DF-42E8-4808-845F-D18F68F259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166CA625-32FE-47DA-8839-5C0DA8A6D6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EC924494-A320-4AC5-B15C-39CF16AA1A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7386638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2034037E-44CE-4C6C-AC69-59EC7C161B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ACDE1B05-ABB0-427E-BA7A-17162FDCCC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39C06062-68E9-453E-A284-9DFFFB70AF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7386638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590063A1-CD41-454D-AD1F-0C27D4437C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7F611-B2DB-41C2-B32B-7D05A922F3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35452-C0D1-40FB-BBC8-570B4B330F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5FAF2-93DB-45F9-A89D-79229BA0CD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11382-5F19-4D0E-9F83-39399B8DF7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1222C-D875-4777-99AF-1F782C53F3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993D7-63C6-4F5E-A3B7-ECA4268F8B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31037-C55E-459D-A530-C56EDC2C3C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43447-BB36-4FAE-A2FD-6496BBB764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/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/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/>
            </a:p>
          </p:txBody>
        </p:sp>
        <p:grpSp>
          <p:nvGrpSpPr>
            <p:cNvPr id="1024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2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24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24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25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5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25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5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5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5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5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5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1025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5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6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6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6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6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6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6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026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26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6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6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7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7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7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7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7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7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7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7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7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7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8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8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8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8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8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28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21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21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/>
            </a:p>
          </p:txBody>
        </p:sp>
        <p:sp>
          <p:nvSpPr>
            <p:cNvPr id="1029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kumimoji="1" lang="ru-RU"/>
            </a:p>
          </p:txBody>
        </p:sp>
      </p:grpSp>
      <p:sp>
        <p:nvSpPr>
          <p:cNvPr id="1029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1030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1030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C85C6EA-3903-43FA-B28B-7299468521E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transition spd="slow">
    <p:cover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22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23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2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10" Type="http://schemas.openxmlformats.org/officeDocument/2006/relationships/slide" Target="slide18.xml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offar.ru/pictures/ugli4_2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hyperlink" Target="http://www.feltur.ru/userfiles/uglich.gif" TargetMode="Externa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samoffar.ru/pictures/yaroslavl_2.jpg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www.samoffar.ru/pictures/yaroslavl_3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rosfoto.ru/photos/big/0065000/065890_557.jpg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fotki.yandex.ru/users/logrus/view/284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h24kos.narod.ru/pic/gerbregion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iftex.ru/images/10370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offar.ru/pictures/suzdal_2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rodrostov.ru/images/gerb1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hyperlink" Target="http://www.thimble.ru/pict/rf20.jpg" TargetMode="Externa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goldenkorona.ru/pic/arms_suzdal_history.gif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vladimirobl.ru/images/vladimir_gerb(1).jpg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perator.spbnews.ru/nw/b43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ch24kos.narod.ru/pic/gerbregion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vladimirobl.ru/images/vladimir_gerb(1)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hyperlink" Target="http://moikompas.ru/img/compas/2007-12-05/yaroslavl/1196853577849708182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ltur.ru/userfiles/pereslavl_city.gif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hyperlink" Target="http://moskva-oc.narod.ru/simv/gerb.gif" TargetMode="Externa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moikompas.ru/img/compas/2007-12-05/yaroslavl/1196853577849708182.jp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feltur.ru/userfiles/uglich.gi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hyperlink" Target="http://sch24kos.narod.ru/pic/gerbregion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hyperlink" Target="http://www.feltur.ru/userfiles/pereslavl_city.gi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amoffar.ru/pictures/rostov_1.jpg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hyperlink" Target="http://www.samoffar.ru/pictures/rostov_3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accent2"/>
                </a:solidFill>
              </a:rPr>
              <a:t>Золотое кольцо России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ru-RU">
                <a:hlinkClick r:id="rId2" action="ppaction://hlinksldjump"/>
              </a:rPr>
              <a:t>Москва</a:t>
            </a:r>
            <a:endParaRPr lang="ru-RU"/>
          </a:p>
          <a:p>
            <a:pPr lvl="1">
              <a:lnSpc>
                <a:spcPct val="90000"/>
              </a:lnSpc>
            </a:pPr>
            <a:r>
              <a:rPr lang="ru-RU">
                <a:hlinkClick r:id="rId3" action="ppaction://hlinksldjump"/>
              </a:rPr>
              <a:t>Сергиев Посад</a:t>
            </a:r>
            <a:endParaRPr lang="ru-RU"/>
          </a:p>
          <a:p>
            <a:pPr lvl="1">
              <a:lnSpc>
                <a:spcPct val="90000"/>
              </a:lnSpc>
            </a:pPr>
            <a:r>
              <a:rPr lang="ru-RU">
                <a:hlinkClick r:id="rId4" action="ppaction://hlinksldjump"/>
              </a:rPr>
              <a:t>Переславль-Залесский</a:t>
            </a:r>
            <a:endParaRPr lang="ru-RU"/>
          </a:p>
          <a:p>
            <a:pPr lvl="1">
              <a:lnSpc>
                <a:spcPct val="90000"/>
              </a:lnSpc>
            </a:pPr>
            <a:r>
              <a:rPr lang="ru-RU">
                <a:hlinkClick r:id="rId5" action="ppaction://hlinksldjump"/>
              </a:rPr>
              <a:t>Ростов</a:t>
            </a:r>
            <a:endParaRPr lang="ru-RU"/>
          </a:p>
          <a:p>
            <a:pPr lvl="1">
              <a:lnSpc>
                <a:spcPct val="90000"/>
              </a:lnSpc>
            </a:pPr>
            <a:r>
              <a:rPr lang="ru-RU">
                <a:hlinkClick r:id="rId6" action="ppaction://hlinksldjump"/>
              </a:rPr>
              <a:t>Углич</a:t>
            </a:r>
            <a:endParaRPr lang="ru-RU"/>
          </a:p>
          <a:p>
            <a:pPr lvl="1">
              <a:lnSpc>
                <a:spcPct val="90000"/>
              </a:lnSpc>
            </a:pPr>
            <a:r>
              <a:rPr lang="ru-RU">
                <a:hlinkClick r:id="rId7" action="ppaction://hlinksldjump"/>
              </a:rPr>
              <a:t>Ярославль</a:t>
            </a:r>
            <a:endParaRPr lang="ru-RU"/>
          </a:p>
          <a:p>
            <a:pPr lvl="1">
              <a:lnSpc>
                <a:spcPct val="90000"/>
              </a:lnSpc>
            </a:pPr>
            <a:r>
              <a:rPr lang="ru-RU">
                <a:hlinkClick r:id="rId8" action="ppaction://hlinksldjump"/>
              </a:rPr>
              <a:t>Кострома</a:t>
            </a:r>
            <a:endParaRPr lang="ru-RU"/>
          </a:p>
          <a:p>
            <a:pPr lvl="1">
              <a:lnSpc>
                <a:spcPct val="90000"/>
              </a:lnSpc>
            </a:pPr>
            <a:r>
              <a:rPr lang="ru-RU">
                <a:hlinkClick r:id="rId9" action="ppaction://hlinksldjump"/>
              </a:rPr>
              <a:t>Суздаль</a:t>
            </a:r>
            <a:endParaRPr lang="ru-RU"/>
          </a:p>
          <a:p>
            <a:pPr lvl="1">
              <a:lnSpc>
                <a:spcPct val="90000"/>
              </a:lnSpc>
            </a:pPr>
            <a:r>
              <a:rPr lang="ru-RU">
                <a:hlinkClick r:id="rId10" action="ppaction://hlinksldjump"/>
              </a:rPr>
              <a:t>Владимир</a:t>
            </a:r>
            <a:endParaRPr lang="ru-RU"/>
          </a:p>
          <a:p>
            <a:pPr lvl="1">
              <a:lnSpc>
                <a:spcPct val="90000"/>
              </a:lnSpc>
              <a:buFontTx/>
              <a:buNone/>
            </a:pPr>
            <a:endParaRPr lang="ru-RU"/>
          </a:p>
        </p:txBody>
      </p:sp>
      <p:sp>
        <p:nvSpPr>
          <p:cNvPr id="205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5805488"/>
            <a:ext cx="682625" cy="7540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260350"/>
            <a:ext cx="2232025" cy="1143000"/>
          </a:xfrm>
        </p:spPr>
        <p:txBody>
          <a:bodyPr/>
          <a:lstStyle/>
          <a:p>
            <a:r>
              <a:rPr lang="ru-RU" sz="4800">
                <a:solidFill>
                  <a:srgbClr val="0000FF"/>
                </a:solidFill>
              </a:rPr>
              <a:t>Углич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2565400"/>
            <a:ext cx="3617913" cy="3743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Город стоит на реке Волге.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Название города, возможно, произошло от слова «угол».Река в этом месте изгибается, течет «углом».</a:t>
            </a:r>
          </a:p>
        </p:txBody>
      </p:sp>
      <p:pic>
        <p:nvPicPr>
          <p:cNvPr id="24583" name="Picture 7" descr="Углич, золотое кольцо, золотое кольцо России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00213"/>
            <a:ext cx="3703637" cy="3673475"/>
          </a:xfrm>
          <a:prstGeom prst="rect">
            <a:avLst/>
          </a:prstGeom>
          <a:solidFill>
            <a:srgbClr val="3366FF"/>
          </a:solidFill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4585" name="Picture 9" descr="Картинка 7 из 68">
            <a:hlinkClick r:id="rId5"/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795963" y="188913"/>
            <a:ext cx="1905000" cy="2370137"/>
          </a:xfrm>
          <a:ln/>
        </p:spPr>
      </p:pic>
      <p:sp>
        <p:nvSpPr>
          <p:cNvPr id="24587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5895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63938" y="836613"/>
            <a:ext cx="3616325" cy="4497387"/>
          </a:xfrm>
        </p:spPr>
        <p:txBody>
          <a:bodyPr/>
          <a:lstStyle/>
          <a:p>
            <a:r>
              <a:rPr lang="ru-RU" sz="2800"/>
              <a:t>В Угличе много памятников старины.А еще в Угличе работает большой часовой завод, где делают часы </a:t>
            </a:r>
            <a:r>
              <a:rPr lang="ru-RU">
                <a:solidFill>
                  <a:srgbClr val="0000FF"/>
                </a:solidFill>
              </a:rPr>
              <a:t>«Чайка».</a:t>
            </a:r>
          </a:p>
        </p:txBody>
      </p:sp>
      <p:pic>
        <p:nvPicPr>
          <p:cNvPr id="26634" name="Picture 10" descr="MPj0403148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692150"/>
            <a:ext cx="3248025" cy="2173288"/>
          </a:xfrm>
        </p:spPr>
      </p:pic>
      <p:pic>
        <p:nvPicPr>
          <p:cNvPr id="26636" name="Picture 12" descr="MPj0402848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4075" y="3933825"/>
            <a:ext cx="2895600" cy="2501900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>
                <a:solidFill>
                  <a:srgbClr val="0000FF"/>
                </a:solidFill>
              </a:rPr>
              <a:t>Ярославль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987675" y="1052513"/>
            <a:ext cx="4608513" cy="2173287"/>
          </a:xfrm>
        </p:spPr>
        <p:txBody>
          <a:bodyPr/>
          <a:lstStyle/>
          <a:p>
            <a:r>
              <a:rPr lang="ru-RU" sz="2400"/>
              <a:t>Это самый крупный город Золотого кольца. Он был основан князем </a:t>
            </a:r>
            <a:r>
              <a:rPr lang="ru-RU" sz="2800">
                <a:solidFill>
                  <a:srgbClr val="FF0000"/>
                </a:solidFill>
              </a:rPr>
              <a:t>Ярославом Мудрым</a:t>
            </a:r>
            <a:r>
              <a:rPr lang="ru-RU" sz="2400"/>
              <a:t>. Город основан в </a:t>
            </a:r>
            <a:r>
              <a:rPr lang="ru-RU" sz="2400">
                <a:solidFill>
                  <a:srgbClr val="FF0000"/>
                </a:solidFill>
              </a:rPr>
              <a:t>1010 году.</a:t>
            </a:r>
          </a:p>
        </p:txBody>
      </p:sp>
      <p:pic>
        <p:nvPicPr>
          <p:cNvPr id="28680" name="Picture 8" descr="Ярославль, золотое кольцо, золотое кольцо России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4076700"/>
            <a:ext cx="3384550" cy="24701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8682" name="Picture 10" descr="Ярославль, золотое кольцо, золотое кольцо России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125538"/>
            <a:ext cx="2095500" cy="2571750"/>
          </a:xfrm>
          <a:prstGeom prst="rect">
            <a:avLst/>
          </a:prstGeo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8684" name="Picture 12" descr="yar_mudr"/>
          <p:cNvPicPr>
            <a:picLocks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411413" y="3068638"/>
            <a:ext cx="1638300" cy="2171700"/>
          </a:xfrm>
          <a:noFill/>
          <a:ln/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8689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734050"/>
            <a:ext cx="863600" cy="75565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08175" y="260350"/>
            <a:ext cx="5762625" cy="1379538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В центре города стоит памятник </a:t>
            </a:r>
            <a:r>
              <a:rPr lang="ru-RU" sz="2800">
                <a:solidFill>
                  <a:srgbClr val="0000FF"/>
                </a:solidFill>
              </a:rPr>
              <a:t>Федору Григорьевичу Волкову.</a:t>
            </a:r>
          </a:p>
          <a:p>
            <a:pPr>
              <a:buFontTx/>
              <a:buNone/>
            </a:pPr>
            <a:r>
              <a:rPr lang="ru-RU" sz="2400"/>
              <a:t>Этот замечательный человек создал в Ярославле первый в России общедоступный </a:t>
            </a:r>
            <a:r>
              <a:rPr lang="ru-RU" sz="2400">
                <a:solidFill>
                  <a:srgbClr val="0000FF"/>
                </a:solidFill>
              </a:rPr>
              <a:t>театр</a:t>
            </a:r>
            <a:r>
              <a:rPr lang="ru-RU" sz="2400"/>
              <a:t>.Вот почему Ярославль называют родиной русского театра.</a:t>
            </a:r>
          </a:p>
        </p:txBody>
      </p:sp>
      <p:pic>
        <p:nvPicPr>
          <p:cNvPr id="30733" name="Picture 13" descr="histor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852738"/>
            <a:ext cx="1152525" cy="2087562"/>
          </a:xfrm>
          <a:prstGeom prst="rect">
            <a:avLst/>
          </a:prstGeo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0735" name="Picture 15" descr="0_11b_c705f435_L">
            <a:hlinkClick r:id="rId4" tooltip="Перейти к следующему фото автора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141663"/>
            <a:ext cx="5122862" cy="3571875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0741" name="Picture 21" descr="Картинка 7 из 28">
            <a:hlinkClick r:id="rId6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23850" y="404813"/>
            <a:ext cx="1449388" cy="2173287"/>
          </a:xfrm>
          <a:ln/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333375"/>
            <a:ext cx="3848100" cy="1150938"/>
          </a:xfrm>
        </p:spPr>
        <p:txBody>
          <a:bodyPr/>
          <a:lstStyle/>
          <a:p>
            <a:r>
              <a:rPr lang="ru-RU" sz="5400">
                <a:solidFill>
                  <a:srgbClr val="0000FF"/>
                </a:solidFill>
              </a:rPr>
              <a:t>Кострома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5508625" cy="4608512"/>
          </a:xfrm>
        </p:spPr>
        <p:txBody>
          <a:bodyPr/>
          <a:lstStyle/>
          <a:p>
            <a:r>
              <a:rPr lang="ru-RU" sz="2400"/>
              <a:t>Если посмотреть на план города, можно заметить, что улицы здесь расположены в виде веера. Есть легенда, которая это объясняет. Когда </a:t>
            </a:r>
            <a:r>
              <a:rPr lang="ru-RU" sz="2400">
                <a:solidFill>
                  <a:srgbClr val="FF0000"/>
                </a:solidFill>
              </a:rPr>
              <a:t>Екатерина Вторая</a:t>
            </a:r>
            <a:r>
              <a:rPr lang="ru-RU" sz="2400"/>
              <a:t> приказала перестроить город, ее спросили, каким она хочет видеть Кострому. В этот момент императрица развернула веер.Вот город и сделали таким необычным.</a:t>
            </a:r>
          </a:p>
          <a:p>
            <a:pPr>
              <a:buFontTx/>
              <a:buNone/>
            </a:pPr>
            <a:r>
              <a:rPr lang="ru-RU" sz="2400"/>
              <a:t>.</a:t>
            </a:r>
          </a:p>
        </p:txBody>
      </p:sp>
      <p:pic>
        <p:nvPicPr>
          <p:cNvPr id="32786" name="Picture 18" descr="Картинка 10 из 113">
            <a:hlinkClick r:id="rId3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5600" y="2276475"/>
            <a:ext cx="2120900" cy="2173288"/>
          </a:xfrm>
          <a:ln/>
        </p:spPr>
      </p:pic>
      <p:sp>
        <p:nvSpPr>
          <p:cNvPr id="32790" name="AutoShape 2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5895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>
          <a:xfrm>
            <a:off x="2555875" y="404813"/>
            <a:ext cx="4713288" cy="1143000"/>
          </a:xfrm>
        </p:spPr>
        <p:txBody>
          <a:bodyPr/>
          <a:lstStyle/>
          <a:p>
            <a:r>
              <a:rPr lang="ru-RU" sz="4400">
                <a:solidFill>
                  <a:srgbClr val="0000FF"/>
                </a:solidFill>
              </a:rPr>
              <a:t>План Костромы</a:t>
            </a:r>
          </a:p>
        </p:txBody>
      </p:sp>
      <p:pic>
        <p:nvPicPr>
          <p:cNvPr id="54276" name="Picture 4" descr="26619579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2205038"/>
            <a:ext cx="6002337" cy="3894137"/>
          </a:xfrm>
          <a:noFill/>
          <a:ln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4282" name="Picture 10" descr="Картинка 7 из 758">
            <a:hlinkClick r:id="rId3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1125538"/>
            <a:ext cx="2105025" cy="2105025"/>
          </a:xfrm>
          <a:noFill/>
          <a:ln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В той части города, где улицы сходятся, расположены старинные </a:t>
            </a:r>
            <a:r>
              <a:rPr lang="ru-RU" sz="2800">
                <a:solidFill>
                  <a:srgbClr val="FF0000"/>
                </a:solidFill>
              </a:rPr>
              <a:t>Торговые ряды</a:t>
            </a:r>
            <a:r>
              <a:rPr lang="ru-RU" sz="2800"/>
              <a:t>.</a:t>
            </a:r>
          </a:p>
        </p:txBody>
      </p:sp>
      <p:pic>
        <p:nvPicPr>
          <p:cNvPr id="52228" name="Picture 4" descr="kastroma_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773238"/>
            <a:ext cx="5619750" cy="3810000"/>
          </a:xfrm>
          <a:noFill/>
          <a:ln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Суздаль, золотое кольцо, золотое кольцо России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412875"/>
            <a:ext cx="3455988" cy="4521200"/>
          </a:xfrm>
          <a:prstGeom prst="rect">
            <a:avLst/>
          </a:prstGeo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3600450" cy="1152525"/>
          </a:xfrm>
        </p:spPr>
        <p:txBody>
          <a:bodyPr/>
          <a:lstStyle/>
          <a:p>
            <a:r>
              <a:rPr lang="ru-RU" sz="3600"/>
              <a:t/>
            </a:r>
            <a:br>
              <a:rPr lang="ru-RU" sz="3600"/>
            </a:br>
            <a:r>
              <a:rPr lang="ru-RU" sz="5400">
                <a:solidFill>
                  <a:srgbClr val="0000FF"/>
                </a:solidFill>
              </a:rPr>
              <a:t>Суздаль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89138"/>
            <a:ext cx="3616325" cy="3489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Это всемирно известный город-музей. Здесь 33 церкви, 5 монастырей,17 часовен.</a:t>
            </a:r>
          </a:p>
          <a:p>
            <a:pPr>
              <a:lnSpc>
                <a:spcPct val="80000"/>
              </a:lnSpc>
            </a:pPr>
            <a:r>
              <a:rPr lang="ru-RU" sz="2400"/>
              <a:t>В городе есть знаменитый </a:t>
            </a:r>
            <a:r>
              <a:rPr lang="ru-RU" sz="2400">
                <a:solidFill>
                  <a:srgbClr val="FF0000"/>
                </a:solidFill>
              </a:rPr>
              <a:t>Музей Деревянного зодчества</a:t>
            </a:r>
            <a:r>
              <a:rPr lang="ru-RU" sz="2400"/>
              <a:t>, где собраны постройки из дерева-церкви, избы, мельница и другие.</a:t>
            </a:r>
          </a:p>
        </p:txBody>
      </p:sp>
      <p:sp>
        <p:nvSpPr>
          <p:cNvPr id="40975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5895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Vladim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6975"/>
            <a:ext cx="5838825" cy="55054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>
          <a:xfrm>
            <a:off x="3203575" y="260350"/>
            <a:ext cx="3200400" cy="1143000"/>
          </a:xfrm>
        </p:spPr>
        <p:txBody>
          <a:bodyPr/>
          <a:lstStyle/>
          <a:p>
            <a:r>
              <a:rPr lang="ru-RU" sz="4800">
                <a:solidFill>
                  <a:srgbClr val="0000FF"/>
                </a:solidFill>
              </a:rPr>
              <a:t>Владимир</a:t>
            </a:r>
          </a:p>
        </p:txBody>
      </p:sp>
      <p:pic>
        <p:nvPicPr>
          <p:cNvPr id="35854" name="Picture 14" descr="monomah2"/>
          <p:cNvPicPr>
            <a:picLocks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549275"/>
            <a:ext cx="1682750" cy="2171700"/>
          </a:xfrm>
          <a:noFill/>
          <a:ln/>
        </p:spPr>
      </p:pic>
      <p:sp>
        <p:nvSpPr>
          <p:cNvPr id="35850" name="Rectangle 10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algn="r">
              <a:buFontTx/>
              <a:buNone/>
            </a:pPr>
            <a:r>
              <a:rPr lang="ru-RU" sz="2800"/>
              <a:t>Этот город основал </a:t>
            </a:r>
            <a:r>
              <a:rPr lang="ru-RU" sz="2800">
                <a:solidFill>
                  <a:srgbClr val="0000FF"/>
                </a:solidFill>
              </a:rPr>
              <a:t>Владимир Мономах</a:t>
            </a:r>
            <a:r>
              <a:rPr lang="ru-RU" sz="2800"/>
              <a:t>.</a:t>
            </a:r>
          </a:p>
          <a:p>
            <a:pPr algn="r"/>
            <a:endParaRPr lang="ru-RU" sz="2800"/>
          </a:p>
        </p:txBody>
      </p:sp>
      <p:sp>
        <p:nvSpPr>
          <p:cNvPr id="35860" name="AutoShape 2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5895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Владимир</a:t>
            </a:r>
          </a:p>
        </p:txBody>
      </p:sp>
      <p:sp>
        <p:nvSpPr>
          <p:cNvPr id="3790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995738" y="333375"/>
            <a:ext cx="3671887" cy="22320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Перед нами замечательный памятник старины- </a:t>
            </a:r>
            <a:r>
              <a:rPr lang="ru-RU" sz="2800">
                <a:solidFill>
                  <a:srgbClr val="FF0000"/>
                </a:solidFill>
              </a:rPr>
              <a:t>Золотые ворота.</a:t>
            </a:r>
          </a:p>
        </p:txBody>
      </p:sp>
      <p:pic>
        <p:nvPicPr>
          <p:cNvPr id="37896" name="Picture 8" descr="vladimi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708275"/>
            <a:ext cx="4762500" cy="39243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7902" name="Picture 14" descr="vladimir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4813"/>
            <a:ext cx="3629025" cy="3409950"/>
          </a:xfrm>
          <a:prstGeom prst="rect">
            <a:avLst/>
          </a:prstGeo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-107950" y="4292600"/>
            <a:ext cx="30241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Вот величественный </a:t>
            </a:r>
            <a:r>
              <a:rPr lang="ru-RU" sz="2800">
                <a:solidFill>
                  <a:srgbClr val="FF0000"/>
                </a:solidFill>
              </a:rPr>
              <a:t>Успенский собор</a:t>
            </a:r>
            <a:r>
              <a:rPr lang="ru-RU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7910" name="AutoShape 2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5895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6729412" cy="1143000"/>
          </a:xfrm>
        </p:spPr>
        <p:txBody>
          <a:bodyPr/>
          <a:lstStyle/>
          <a:p>
            <a:r>
              <a:rPr lang="ru-RU" sz="2400">
                <a:solidFill>
                  <a:srgbClr val="FF0000"/>
                </a:solidFill>
              </a:rPr>
              <a:t>Рассмотри карту.На ней показаны древние русские города,образующие Золотое кольцо России.Почему кольцо? Почему, золотое?</a:t>
            </a:r>
          </a:p>
        </p:txBody>
      </p:sp>
      <p:pic>
        <p:nvPicPr>
          <p:cNvPr id="34820" name="Picture 4" descr="goldrin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484313"/>
            <a:ext cx="5976938" cy="4679950"/>
          </a:xfrm>
          <a:noFill/>
          <a:ln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>
                <a:solidFill>
                  <a:srgbClr val="660033"/>
                </a:solidFill>
              </a:rPr>
              <a:t>Проверим свои знания</a:t>
            </a:r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284538"/>
            <a:ext cx="3616325" cy="2190750"/>
          </a:xfrm>
        </p:spPr>
        <p:txBody>
          <a:bodyPr/>
          <a:lstStyle/>
          <a:p>
            <a:r>
              <a:rPr lang="ru-RU" sz="2800"/>
              <a:t>Вспомните, чем знаменит каждый из городов Золотого кольца.</a:t>
            </a:r>
          </a:p>
        </p:txBody>
      </p:sp>
      <p:pic>
        <p:nvPicPr>
          <p:cNvPr id="39943" name="Picture 7" descr="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628775"/>
            <a:ext cx="3248025" cy="4238625"/>
          </a:xfrm>
          <a:prstGeom prst="rect">
            <a:avLst/>
          </a:prstGeom>
          <a:noFill/>
        </p:spPr>
      </p:pic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735013" y="3592513"/>
            <a:ext cx="2757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395288" y="1916113"/>
            <a:ext cx="35290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4"/>
              </a:buBlip>
            </a:pPr>
            <a:r>
              <a:rPr lang="ru-RU" sz="2800"/>
              <a:t>Перечисли города Золотого кольца.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598613"/>
            <a:ext cx="3616325" cy="2335212"/>
          </a:xfrm>
        </p:spPr>
        <p:txBody>
          <a:bodyPr/>
          <a:lstStyle/>
          <a:p>
            <a:r>
              <a:rPr lang="ru-RU"/>
              <a:t>В каком городе находится Троице-Сергиева лавра?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3933825"/>
            <a:ext cx="3617913" cy="1325563"/>
          </a:xfrm>
        </p:spPr>
        <p:txBody>
          <a:bodyPr/>
          <a:lstStyle/>
          <a:p>
            <a:r>
              <a:rPr lang="ru-RU" sz="4000"/>
              <a:t>В Сергиевом Посаде</a:t>
            </a:r>
          </a:p>
        </p:txBody>
      </p:sp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4762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  <p:bldP spid="8602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/>
              <a:t>Что такое финифть и в каком городе ее делают?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779838" y="4005263"/>
            <a:ext cx="3617912" cy="2406650"/>
          </a:xfrm>
        </p:spPr>
        <p:txBody>
          <a:bodyPr/>
          <a:lstStyle/>
          <a:p>
            <a:r>
              <a:rPr lang="ru-RU"/>
              <a:t>Финифть-украшения с эмалью. Ее делают в Ростове Великом. </a:t>
            </a:r>
          </a:p>
        </p:txBody>
      </p:sp>
      <p:pic>
        <p:nvPicPr>
          <p:cNvPr id="88072" name="Picture 8" descr="Картинка 7 из 12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476250"/>
            <a:ext cx="2838450" cy="3341688"/>
          </a:xfrm>
          <a:prstGeom prst="rect">
            <a:avLst/>
          </a:prstGeom>
          <a:noFill/>
        </p:spPr>
      </p:pic>
      <p:pic>
        <p:nvPicPr>
          <p:cNvPr id="88074" name="Picture 10" descr="Картинка 13 из 16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333375"/>
            <a:ext cx="3076575" cy="3665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build="p"/>
      <p:bldP spid="8807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598613"/>
            <a:ext cx="3616325" cy="1614487"/>
          </a:xfrm>
        </p:spPr>
        <p:txBody>
          <a:bodyPr/>
          <a:lstStyle/>
          <a:p>
            <a:r>
              <a:rPr lang="ru-RU"/>
              <a:t>Какой город называют городом-музеем?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32250" y="4797425"/>
            <a:ext cx="3617913" cy="1298575"/>
          </a:xfrm>
        </p:spPr>
        <p:txBody>
          <a:bodyPr/>
          <a:lstStyle/>
          <a:p>
            <a:r>
              <a:rPr lang="ru-RU"/>
              <a:t>Город Суздаль</a:t>
            </a:r>
          </a:p>
        </p:txBody>
      </p:sp>
      <p:pic>
        <p:nvPicPr>
          <p:cNvPr id="90119" name="Picture 7" descr="Картинка 11 из 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700213"/>
            <a:ext cx="231775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build="allAtOnce"/>
      <p:bldP spid="9011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598613"/>
            <a:ext cx="3444875" cy="2046287"/>
          </a:xfrm>
        </p:spPr>
        <p:txBody>
          <a:bodyPr/>
          <a:lstStyle/>
          <a:p>
            <a:r>
              <a:rPr lang="ru-RU"/>
              <a:t>Перечисли достопримечательности города Владимира.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32250" y="3716338"/>
            <a:ext cx="3617913" cy="2379662"/>
          </a:xfrm>
        </p:spPr>
        <p:txBody>
          <a:bodyPr/>
          <a:lstStyle/>
          <a:p>
            <a:r>
              <a:rPr lang="ru-RU"/>
              <a:t>Золотые Ворота</a:t>
            </a:r>
          </a:p>
          <a:p>
            <a:r>
              <a:rPr lang="ru-RU"/>
              <a:t>Успенский собор</a:t>
            </a:r>
          </a:p>
          <a:p>
            <a:r>
              <a:rPr lang="ru-RU"/>
              <a:t>Дмитриевский собор</a:t>
            </a:r>
          </a:p>
        </p:txBody>
      </p:sp>
      <p:pic>
        <p:nvPicPr>
          <p:cNvPr id="92167" name="Picture 7" descr="Картинка 15 из 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765175"/>
            <a:ext cx="2116137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build="p"/>
      <p:bldP spid="9216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28775"/>
            <a:ext cx="3616325" cy="2306638"/>
          </a:xfrm>
        </p:spPr>
        <p:txBody>
          <a:bodyPr/>
          <a:lstStyle/>
          <a:p>
            <a:r>
              <a:rPr lang="ru-RU"/>
              <a:t>Какая императрица повлияла на перестройку города Костромы?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4868863"/>
            <a:ext cx="2736850" cy="1227137"/>
          </a:xfrm>
        </p:spPr>
        <p:txBody>
          <a:bodyPr/>
          <a:lstStyle/>
          <a:p>
            <a:r>
              <a:rPr lang="ru-RU"/>
              <a:t>Екатерина Вторая.</a:t>
            </a:r>
          </a:p>
        </p:txBody>
      </p:sp>
      <p:pic>
        <p:nvPicPr>
          <p:cNvPr id="94217" name="Picture 9" descr="Картинка 1 из 52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765175"/>
            <a:ext cx="3152775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build="p"/>
      <p:bldP spid="942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598613"/>
            <a:ext cx="3616325" cy="1325562"/>
          </a:xfrm>
        </p:spPr>
        <p:txBody>
          <a:bodyPr/>
          <a:lstStyle/>
          <a:p>
            <a:r>
              <a:rPr lang="ru-RU"/>
              <a:t>На что похож план Костромы?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4724400"/>
            <a:ext cx="2232025" cy="893763"/>
          </a:xfrm>
        </p:spPr>
        <p:txBody>
          <a:bodyPr/>
          <a:lstStyle/>
          <a:p>
            <a:r>
              <a:rPr lang="ru-RU"/>
              <a:t>На веер.</a:t>
            </a:r>
          </a:p>
        </p:txBody>
      </p:sp>
      <p:pic>
        <p:nvPicPr>
          <p:cNvPr id="96263" name="Picture 7" descr="Картинка 10 из 11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916113"/>
            <a:ext cx="250825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5" name="Picture 9" descr="i?id=27711815&amp;tov=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765175"/>
            <a:ext cx="1400175" cy="1047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build="p"/>
      <p:bldP spid="9626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57338"/>
            <a:ext cx="3616325" cy="2117725"/>
          </a:xfrm>
        </p:spPr>
        <p:txBody>
          <a:bodyPr/>
          <a:lstStyle/>
          <a:p>
            <a:r>
              <a:rPr lang="ru-RU"/>
              <a:t>Какие города названы в честь великих русских князей?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779838" y="4508500"/>
            <a:ext cx="3617912" cy="1543050"/>
          </a:xfrm>
        </p:spPr>
        <p:txBody>
          <a:bodyPr/>
          <a:lstStyle/>
          <a:p>
            <a:r>
              <a:rPr lang="ru-RU"/>
              <a:t>Ярославль </a:t>
            </a:r>
          </a:p>
          <a:p>
            <a:r>
              <a:rPr lang="ru-RU"/>
              <a:t>Владимир</a:t>
            </a:r>
          </a:p>
        </p:txBody>
      </p:sp>
      <p:pic>
        <p:nvPicPr>
          <p:cNvPr id="98311" name="Picture 7" descr="Картинка 15 из 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844675"/>
            <a:ext cx="16700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8" descr="Картинка 19 из 6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1773238"/>
            <a:ext cx="1657350" cy="2038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build="p"/>
      <p:bldP spid="98310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420938"/>
            <a:ext cx="3155950" cy="1974850"/>
          </a:xfrm>
        </p:spPr>
        <p:txBody>
          <a:bodyPr/>
          <a:lstStyle/>
          <a:p>
            <a:r>
              <a:rPr lang="ru-RU"/>
              <a:t>Какие два города основал Юрий Долгорукий?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4292600"/>
            <a:ext cx="3617913" cy="1901825"/>
          </a:xfrm>
        </p:spPr>
        <p:txBody>
          <a:bodyPr/>
          <a:lstStyle/>
          <a:p>
            <a:r>
              <a:rPr lang="ru-RU"/>
              <a:t>Москва</a:t>
            </a:r>
          </a:p>
          <a:p>
            <a:r>
              <a:rPr lang="ru-RU"/>
              <a:t>Переславль-Залесский</a:t>
            </a:r>
          </a:p>
        </p:txBody>
      </p:sp>
      <p:pic>
        <p:nvPicPr>
          <p:cNvPr id="100359" name="Picture 7" descr="Картинка 9 из 1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412875"/>
            <a:ext cx="16573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1" name="Picture 9" descr="Картинка 16 из 26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981075"/>
            <a:ext cx="1730375" cy="2047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0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0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0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build="p"/>
      <p:bldP spid="100358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349500"/>
            <a:ext cx="3616325" cy="2190750"/>
          </a:xfrm>
        </p:spPr>
        <p:txBody>
          <a:bodyPr/>
          <a:lstStyle/>
          <a:p>
            <a:r>
              <a:rPr lang="ru-RU"/>
              <a:t>Какой город называют родиной русского театра?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5084763"/>
            <a:ext cx="3024188" cy="650875"/>
          </a:xfrm>
        </p:spPr>
        <p:txBody>
          <a:bodyPr/>
          <a:lstStyle/>
          <a:p>
            <a:r>
              <a:rPr lang="ru-RU"/>
              <a:t>Ярославль.</a:t>
            </a:r>
          </a:p>
        </p:txBody>
      </p:sp>
      <p:pic>
        <p:nvPicPr>
          <p:cNvPr id="102407" name="Picture 7" descr="Картинка 19 из 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700213"/>
            <a:ext cx="2562225" cy="31511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build="p"/>
      <p:bldP spid="10240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MCj022885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652587" cy="1824037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333375"/>
            <a:ext cx="2881312" cy="1143000"/>
          </a:xfrm>
        </p:spPr>
        <p:txBody>
          <a:bodyPr/>
          <a:lstStyle/>
          <a:p>
            <a:r>
              <a:rPr lang="ru-RU" sz="5400">
                <a:solidFill>
                  <a:srgbClr val="0000FF"/>
                </a:solidFill>
              </a:rPr>
              <a:t>Москва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844675"/>
            <a:ext cx="6697662" cy="1830388"/>
          </a:xfrm>
        </p:spPr>
        <p:txBody>
          <a:bodyPr/>
          <a:lstStyle/>
          <a:p>
            <a:r>
              <a:rPr lang="ru-RU" sz="2800"/>
              <a:t>Москва-столица нашей Родины.</a:t>
            </a:r>
          </a:p>
          <a:p>
            <a:r>
              <a:rPr lang="ru-RU" sz="2800"/>
              <a:t>Здесь живет и работает правительство России.</a:t>
            </a:r>
          </a:p>
        </p:txBody>
      </p:sp>
      <p:pic>
        <p:nvPicPr>
          <p:cNvPr id="12298" name="Picture 10" descr="MCj0195224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0425" y="333375"/>
            <a:ext cx="1779588" cy="1803400"/>
          </a:xfrm>
        </p:spPr>
      </p:pic>
      <p:pic>
        <p:nvPicPr>
          <p:cNvPr id="12300" name="Picture 12" descr="MPj042431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429000"/>
            <a:ext cx="5903912" cy="30956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33375"/>
            <a:ext cx="3489325" cy="1143000"/>
          </a:xfrm>
        </p:spPr>
        <p:txBody>
          <a:bodyPr/>
          <a:lstStyle/>
          <a:p>
            <a:r>
              <a:rPr lang="ru-RU" sz="4800"/>
              <a:t>Узнай герб</a:t>
            </a:r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4797425"/>
            <a:ext cx="2519362" cy="1182688"/>
          </a:xfrm>
        </p:spPr>
        <p:txBody>
          <a:bodyPr/>
          <a:lstStyle/>
          <a:p>
            <a:pPr>
              <a:buFontTx/>
              <a:buNone/>
            </a:pPr>
            <a:r>
              <a:rPr lang="ru-RU" sz="4400">
                <a:solidFill>
                  <a:srgbClr val="0000FF"/>
                </a:solidFill>
              </a:rPr>
              <a:t>Углич</a:t>
            </a:r>
          </a:p>
        </p:txBody>
      </p:sp>
      <p:sp>
        <p:nvSpPr>
          <p:cNvPr id="104461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4724400"/>
            <a:ext cx="2844800" cy="1223963"/>
          </a:xfrm>
        </p:spPr>
        <p:txBody>
          <a:bodyPr/>
          <a:lstStyle/>
          <a:p>
            <a:pPr>
              <a:buFontTx/>
              <a:buNone/>
            </a:pPr>
            <a:r>
              <a:rPr lang="ru-RU" sz="4400">
                <a:solidFill>
                  <a:srgbClr val="0000FF"/>
                </a:solidFill>
              </a:rPr>
              <a:t>Кострома</a:t>
            </a:r>
          </a:p>
        </p:txBody>
      </p:sp>
      <p:pic>
        <p:nvPicPr>
          <p:cNvPr id="104455" name="Picture 7" descr="Картинка 7 из 68">
            <a:hlinkClick r:id="rId2"/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844675"/>
            <a:ext cx="1905000" cy="2486025"/>
          </a:xfrm>
          <a:ln/>
        </p:spPr>
      </p:pic>
      <p:pic>
        <p:nvPicPr>
          <p:cNvPr id="104459" name="Picture 11" descr="Картинка 10 из 113">
            <a:hlinkClick r:id="rId4"/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16463" y="1916113"/>
            <a:ext cx="2166937" cy="2220912"/>
          </a:xfrm>
          <a:noFill/>
          <a:ln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04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4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4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104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549275"/>
            <a:ext cx="3616325" cy="3125788"/>
          </a:xfrm>
        </p:spPr>
        <p:txBody>
          <a:bodyPr/>
          <a:lstStyle/>
          <a:p>
            <a:r>
              <a:rPr lang="ru-RU" sz="2800"/>
              <a:t>Из Москвы отправляемся на северо-восток и прибываем в город </a:t>
            </a:r>
            <a:r>
              <a:rPr lang="ru-RU" sz="2800">
                <a:solidFill>
                  <a:srgbClr val="FF0000"/>
                </a:solidFill>
              </a:rPr>
              <a:t>Сергиев Пасад</a:t>
            </a:r>
            <a:r>
              <a:rPr lang="ru-RU" sz="2800"/>
              <a:t>.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2492375"/>
            <a:ext cx="3333750" cy="3333750"/>
          </a:xfrm>
          <a:noFill/>
          <a:ln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052513"/>
            <a:ext cx="2447925" cy="1511300"/>
          </a:xfrm>
        </p:spPr>
        <p:txBody>
          <a:bodyPr/>
          <a:lstStyle/>
          <a:p>
            <a:r>
              <a:rPr lang="ru-RU" sz="4400">
                <a:solidFill>
                  <a:srgbClr val="0000FF"/>
                </a:solidFill>
              </a:rPr>
              <a:t>Сергиев Посад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1196975" y="1598613"/>
          <a:ext cx="1747838" cy="2171700"/>
        </p:xfrm>
        <a:graphic>
          <a:graphicData uri="http://schemas.openxmlformats.org/presentationml/2006/ole">
            <p:oleObj spid="_x0000_s15364" name="Диаграмма" r:id="rId3" imgW="3619561" imgH="4495759" progId="MSGraph.Chart.8">
              <p:embed followColorScheme="full"/>
            </p:oleObj>
          </a:graphicData>
        </a:graphic>
      </p:graphicFrame>
      <p:sp>
        <p:nvSpPr>
          <p:cNvPr id="1536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492500" y="2349500"/>
            <a:ext cx="3959225" cy="3600450"/>
          </a:xfrm>
        </p:spPr>
        <p:txBody>
          <a:bodyPr/>
          <a:lstStyle/>
          <a:p>
            <a:pPr lvl="2" algn="ctr">
              <a:lnSpc>
                <a:spcPct val="90000"/>
              </a:lnSpc>
            </a:pPr>
            <a:r>
              <a:rPr lang="ru-RU" sz="1800"/>
              <a:t>Город назван в честь святого </a:t>
            </a:r>
            <a:r>
              <a:rPr lang="ru-RU" sz="2000">
                <a:solidFill>
                  <a:srgbClr val="FF0000"/>
                </a:solidFill>
              </a:rPr>
              <a:t>Сергия Радонежского,</a:t>
            </a:r>
            <a:r>
              <a:rPr lang="ru-RU" sz="1800"/>
              <a:t> который основал здесь большой монастырь-Троице-Сергиеву лавру.Слово </a:t>
            </a:r>
            <a:r>
              <a:rPr lang="ru-RU" sz="2000">
                <a:solidFill>
                  <a:srgbClr val="FF0000"/>
                </a:solidFill>
              </a:rPr>
              <a:t>лавра</a:t>
            </a:r>
            <a:r>
              <a:rPr lang="ru-RU" sz="1800"/>
              <a:t> означает важный, самый главный монастырь.И он признан самым главным монастырем России.</a:t>
            </a:r>
          </a:p>
        </p:txBody>
      </p:sp>
      <p:pic>
        <p:nvPicPr>
          <p:cNvPr id="15367" name="Picture 7" descr="spassat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573463"/>
            <a:ext cx="3810000" cy="2857500"/>
          </a:xfrm>
          <a:prstGeom prst="rect">
            <a:avLst/>
          </a:prstGeom>
          <a:noFill/>
        </p:spPr>
      </p:pic>
      <p:pic>
        <p:nvPicPr>
          <p:cNvPr id="15369" name="Picture 9" descr="spassat_2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16463" y="188913"/>
            <a:ext cx="2901950" cy="2028825"/>
          </a:xfrm>
          <a:noFill/>
          <a:ln/>
        </p:spPr>
      </p:pic>
      <p:pic>
        <p:nvPicPr>
          <p:cNvPr id="15373" name="Picture 13" descr="serge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04813"/>
            <a:ext cx="1914525" cy="3316287"/>
          </a:xfrm>
          <a:prstGeom prst="rect">
            <a:avLst/>
          </a:prstGeom>
          <a:noFill/>
        </p:spPr>
      </p:pic>
      <p:sp>
        <p:nvSpPr>
          <p:cNvPr id="15374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5895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1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53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36838"/>
            <a:ext cx="3167062" cy="1143000"/>
          </a:xfrm>
        </p:spPr>
        <p:txBody>
          <a:bodyPr/>
          <a:lstStyle/>
          <a:p>
            <a:r>
              <a:rPr lang="ru-RU" sz="3600">
                <a:solidFill>
                  <a:srgbClr val="0000FF"/>
                </a:solidFill>
              </a:rPr>
              <a:t>Переславль-Залесский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Город, который как и Москва, был основан </a:t>
            </a:r>
            <a:r>
              <a:rPr lang="ru-RU" sz="2400">
                <a:solidFill>
                  <a:srgbClr val="FF0000"/>
                </a:solidFill>
              </a:rPr>
              <a:t>Юрием Долгоруким</a:t>
            </a:r>
            <a:r>
              <a:rPr lang="ru-RU" sz="2400"/>
              <a:t>. Год основания-</a:t>
            </a:r>
            <a:r>
              <a:rPr lang="ru-RU" sz="2400">
                <a:solidFill>
                  <a:srgbClr val="FF0000"/>
                </a:solidFill>
              </a:rPr>
              <a:t>1152</a:t>
            </a:r>
            <a:r>
              <a:rPr lang="ru-RU" sz="2400"/>
              <a:t>.</a:t>
            </a:r>
          </a:p>
          <a:p>
            <a:pPr>
              <a:lnSpc>
                <a:spcPct val="90000"/>
              </a:lnSpc>
            </a:pPr>
            <a:r>
              <a:rPr lang="ru-RU" sz="2400"/>
              <a:t>Здесь сохранились старинные церкви и памятники архитектуры.На Плещеевом водохранилище Петр 1 построил первую в России учебную флотилию.</a:t>
            </a:r>
          </a:p>
        </p:txBody>
      </p:sp>
      <p:pic>
        <p:nvPicPr>
          <p:cNvPr id="17419" name="Picture 11" descr="59_16422109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692150"/>
            <a:ext cx="2286000" cy="3048000"/>
          </a:xfrm>
          <a:prstGeom prst="rect">
            <a:avLst/>
          </a:prstGeom>
          <a:noFill/>
        </p:spPr>
      </p:pic>
      <p:pic>
        <p:nvPicPr>
          <p:cNvPr id="17422" name="Picture 14" descr="Картинка 9 из 18">
            <a:hlinkClick r:id="rId4"/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11188" y="549275"/>
            <a:ext cx="1657350" cy="2009775"/>
          </a:xfrm>
          <a:ln/>
        </p:spPr>
      </p:pic>
      <p:sp>
        <p:nvSpPr>
          <p:cNvPr id="17424" name="AutoShape 1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5895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>
                <a:solidFill>
                  <a:srgbClr val="0000FF"/>
                </a:solidFill>
              </a:rPr>
              <a:t>Переславль-Залесский</a:t>
            </a:r>
            <a:r>
              <a:rPr lang="ru-RU" sz="3600">
                <a:solidFill>
                  <a:srgbClr val="FF0000"/>
                </a:solidFill>
              </a:rPr>
              <a:t> </a:t>
            </a:r>
            <a:r>
              <a:rPr lang="ru-RU" sz="3600"/>
              <a:t/>
            </a:r>
            <a:br>
              <a:rPr lang="ru-RU" sz="3600"/>
            </a:br>
            <a:r>
              <a:rPr lang="ru-RU" sz="2800">
                <a:solidFill>
                  <a:srgbClr val="669900"/>
                </a:solidFill>
              </a:rPr>
              <a:t>Горицкий монастырь</a:t>
            </a:r>
          </a:p>
        </p:txBody>
      </p:sp>
      <p:pic>
        <p:nvPicPr>
          <p:cNvPr id="45060" name="Picture 4" descr="pereslavl_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700213"/>
            <a:ext cx="5715000" cy="4095750"/>
          </a:xfrm>
          <a:noFill/>
          <a:ln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260350"/>
            <a:ext cx="2840038" cy="1143000"/>
          </a:xfrm>
        </p:spPr>
        <p:txBody>
          <a:bodyPr/>
          <a:lstStyle/>
          <a:p>
            <a:r>
              <a:rPr lang="ru-RU" sz="5400">
                <a:solidFill>
                  <a:srgbClr val="0000FF"/>
                </a:solidFill>
              </a:rPr>
              <a:t>Ростов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2800"/>
              <a:t>Ростов старше многих других русских городов. Он известен с </a:t>
            </a:r>
            <a:r>
              <a:rPr lang="ru-RU" sz="2800">
                <a:solidFill>
                  <a:srgbClr val="FF0000"/>
                </a:solidFill>
              </a:rPr>
              <a:t>862</a:t>
            </a:r>
            <a:r>
              <a:rPr lang="ru-RU" sz="2800"/>
              <a:t> года.Самая древняя часть города-</a:t>
            </a:r>
            <a:r>
              <a:rPr lang="ru-RU" sz="2800">
                <a:solidFill>
                  <a:srgbClr val="FF0000"/>
                </a:solidFill>
              </a:rPr>
              <a:t>Кремль</a:t>
            </a:r>
            <a:r>
              <a:rPr lang="ru-RU" sz="2800"/>
              <a:t>.</a:t>
            </a:r>
          </a:p>
        </p:txBody>
      </p:sp>
      <p:pic>
        <p:nvPicPr>
          <p:cNvPr id="20488" name="Picture 8" descr="Ростов Великий, Ростов, золотое кольцо, золотое кольцо России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3384550" cy="2232025"/>
          </a:xfrm>
          <a:prstGeom prst="rect">
            <a:avLst/>
          </a:prstGeo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490" name="Picture 10" descr="Ростов Великий, Ростов, золотое кольцо, золотое кольцо России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3933825"/>
            <a:ext cx="2743200" cy="22320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0491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589588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263525" y="3429000"/>
            <a:ext cx="7477125" cy="2667000"/>
          </a:xfrm>
        </p:spPr>
        <p:txBody>
          <a:bodyPr/>
          <a:lstStyle/>
          <a:p>
            <a:r>
              <a:rPr lang="ru-RU" sz="2800"/>
              <a:t>В Ростове мы обязательно полюбуемся знаменитой ростовской </a:t>
            </a:r>
            <a:r>
              <a:rPr lang="ru-RU">
                <a:solidFill>
                  <a:srgbClr val="0000FF"/>
                </a:solidFill>
              </a:rPr>
              <a:t>финифтью</a:t>
            </a:r>
            <a:r>
              <a:rPr lang="ru-RU"/>
              <a:t>.</a:t>
            </a:r>
            <a:endParaRPr lang="ru-RU" sz="2800"/>
          </a:p>
          <a:p>
            <a:pPr>
              <a:buFontTx/>
              <a:buNone/>
            </a:pPr>
            <a:r>
              <a:rPr lang="ru-RU" sz="2800"/>
              <a:t>Это очень красивые украшения с эмалью-броши, серьги, браслеты. Их делают здесь уже несколько столетий. </a:t>
            </a:r>
          </a:p>
        </p:txBody>
      </p:sp>
      <p:pic>
        <p:nvPicPr>
          <p:cNvPr id="22536" name="Picture 8" descr="Финифть, Ростовская финифть, роспись, эма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08050"/>
            <a:ext cx="2808287" cy="23034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2537" name="Picture 9" descr="Финифть, Ростовская финифть, роспись, эма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76250"/>
            <a:ext cx="2449512" cy="2592388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6">
      <a:dk1>
        <a:srgbClr val="000000"/>
      </a:dk1>
      <a:lt1>
        <a:srgbClr val="D9EFE0"/>
      </a:lt1>
      <a:dk2>
        <a:srgbClr val="30605A"/>
      </a:dk2>
      <a:lt2>
        <a:srgbClr val="15331E"/>
      </a:lt2>
      <a:accent1>
        <a:srgbClr val="A4C6BA"/>
      </a:accent1>
      <a:accent2>
        <a:srgbClr val="558F7D"/>
      </a:accent2>
      <a:accent3>
        <a:srgbClr val="E9F6ED"/>
      </a:accent3>
      <a:accent4>
        <a:srgbClr val="000000"/>
      </a:accent4>
      <a:accent5>
        <a:srgbClr val="CFDFD9"/>
      </a:accent5>
      <a:accent6>
        <a:srgbClr val="4C8171"/>
      </a:accent6>
      <a:hlink>
        <a:srgbClr val="C1C177"/>
      </a:hlink>
      <a:folHlink>
        <a:srgbClr val="A08F5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600</TotalTime>
  <Words>501</Words>
  <Application>Microsoft Office PowerPoint</Application>
  <PresentationFormat>Экран (4:3)</PresentationFormat>
  <Paragraphs>74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Кимоно</vt:lpstr>
      <vt:lpstr>Диаграмма Microsoft Graph</vt:lpstr>
      <vt:lpstr>Золотое кольцо России</vt:lpstr>
      <vt:lpstr>Рассмотри карту.На ней показаны древние русские города,образующие Золотое кольцо России.Почему кольцо? Почему, золотое?</vt:lpstr>
      <vt:lpstr>Москва</vt:lpstr>
      <vt:lpstr>Слайд 4</vt:lpstr>
      <vt:lpstr>Сергиев Посад</vt:lpstr>
      <vt:lpstr>Переславль-Залесский</vt:lpstr>
      <vt:lpstr>Переславль-Залесский  Горицкий монастырь</vt:lpstr>
      <vt:lpstr>Ростов</vt:lpstr>
      <vt:lpstr>Слайд 9</vt:lpstr>
      <vt:lpstr>Углич</vt:lpstr>
      <vt:lpstr>Слайд 11</vt:lpstr>
      <vt:lpstr>Ярославль</vt:lpstr>
      <vt:lpstr>Слайд 13</vt:lpstr>
      <vt:lpstr>Кострома</vt:lpstr>
      <vt:lpstr>План Костромы</vt:lpstr>
      <vt:lpstr>В той части города, где улицы сходятся, расположены старинные Торговые ряды.</vt:lpstr>
      <vt:lpstr> Суздаль</vt:lpstr>
      <vt:lpstr>Владимир</vt:lpstr>
      <vt:lpstr>Владимир</vt:lpstr>
      <vt:lpstr>Проверим свои знания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Узнай герб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Золотое кольцо России</dc:title>
  <dc:creator>Манюня</dc:creator>
  <cp:lastModifiedBy>Павел</cp:lastModifiedBy>
  <cp:revision>7</cp:revision>
  <dcterms:created xsi:type="dcterms:W3CDTF">2008-06-16T06:17:37Z</dcterms:created>
  <dcterms:modified xsi:type="dcterms:W3CDTF">2011-11-01T19:39:29Z</dcterms:modified>
</cp:coreProperties>
</file>