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3" r:id="rId2"/>
    <p:sldId id="272" r:id="rId3"/>
    <p:sldId id="265" r:id="rId4"/>
    <p:sldId id="260" r:id="rId5"/>
    <p:sldId id="270" r:id="rId6"/>
    <p:sldId id="264" r:id="rId7"/>
    <p:sldId id="262" r:id="rId8"/>
    <p:sldId id="269" r:id="rId9"/>
    <p:sldId id="261" r:id="rId10"/>
    <p:sldId id="263" r:id="rId11"/>
    <p:sldId id="27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CC"/>
    <a:srgbClr val="FFFF00"/>
    <a:srgbClr val="FF3399"/>
    <a:srgbClr val="008000"/>
    <a:srgbClr val="0066FF"/>
    <a:srgbClr val="66FFFF"/>
    <a:srgbClr val="0099FF"/>
    <a:srgbClr val="FF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3333" autoAdjust="0"/>
  </p:normalViewPr>
  <p:slideViewPr>
    <p:cSldViewPr>
      <p:cViewPr>
        <p:scale>
          <a:sx n="71" d="100"/>
          <a:sy n="71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7EB94-7946-494C-9B3D-717D2FDEAAFE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C40F2-F1F0-4C90-AFF8-D73E994E6F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C40F2-F1F0-4C90-AFF8-D73E994E6F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3E7FF"/>
            </a:gs>
            <a:gs pos="44000">
              <a:srgbClr val="21F2F7"/>
            </a:gs>
            <a:gs pos="36000">
              <a:srgbClr val="66FFFF"/>
            </a:gs>
            <a:gs pos="61000">
              <a:srgbClr val="CC99FF"/>
            </a:gs>
            <a:gs pos="82001">
              <a:srgbClr val="FF66FF"/>
            </a:gs>
            <a:gs pos="12000">
              <a:srgbClr val="FF99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DA7CB-CCD2-4C22-827E-2C9E08137CE3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2AB6-9FD6-4763-932C-26DBDA3F1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4.png"/><Relationship Id="rId18" Type="http://schemas.openxmlformats.org/officeDocument/2006/relationships/image" Target="../media/image14.wmf"/><Relationship Id="rId3" Type="http://schemas.openxmlformats.org/officeDocument/2006/relationships/image" Target="../media/image9.gif"/><Relationship Id="rId21" Type="http://schemas.openxmlformats.org/officeDocument/2006/relationships/slide" Target="slide12.xml"/><Relationship Id="rId7" Type="http://schemas.openxmlformats.org/officeDocument/2006/relationships/image" Target="../media/image10.wmf"/><Relationship Id="rId12" Type="http://schemas.openxmlformats.org/officeDocument/2006/relationships/image" Target="../media/image3.png"/><Relationship Id="rId17" Type="http://schemas.openxmlformats.org/officeDocument/2006/relationships/image" Target="../media/image13.gif"/><Relationship Id="rId25" Type="http://schemas.openxmlformats.org/officeDocument/2006/relationships/image" Target="../media/image17.png"/><Relationship Id="rId2" Type="http://schemas.openxmlformats.org/officeDocument/2006/relationships/slide" Target="slide6.xml"/><Relationship Id="rId16" Type="http://schemas.openxmlformats.org/officeDocument/2006/relationships/image" Target="../media/image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2.jpeg"/><Relationship Id="rId24" Type="http://schemas.openxmlformats.org/officeDocument/2006/relationships/slide" Target="slide11.xml"/><Relationship Id="rId5" Type="http://schemas.openxmlformats.org/officeDocument/2006/relationships/image" Target="../media/image1.wmf"/><Relationship Id="rId15" Type="http://schemas.openxmlformats.org/officeDocument/2006/relationships/image" Target="../media/image6.png"/><Relationship Id="rId23" Type="http://schemas.openxmlformats.org/officeDocument/2006/relationships/image" Target="../media/image8.gif"/><Relationship Id="rId10" Type="http://schemas.openxmlformats.org/officeDocument/2006/relationships/slide" Target="slide10.xml"/><Relationship Id="rId19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12.wmf"/><Relationship Id="rId14" Type="http://schemas.openxmlformats.org/officeDocument/2006/relationships/image" Target="../media/image5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gif"/><Relationship Id="rId7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9.gif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Паспорт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мультимедийной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разработки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  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Автор:   </a:t>
            </a:r>
            <a:r>
              <a:rPr lang="ru-RU" sz="2800" b="1" dirty="0" err="1" smtClean="0">
                <a:latin typeface="Monotype Corsiva" pitchFamily="66" charset="0"/>
              </a:rPr>
              <a:t>Хижнякова</a:t>
            </a:r>
            <a:r>
              <a:rPr lang="ru-RU" sz="2800" b="1" dirty="0" smtClean="0">
                <a:latin typeface="Monotype Corsiva" pitchFamily="66" charset="0"/>
              </a:rPr>
              <a:t> Галина Николаевна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Образовательное учреждение:   </a:t>
            </a:r>
            <a:r>
              <a:rPr lang="ru-RU" sz="2400" b="1" dirty="0" smtClean="0">
                <a:latin typeface="Monotype Corsiva" pitchFamily="66" charset="0"/>
              </a:rPr>
              <a:t>Муниципальное  бюджетное        </a:t>
            </a:r>
          </a:p>
          <a:p>
            <a:r>
              <a:rPr lang="ru-RU" sz="2400" b="1" dirty="0" smtClean="0">
                <a:latin typeface="Monotype Corsiva" pitchFamily="66" charset="0"/>
              </a:rPr>
              <a:t> общеобразовательное  учреждение «Средняя  общеобразовательная  школа  </a:t>
            </a:r>
          </a:p>
          <a:p>
            <a:r>
              <a:rPr lang="ru-RU" sz="2400" b="1" dirty="0" smtClean="0">
                <a:latin typeface="Monotype Corsiva" pitchFamily="66" charset="0"/>
              </a:rPr>
              <a:t>  № 5»,       352360, Краснодарский край, станица Тбилисская,</a:t>
            </a:r>
          </a:p>
          <a:p>
            <a:r>
              <a:rPr lang="ru-RU" sz="2400" b="1" dirty="0" smtClean="0">
                <a:latin typeface="Monotype Corsiva" pitchFamily="66" charset="0"/>
              </a:rPr>
              <a:t>                    ул.Октябрьская, 133, телефон: 8(86158)2-46-51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Должность: </a:t>
            </a:r>
            <a:r>
              <a:rPr lang="ru-RU" sz="2800" b="1" dirty="0" smtClean="0">
                <a:latin typeface="Monotype Corsiva" pitchFamily="66" charset="0"/>
              </a:rPr>
              <a:t>учитель начальных классов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Предмет:          </a:t>
            </a:r>
            <a:r>
              <a:rPr lang="ru-RU" sz="2800" b="1" dirty="0" smtClean="0">
                <a:latin typeface="Monotype Corsiva" pitchFamily="66" charset="0"/>
              </a:rPr>
              <a:t>русский язык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Класс:               </a:t>
            </a:r>
            <a:r>
              <a:rPr lang="ru-RU" sz="2800" b="1" dirty="0" smtClean="0">
                <a:latin typeface="Monotype Corsiva" pitchFamily="66" charset="0"/>
              </a:rPr>
              <a:t>3</a:t>
            </a:r>
          </a:p>
          <a:p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     Тема: </a:t>
            </a:r>
            <a:r>
              <a:rPr lang="ru-RU" sz="2800" b="1" dirty="0" smtClean="0">
                <a:latin typeface="Monotype Corsiva" pitchFamily="66" charset="0"/>
              </a:rPr>
              <a:t>Упражнение в правописании слов с безударными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i="1" dirty="0" smtClean="0">
                <a:latin typeface="Monotype Corsiva" pitchFamily="66" charset="0"/>
              </a:rPr>
              <a:t>                   </a:t>
            </a:r>
            <a:r>
              <a:rPr lang="ru-RU" sz="2800" b="1" dirty="0" smtClean="0">
                <a:latin typeface="Monotype Corsiva" pitchFamily="66" charset="0"/>
              </a:rPr>
              <a:t>гласными, глухими и  звонкими согласными,     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                             непроизносимыми  согласными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    Тип: </a:t>
            </a:r>
            <a:r>
              <a:rPr lang="ru-RU" sz="2800" b="1" dirty="0" smtClean="0">
                <a:latin typeface="Monotype Corsiva" pitchFamily="66" charset="0"/>
              </a:rPr>
              <a:t>презентация  </a:t>
            </a:r>
            <a:r>
              <a:rPr lang="en-US" sz="2800" b="1" dirty="0" smtClean="0">
                <a:latin typeface="Monotype Corsiva" pitchFamily="66" charset="0"/>
              </a:rPr>
              <a:t>Power 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en-US" sz="2800" b="1" dirty="0" smtClean="0">
                <a:latin typeface="Monotype Corsiva" pitchFamily="66" charset="0"/>
              </a:rPr>
              <a:t>Point </a:t>
            </a:r>
            <a:endParaRPr lang="ru-RU" sz="28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    </a:t>
            </a:r>
            <a:r>
              <a:rPr lang="ru-RU" sz="2800" b="1" dirty="0" smtClean="0">
                <a:solidFill>
                  <a:srgbClr val="0000CC"/>
                </a:solidFill>
                <a:latin typeface="Monotype Corsiva" pitchFamily="66" charset="0"/>
              </a:rPr>
              <a:t>Источники: </a:t>
            </a:r>
            <a:r>
              <a:rPr lang="ru-RU" sz="2400" b="1" dirty="0" smtClean="0">
                <a:latin typeface="Monotype Corsiva" pitchFamily="66" charset="0"/>
              </a:rPr>
              <a:t>собственная разработка, диск «50000 клипартов»</a:t>
            </a:r>
            <a:r>
              <a:rPr lang="ru-RU" sz="2400" dirty="0" smtClean="0">
                <a:latin typeface="Franklin Gothic Medium Cond" pitchFamily="34" charset="0"/>
              </a:rPr>
              <a:t> 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                           http://go.mail.ru/search_images?q,                   </a:t>
            </a:r>
            <a:endParaRPr lang="ru-RU" sz="2400" dirty="0" smtClean="0">
              <a:latin typeface="Franklin Gothic Medium Cond" pitchFamily="34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                          </a:t>
            </a:r>
            <a:r>
              <a:rPr lang="en-US" sz="2400" b="1" dirty="0" smtClean="0">
                <a:latin typeface="Monotype Corsiva" pitchFamily="66" charset="0"/>
              </a:rPr>
              <a:t>http://allday.ru/index.php?newsid=362478</a:t>
            </a:r>
            <a:endParaRPr lang="ru-RU" sz="24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214282" y="1785926"/>
            <a:ext cx="8429684" cy="4925111"/>
            <a:chOff x="714348" y="928670"/>
            <a:chExt cx="7356561" cy="5201807"/>
          </a:xfrm>
        </p:grpSpPr>
        <p:sp>
          <p:nvSpPr>
            <p:cNvPr id="3" name="Выноска-облако 2"/>
            <p:cNvSpPr/>
            <p:nvPr/>
          </p:nvSpPr>
          <p:spPr>
            <a:xfrm>
              <a:off x="1337785" y="1230476"/>
              <a:ext cx="6215106" cy="4514903"/>
            </a:xfrm>
            <a:prstGeom prst="cloudCallout">
              <a:avLst>
                <a:gd name="adj1" fmla="val 16018"/>
                <a:gd name="adj2" fmla="val -2688"/>
              </a:avLst>
            </a:prstGeom>
            <a:gradFill flip="none" rotWithShape="1">
              <a:gsLst>
                <a:gs pos="0">
                  <a:srgbClr val="21F2F7">
                    <a:tint val="66000"/>
                    <a:satMod val="160000"/>
                  </a:srgbClr>
                </a:gs>
                <a:gs pos="50000">
                  <a:srgbClr val="21F2F7">
                    <a:tint val="44500"/>
                    <a:satMod val="160000"/>
                  </a:srgbClr>
                </a:gs>
                <a:gs pos="100000">
                  <a:srgbClr val="21F2F7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37003" y="3644922"/>
              <a:ext cx="714380" cy="57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2941" y="1607733"/>
              <a:ext cx="1059844" cy="857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7160" y="4474887"/>
              <a:ext cx="714380" cy="57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05597" y="5078499"/>
              <a:ext cx="714380" cy="57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27647">
              <a:off x="1572719" y="4117892"/>
              <a:ext cx="810469" cy="65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546151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531863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92867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92867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00010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7004" y="1230476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571612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2396" y="2643182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435769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235743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400050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485776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2214554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5140" y="135729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2003" y="5455756"/>
              <a:ext cx="432702" cy="67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2786058"/>
              <a:ext cx="642942" cy="100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4643446"/>
              <a:ext cx="500066" cy="77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68720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44" y="3929065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9520" y="3071810"/>
              <a:ext cx="64138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1285860"/>
              <a:ext cx="642942" cy="11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135729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5143512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44504" y="5606659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5072074"/>
              <a:ext cx="571504" cy="65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200024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1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64331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928670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5318638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7160" y="1456830"/>
              <a:ext cx="1118457" cy="905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71691" y="4776693"/>
              <a:ext cx="714380" cy="578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5" name="Прямоугольник 54"/>
          <p:cNvSpPr/>
          <p:nvPr/>
        </p:nvSpPr>
        <p:spPr>
          <a:xfrm>
            <a:off x="214282" y="214290"/>
            <a:ext cx="878687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ОЗЕРО   НЕПРОИЗНОСИМЫХ   </a:t>
            </a:r>
            <a:r>
              <a:rPr lang="en-US" sz="40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</a:p>
          <a:p>
            <a:r>
              <a:rPr lang="en-US" sz="4000" b="1" i="1" dirty="0" smtClean="0">
                <a:solidFill>
                  <a:srgbClr val="FF0000"/>
                </a:solidFill>
                <a:latin typeface="Georgia" pitchFamily="18" charset="0"/>
              </a:rPr>
              <a:t>                 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СОГЛАСНЫХ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51" name="Picture 10" descr="lot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071670" y="2357430"/>
            <a:ext cx="1000132" cy="826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0" descr="loto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643174" y="5357826"/>
            <a:ext cx="714380" cy="59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10" descr="loto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000892" y="4286256"/>
            <a:ext cx="751742" cy="621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TextBox 57"/>
          <p:cNvSpPr txBox="1"/>
          <p:nvPr/>
        </p:nvSpPr>
        <p:spPr>
          <a:xfrm>
            <a:off x="2714612" y="4929198"/>
            <a:ext cx="17828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чу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ст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smtClean="0">
                <a:latin typeface="Georgia" pitchFamily="18" charset="0"/>
              </a:rPr>
              <a:t>во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29124" y="4786322"/>
            <a:ext cx="21419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пра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зн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err="1" smtClean="0">
                <a:latin typeface="Georgia" pitchFamily="18" charset="0"/>
              </a:rPr>
              <a:t>ик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57422" y="4429132"/>
            <a:ext cx="289213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интере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сн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err="1" smtClean="0">
                <a:latin typeface="Georgia" pitchFamily="18" charset="0"/>
              </a:rPr>
              <a:t>ый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71736" y="5857892"/>
            <a:ext cx="20457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чуде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сн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smtClean="0">
                <a:latin typeface="Georgia" pitchFamily="18" charset="0"/>
              </a:rPr>
              <a:t>о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28992" y="2928934"/>
            <a:ext cx="171451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  <a:cs typeface="Times New Roman" pitchFamily="18" charset="0"/>
              </a:rPr>
              <a:t>нц</a:t>
            </a:r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00430" y="5429264"/>
            <a:ext cx="26420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сча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smtClean="0">
                <a:latin typeface="Georgia" pitchFamily="18" charset="0"/>
              </a:rPr>
              <a:t>сл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err="1" smtClean="0">
                <a:latin typeface="Georgia" pitchFamily="18" charset="0"/>
              </a:rPr>
              <a:t>ивый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00364" y="3429000"/>
            <a:ext cx="267092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преле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сн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err="1" smtClean="0">
                <a:latin typeface="Georgia" pitchFamily="18" charset="0"/>
              </a:rPr>
              <a:t>ый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43306" y="3857628"/>
            <a:ext cx="24176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изве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сн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err="1" smtClean="0">
                <a:latin typeface="Georgia" pitchFamily="18" charset="0"/>
              </a:rPr>
              <a:t>ый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28926" y="2285992"/>
            <a:ext cx="29081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прекра</a:t>
            </a:r>
            <a:r>
              <a:rPr lang="en-US" sz="2800" b="1" dirty="0" smtClean="0">
                <a:latin typeface="Georgia" pitchFamily="18" charset="0"/>
              </a:rPr>
              <a:t>[</a:t>
            </a:r>
            <a:r>
              <a:rPr lang="ru-RU" sz="2800" b="1" dirty="0" err="1" smtClean="0">
                <a:latin typeface="Georgia" pitchFamily="18" charset="0"/>
              </a:rPr>
              <a:t>сн</a:t>
            </a:r>
            <a:r>
              <a:rPr lang="en-US" sz="2800" b="1" dirty="0" smtClean="0">
                <a:latin typeface="Georgia" pitchFamily="18" charset="0"/>
              </a:rPr>
              <a:t>]</a:t>
            </a:r>
            <a:r>
              <a:rPr lang="ru-RU" sz="2800" b="1" dirty="0" err="1" smtClean="0">
                <a:latin typeface="Georgia" pitchFamily="18" charset="0"/>
              </a:rPr>
              <a:t>ый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7" name="Стрелка вправо с вырезом 66">
            <a:hlinkClick r:id="rId11" action="ppaction://hlinksldjump"/>
          </p:cNvPr>
          <p:cNvSpPr/>
          <p:nvPr/>
        </p:nvSpPr>
        <p:spPr>
          <a:xfrm>
            <a:off x="7929586" y="6072206"/>
            <a:ext cx="857256" cy="500042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24896 0.107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9705 0.02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20243 0.0247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5886 0.0252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1233 -0.1210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32969 -0.0365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2257 0.0159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25556 0.0166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33524 -0.2557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715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                               Парк   в.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сной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    Стало  т .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пло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.  Сне .   тает.   Б . гут   в .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сёлые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ручейки.  Д .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ревья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 голые,  но  почки  уже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на-бухают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. 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Прил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.тел грач , вес . ник  в . сны.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Гра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-</a:t>
            </a:r>
          </a:p>
          <a:p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чи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ищ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. т 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</a:rPr>
              <a:t>св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.и  гнёзда.  В парке  шум  и  гам.</a:t>
            </a:r>
          </a:p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</a:t>
            </a:r>
          </a:p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 </a:t>
            </a:r>
            <a:endParaRPr lang="ru-RU" sz="32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500042"/>
            <a:ext cx="45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000108"/>
            <a:ext cx="364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928802"/>
            <a:ext cx="391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000108"/>
            <a:ext cx="290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  <a:endParaRPr lang="ru-RU" sz="3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1000108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8082" y="1000108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1928802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6578" y="1928802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500174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3042" y="2428868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</a:t>
            </a:r>
            <a:endParaRPr lang="ru-RU" sz="3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2428868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</a:t>
            </a:r>
            <a:endParaRPr lang="ru-RU" sz="32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7" name="Picture 1028" descr="D:\My\Изображения\Картины\Бакшеев Голубая весна 1.JPG"/>
          <p:cNvPicPr>
            <a:picLocks noChangeAspect="1" noChangeArrowheads="1"/>
          </p:cNvPicPr>
          <p:nvPr/>
        </p:nvPicPr>
        <p:blipFill>
          <a:blip r:embed="rId2"/>
          <a:srcRect t="1923" r="2353"/>
          <a:stretch>
            <a:fillRect/>
          </a:stretch>
        </p:blipFill>
        <p:spPr bwMode="auto">
          <a:xfrm>
            <a:off x="1714480" y="3071810"/>
            <a:ext cx="5929354" cy="3643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Стрелка вправо с вырезом 17">
            <a:hlinkClick r:id="rId3" action="ppaction://hlinksldjump"/>
          </p:cNvPr>
          <p:cNvSpPr/>
          <p:nvPr/>
        </p:nvSpPr>
        <p:spPr>
          <a:xfrm>
            <a:off x="7929586" y="6072206"/>
            <a:ext cx="857256" cy="500042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14290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latin typeface="Bookman Old Style" pitchFamily="18" charset="0"/>
              </a:rPr>
              <a:t>Д.з</a:t>
            </a:r>
            <a:r>
              <a:rPr lang="ru-RU" sz="3200" b="1" dirty="0" smtClean="0">
                <a:latin typeface="Bookman Old Style" pitchFamily="18" charset="0"/>
              </a:rPr>
              <a:t>.</a:t>
            </a:r>
            <a:endParaRPr lang="ru-RU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85728"/>
            <a:ext cx="3421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6600CC"/>
                </a:solidFill>
                <a:latin typeface="Comic Sans MS" pitchFamily="66" charset="0"/>
              </a:rPr>
              <a:t>Рефлексия</a:t>
            </a:r>
            <a:endParaRPr lang="ru-RU" sz="48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86322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000372"/>
            <a:ext cx="23574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Инф.с рабочего стола\клипарты\Мои рисунки\СОЛНЫШКИ\1112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25574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0298" y="1214422"/>
            <a:ext cx="6643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ВО ВРЕМЯ ПРОГУЛКИ  БЫЛО ИНТЕРЕСНО И ЛЕГКО, ПОТОМУ ЧТО ХОРОШО ЗНАЮ ПРАВИЛА ПРОВЕРКИ ОРФОГРАММ, УМЕЮ ИХ ПРИМЕНЯТЬ.</a:t>
            </a:r>
          </a:p>
          <a:p>
            <a:endParaRPr lang="ru-RU" sz="2400" b="1" dirty="0" smtClean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143248"/>
            <a:ext cx="6317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ПРОГУЛКА БЫЛА ИНТЕРЕСНАЯ, НО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НЕКОТОРЫЕ ЗАДАНИЯ ВЫЗЫВАЛИ </a:t>
            </a:r>
          </a:p>
          <a:p>
            <a:r>
              <a:rPr lang="ru-RU" sz="2400" b="1" dirty="0" smtClean="0">
                <a:latin typeface="Bookman Old Style" pitchFamily="18" charset="0"/>
              </a:rPr>
              <a:t>ЗАТРУДНЕНИЯ.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7620" y="500063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5000636"/>
            <a:ext cx="6247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МНЕ  БЫЛО  ГРУСТНО!  Я  НЕ СМОГ</a:t>
            </a:r>
          </a:p>
          <a:p>
            <a:r>
              <a:rPr lang="ru-RU" sz="2400" b="1" dirty="0" smtClean="0">
                <a:latin typeface="Bookman Old Style" pitchFamily="18" charset="0"/>
              </a:rPr>
              <a:t>ВЫПОЛНИТЬ ЗАДАНИЯ.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66"/>
            <a:ext cx="9144000" cy="33855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 русского  языка</a:t>
            </a:r>
            <a:endParaRPr lang="ru-RU" sz="7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4000504"/>
            <a:ext cx="49818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Автор:   </a:t>
            </a:r>
            <a:r>
              <a:rPr lang="ru-RU" sz="2400" b="1" dirty="0" err="1" smtClean="0"/>
              <a:t>Хижнякова</a:t>
            </a:r>
            <a:r>
              <a:rPr lang="ru-RU" sz="2400" b="1" dirty="0" smtClean="0"/>
              <a:t> Г.Н.,</a:t>
            </a:r>
          </a:p>
          <a:p>
            <a:r>
              <a:rPr lang="ru-RU" sz="2400" b="1" dirty="0" smtClean="0"/>
              <a:t>                учитель начальных классов</a:t>
            </a:r>
          </a:p>
          <a:p>
            <a:r>
              <a:rPr lang="ru-RU" sz="2400" b="1" dirty="0" smtClean="0"/>
              <a:t>                МБОУ  «СОШ № 5»</a:t>
            </a:r>
          </a:p>
          <a:p>
            <a:r>
              <a:rPr lang="ru-RU" sz="2400" b="1" dirty="0" smtClean="0"/>
              <a:t>                ст. Тбилисской</a:t>
            </a:r>
          </a:p>
          <a:p>
            <a:r>
              <a:rPr lang="ru-RU" sz="2400" b="1" dirty="0" smtClean="0"/>
              <a:t>                Краснодарского края</a:t>
            </a:r>
          </a:p>
          <a:p>
            <a:r>
              <a:rPr lang="ru-RU" sz="2400" b="1" dirty="0" smtClean="0"/>
              <a:t>                </a:t>
            </a:r>
            <a:endParaRPr lang="ru-RU" sz="2400" b="1" dirty="0"/>
          </a:p>
        </p:txBody>
      </p:sp>
      <p:pic>
        <p:nvPicPr>
          <p:cNvPr id="7" name="Picture 3" descr="C:\Documents and Settings\Администратор\Рабочий стол\картинки,Калёнова\SCN_PARK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71612"/>
            <a:ext cx="2692439" cy="2286016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214282" y="3929066"/>
            <a:ext cx="3429024" cy="2428892"/>
            <a:chOff x="714348" y="928670"/>
            <a:chExt cx="7356561" cy="5432478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1357290" y="1318110"/>
              <a:ext cx="6215106" cy="4286280"/>
            </a:xfrm>
            <a:prstGeom prst="cloudCallout">
              <a:avLst>
                <a:gd name="adj1" fmla="val 11486"/>
                <a:gd name="adj2" fmla="val -6148"/>
              </a:avLst>
            </a:prstGeom>
            <a:gradFill flip="none" rotWithShape="1">
              <a:gsLst>
                <a:gs pos="0">
                  <a:srgbClr val="21F2F7">
                    <a:tint val="66000"/>
                    <a:satMod val="160000"/>
                  </a:srgbClr>
                </a:gs>
                <a:gs pos="50000">
                  <a:srgbClr val="21F2F7">
                    <a:tint val="44500"/>
                    <a:satMod val="160000"/>
                  </a:srgbClr>
                </a:gs>
                <a:gs pos="100000">
                  <a:srgbClr val="21F2F7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3357562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94" y="3000372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3429000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4857760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785926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546151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531863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92867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92867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00010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128586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571612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2396" y="2643182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435769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235743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400050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485776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2214554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5140" y="135729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2" y="5247200"/>
              <a:ext cx="714380" cy="111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2786058"/>
              <a:ext cx="642942" cy="100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4643446"/>
              <a:ext cx="500066" cy="77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68720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44" y="3929065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9520" y="3071810"/>
              <a:ext cx="64138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1285860"/>
              <a:ext cx="642942" cy="11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135729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5143512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5532952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1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5072074"/>
              <a:ext cx="571504" cy="65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200024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64331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928670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5318638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6446" y="2143116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02" y="4143380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Картинки Оксана\картинки1\3D\Анимашки\домики\home5.gif"/>
          <p:cNvPicPr>
            <a:picLocks noChangeAspect="1" noChangeArrowheads="1" noCrop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1214414" y="357142"/>
            <a:ext cx="7000924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6439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  </a:t>
            </a:r>
            <a:r>
              <a:rPr lang="ru-RU" sz="4000" b="1" i="1" dirty="0" smtClean="0">
                <a:latin typeface="Bookman Old Style" pitchFamily="18" charset="0"/>
              </a:rPr>
              <a:t>ПАРК  ОРФОГРАММ  КОРНЯ</a:t>
            </a:r>
            <a:endParaRPr lang="ru-RU" sz="4000" b="1" i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7824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Bookman Old Style" pitchFamily="18" charset="0"/>
              </a:rPr>
              <a:t>  </a:t>
            </a:r>
            <a:r>
              <a:rPr lang="ru-RU" sz="3600" b="1" dirty="0" smtClean="0">
                <a:latin typeface="Bookman Old Style" pitchFamily="18" charset="0"/>
              </a:rPr>
              <a:t>повторить  правила  проверки  </a:t>
            </a:r>
          </a:p>
          <a:p>
            <a:r>
              <a:rPr lang="ru-RU" sz="3600" b="1" dirty="0" smtClean="0">
                <a:latin typeface="Bookman Old Style" pitchFamily="18" charset="0"/>
              </a:rPr>
              <a:t>   орфограмм  корня;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878687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Bookman Old Style" pitchFamily="18" charset="0"/>
              </a:rPr>
              <a:t>  </a:t>
            </a:r>
            <a:r>
              <a:rPr lang="ru-RU" sz="3600" b="1" dirty="0" smtClean="0">
                <a:latin typeface="Bookman Old Style" pitchFamily="18" charset="0"/>
              </a:rPr>
              <a:t>тренироваться в написании </a:t>
            </a:r>
          </a:p>
          <a:p>
            <a:r>
              <a:rPr lang="ru-RU" sz="3600" b="1" dirty="0" smtClean="0">
                <a:latin typeface="Bookman Old Style" pitchFamily="18" charset="0"/>
              </a:rPr>
              <a:t>  слов с данными орфограммами;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500570"/>
            <a:ext cx="87154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Bookman Old Style" pitchFamily="18" charset="0"/>
              </a:rPr>
              <a:t> развивать   орфографическую</a:t>
            </a:r>
          </a:p>
          <a:p>
            <a:r>
              <a:rPr lang="ru-RU" sz="3600" b="1" dirty="0" smtClean="0">
                <a:latin typeface="Bookman Old Style" pitchFamily="18" charset="0"/>
              </a:rPr>
              <a:t>   зоркость.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A3E7FF">
                <a:alpha val="0"/>
              </a:srgbClr>
            </a:gs>
            <a:gs pos="44000">
              <a:srgbClr val="21F2F7"/>
            </a:gs>
            <a:gs pos="36000">
              <a:srgbClr val="66FFFF"/>
            </a:gs>
            <a:gs pos="61000">
              <a:srgbClr val="CC99FF"/>
            </a:gs>
            <a:gs pos="82001">
              <a:srgbClr val="FF66FF"/>
            </a:gs>
            <a:gs pos="12000">
              <a:srgbClr val="FF99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войная волна 9"/>
          <p:cNvSpPr/>
          <p:nvPr/>
        </p:nvSpPr>
        <p:spPr>
          <a:xfrm>
            <a:off x="0" y="2000240"/>
            <a:ext cx="9144000" cy="4343424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Картинки Оксана\картинки1\3D\Анимашки\домики\home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0"/>
            <a:ext cx="3429024" cy="1928778"/>
          </a:xfrm>
          <a:prstGeom prst="rect">
            <a:avLst/>
          </a:prstGeom>
          <a:noFill/>
        </p:spPr>
      </p:pic>
      <p:sp>
        <p:nvSpPr>
          <p:cNvPr id="49" name="Блок-схема: альтернативный процесс 48"/>
          <p:cNvSpPr/>
          <p:nvPr/>
        </p:nvSpPr>
        <p:spPr>
          <a:xfrm rot="746046">
            <a:off x="381526" y="5274092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яго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 rot="746046">
            <a:off x="238649" y="5702720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</a:rPr>
              <a:t>тр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</a:rPr>
              <a:t>ва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 rot="746046">
            <a:off x="524401" y="4845465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цв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. ток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 rot="746046">
            <a:off x="667276" y="4416837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в . </a:t>
            </a:r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ренье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 rot="746046">
            <a:off x="810153" y="3988209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ст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кло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 rot="746046">
            <a:off x="953028" y="3559580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доро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 rot="746046">
            <a:off x="1095905" y="3130952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гла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. кий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 rot="746046">
            <a:off x="1238780" y="2702324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б . жать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 rot="746046">
            <a:off x="1381657" y="2273697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улы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3" name="Блок-схема: альтернативный процесс 62"/>
          <p:cNvSpPr/>
          <p:nvPr/>
        </p:nvSpPr>
        <p:spPr>
          <a:xfrm rot="21240596">
            <a:off x="6875509" y="5385586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ска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 rot="21240596">
            <a:off x="6380806" y="2242034"/>
            <a:ext cx="1923966" cy="538689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</a:rPr>
              <a:t>ча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600" b="1" dirty="0" err="1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" name="Блок-схема: альтернативный процесс 72"/>
          <p:cNvSpPr/>
          <p:nvPr/>
        </p:nvSpPr>
        <p:spPr>
          <a:xfrm rot="21240596">
            <a:off x="6448536" y="2742294"/>
            <a:ext cx="1923966" cy="467641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сла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. кий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4" name="Блок-схема: альтернативный процесс 73"/>
          <p:cNvSpPr/>
          <p:nvPr/>
        </p:nvSpPr>
        <p:spPr>
          <a:xfrm rot="21240596">
            <a:off x="6523293" y="3170748"/>
            <a:ext cx="1923966" cy="531234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т . шина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5" name="Блок-схема: альтернативный процесс 74"/>
          <p:cNvSpPr/>
          <p:nvPr/>
        </p:nvSpPr>
        <p:spPr>
          <a:xfrm rot="21240596">
            <a:off x="6589758" y="3671074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кни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 rot="21240596">
            <a:off x="6661196" y="4099703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гн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3200" b="1" dirty="0" err="1" smtClean="0">
                <a:solidFill>
                  <a:schemeClr val="bg1"/>
                </a:solidFill>
                <a:latin typeface="Georgia" pitchFamily="18" charset="0"/>
              </a:rPr>
              <a:t>здо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7" name="Блок-схема: альтернативный процесс 76"/>
          <p:cNvSpPr/>
          <p:nvPr/>
        </p:nvSpPr>
        <p:spPr>
          <a:xfrm rot="21240596">
            <a:off x="6732634" y="4528330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скв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 . </a:t>
            </a:r>
            <a:r>
              <a:rPr lang="ru-RU" sz="2800" b="1" dirty="0" err="1" smtClean="0">
                <a:solidFill>
                  <a:schemeClr val="bg1"/>
                </a:solidFill>
                <a:latin typeface="Georgia" pitchFamily="18" charset="0"/>
              </a:rPr>
              <a:t>рец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8" name="Блок-схема: альтернативный процесс 77"/>
          <p:cNvSpPr/>
          <p:nvPr/>
        </p:nvSpPr>
        <p:spPr>
          <a:xfrm rot="21240596">
            <a:off x="6804070" y="4956958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л . сник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9" name="Блок-схема: альтернативный процесс 78"/>
          <p:cNvSpPr/>
          <p:nvPr/>
        </p:nvSpPr>
        <p:spPr>
          <a:xfrm rot="21240596">
            <a:off x="6952309" y="5813935"/>
            <a:ext cx="1923966" cy="538689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 . </a:t>
            </a:r>
            <a:r>
              <a:rPr lang="ru-RU" sz="3600" b="1" dirty="0" err="1" smtClean="0">
                <a:latin typeface="Georgia" pitchFamily="18" charset="0"/>
              </a:rPr>
              <a:t>мля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9123" y="429304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0430" y="428625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07685" y="429304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428625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86050" y="428625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07357" y="4279464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9123" y="4221610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00430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79123" y="429304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00430" y="428625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428625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7357" y="4279464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86050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07357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786050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00430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7488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00430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3504" y="421481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864811" y="4208026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143504" y="4143380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864811" y="413658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143504" y="4143380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64811" y="4136588"/>
            <a:ext cx="56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 rot="746046">
            <a:off x="381526" y="5274092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яго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0" name="Блок-схема: альтернативный процесс 79"/>
          <p:cNvSpPr/>
          <p:nvPr/>
        </p:nvSpPr>
        <p:spPr>
          <a:xfrm rot="746046">
            <a:off x="239672" y="5702609"/>
            <a:ext cx="1923966" cy="445437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тр</a:t>
            </a:r>
            <a:r>
              <a:rPr lang="ru-RU" sz="3600" b="1" u="sng" dirty="0" smtClean="0">
                <a:solidFill>
                  <a:schemeClr val="bg1"/>
                </a:solidFill>
                <a:latin typeface="Georgia" pitchFamily="18" charset="0"/>
              </a:rPr>
              <a:t>а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ва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1" name="Блок-схема: альтернативный процесс 80"/>
          <p:cNvSpPr/>
          <p:nvPr/>
        </p:nvSpPr>
        <p:spPr>
          <a:xfrm rot="746046">
            <a:off x="524401" y="4845465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цв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ток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2" name="Блок-схема: альтернативный процесс 81"/>
          <p:cNvSpPr/>
          <p:nvPr/>
        </p:nvSpPr>
        <p:spPr>
          <a:xfrm rot="746046">
            <a:off x="667276" y="4416837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в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а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ренье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3" name="Блок-схема: альтернативный процесс 82"/>
          <p:cNvSpPr/>
          <p:nvPr/>
        </p:nvSpPr>
        <p:spPr>
          <a:xfrm rot="746046">
            <a:off x="810153" y="3988209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ст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кло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 rot="746046">
            <a:off x="953028" y="3559580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доро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ж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5" name="Блок-схема: альтернативный процесс 84"/>
          <p:cNvSpPr/>
          <p:nvPr/>
        </p:nvSpPr>
        <p:spPr>
          <a:xfrm rot="746046">
            <a:off x="1095905" y="3130952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гла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кий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6" name="Блок-схема: альтернативный процесс 85"/>
          <p:cNvSpPr/>
          <p:nvPr/>
        </p:nvSpPr>
        <p:spPr>
          <a:xfrm rot="746046">
            <a:off x="1238780" y="2702324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б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жать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7" name="Блок-схема: альтернативный процесс 86"/>
          <p:cNvSpPr/>
          <p:nvPr/>
        </p:nvSpPr>
        <p:spPr>
          <a:xfrm rot="746046">
            <a:off x="1381657" y="2273697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улы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8" name="Блок-схема: альтернативный процесс 87"/>
          <p:cNvSpPr/>
          <p:nvPr/>
        </p:nvSpPr>
        <p:spPr>
          <a:xfrm rot="21240596">
            <a:off x="6875509" y="5385587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ска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9" name="Блок-схема: альтернативный процесс 88"/>
          <p:cNvSpPr/>
          <p:nvPr/>
        </p:nvSpPr>
        <p:spPr>
          <a:xfrm rot="21240596">
            <a:off x="6380806" y="2242035"/>
            <a:ext cx="1923966" cy="538689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ча</a:t>
            </a:r>
            <a:r>
              <a:rPr lang="ru-RU" sz="3600" b="1" u="sng" dirty="0" smtClean="0">
                <a:solidFill>
                  <a:schemeClr val="bg1"/>
                </a:solidFill>
                <a:latin typeface="Georgia" pitchFamily="18" charset="0"/>
              </a:rPr>
              <a:t>ш</a:t>
            </a:r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0" name="Блок-схема: альтернативный процесс 89"/>
          <p:cNvSpPr/>
          <p:nvPr/>
        </p:nvSpPr>
        <p:spPr>
          <a:xfrm rot="21240596">
            <a:off x="6448536" y="2742295"/>
            <a:ext cx="1923966" cy="467641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сла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кий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1" name="Блок-схема: альтернативный процесс 90"/>
          <p:cNvSpPr/>
          <p:nvPr/>
        </p:nvSpPr>
        <p:spPr>
          <a:xfrm rot="21240596">
            <a:off x="6523293" y="3170749"/>
            <a:ext cx="1923966" cy="531234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т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шина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 rot="21240596">
            <a:off x="6589758" y="3671075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кни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ж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ка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3" name="Блок-схема: альтернативный процесс 92"/>
          <p:cNvSpPr/>
          <p:nvPr/>
        </p:nvSpPr>
        <p:spPr>
          <a:xfrm rot="21240596">
            <a:off x="6661196" y="4099704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гн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здо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4" name="Блок-схема: альтернативный процесс 93"/>
          <p:cNvSpPr/>
          <p:nvPr/>
        </p:nvSpPr>
        <p:spPr>
          <a:xfrm rot="21240596">
            <a:off x="6732634" y="4528331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скв</a:t>
            </a:r>
            <a:r>
              <a:rPr lang="ru-RU" sz="2800" b="1" u="sng" dirty="0" smtClean="0">
                <a:solidFill>
                  <a:schemeClr val="bg1"/>
                </a:solidFill>
                <a:latin typeface="Georgia" pitchFamily="18" charset="0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рец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5" name="Блок-схема: альтернативный процесс 94"/>
          <p:cNvSpPr/>
          <p:nvPr/>
        </p:nvSpPr>
        <p:spPr>
          <a:xfrm rot="21240596">
            <a:off x="6804070" y="4956959"/>
            <a:ext cx="1923966" cy="43592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л</a:t>
            </a:r>
            <a:r>
              <a:rPr lang="ru-RU" sz="3200" b="1" u="sng" dirty="0" smtClean="0">
                <a:solidFill>
                  <a:schemeClr val="bg1"/>
                </a:solidFill>
                <a:latin typeface="Georgia" pitchFamily="18" charset="0"/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сник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6" name="Блок-схема: альтернативный процесс 95"/>
          <p:cNvSpPr/>
          <p:nvPr/>
        </p:nvSpPr>
        <p:spPr>
          <a:xfrm rot="21240596">
            <a:off x="6952309" y="5813936"/>
            <a:ext cx="1923966" cy="538689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з</a:t>
            </a:r>
            <a:r>
              <a:rPr lang="ru-RU" sz="3600" b="1" u="sng" dirty="0" smtClean="0">
                <a:solidFill>
                  <a:schemeClr val="bg1"/>
                </a:solidFill>
                <a:latin typeface="Georgia" pitchFamily="18" charset="0"/>
              </a:rPr>
              <a:t>е</a:t>
            </a:r>
            <a:r>
              <a:rPr lang="ru-RU" sz="3600" b="1" dirty="0" smtClean="0">
                <a:latin typeface="Georgia" pitchFamily="18" charset="0"/>
              </a:rPr>
              <a:t>мля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928926" y="142852"/>
            <a:ext cx="29289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sz="1400" b="1" i="1" dirty="0" smtClean="0">
                <a:latin typeface="Bookman Old Style" pitchFamily="18" charset="0"/>
              </a:rPr>
              <a:t>ПАРК  ОРФОГРАММ  КОРНЯ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кар2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22"/>
          <a:stretch>
            <a:fillRect/>
          </a:stretch>
        </p:blipFill>
        <p:spPr bwMode="auto">
          <a:xfrm>
            <a:off x="3786182" y="785794"/>
            <a:ext cx="2647969" cy="214700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картинки,Калёнова\SCN_PARK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857232"/>
            <a:ext cx="3143272" cy="3214686"/>
          </a:xfrm>
          <a:prstGeom prst="rect">
            <a:avLst/>
          </a:prstGeom>
          <a:noFill/>
        </p:spPr>
      </p:pic>
      <p:grpSp>
        <p:nvGrpSpPr>
          <p:cNvPr id="2" name="Группа 40"/>
          <p:cNvGrpSpPr/>
          <p:nvPr/>
        </p:nvGrpSpPr>
        <p:grpSpPr>
          <a:xfrm rot="20666033">
            <a:off x="-383781" y="3352945"/>
            <a:ext cx="9777598" cy="1670896"/>
            <a:chOff x="243876" y="5958"/>
            <a:chExt cx="9144000" cy="1670896"/>
          </a:xfrm>
        </p:grpSpPr>
        <p:sp>
          <p:nvSpPr>
            <p:cNvPr id="6" name="Волна 5">
              <a:hlinkClick r:id="rId6" action="ppaction://hlinksldjump"/>
            </p:cNvPr>
            <p:cNvSpPr/>
            <p:nvPr/>
          </p:nvSpPr>
          <p:spPr>
            <a:xfrm rot="21546918">
              <a:off x="243876" y="374246"/>
              <a:ext cx="9144000" cy="914400"/>
            </a:xfrm>
            <a:prstGeom prst="wav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АЛЛЕЯ  ПАРНЫХ  СОГЛАСНЫХ</a:t>
              </a:r>
              <a:endPara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1026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4006636" y="939546"/>
              <a:ext cx="405610" cy="533870"/>
            </a:xfrm>
            <a:prstGeom prst="rect">
              <a:avLst/>
            </a:prstGeom>
            <a:noFill/>
          </p:spPr>
        </p:pic>
        <p:pic>
          <p:nvPicPr>
            <p:cNvPr id="4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31687" y="994104"/>
              <a:ext cx="534764" cy="571504"/>
            </a:xfrm>
            <a:prstGeom prst="rect">
              <a:avLst/>
            </a:prstGeom>
            <a:noFill/>
          </p:spPr>
        </p:pic>
        <p:pic>
          <p:nvPicPr>
            <p:cNvPr id="5" name="Picture 4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34453" y="227933"/>
              <a:ext cx="441138" cy="428628"/>
            </a:xfrm>
            <a:prstGeom prst="rect">
              <a:avLst/>
            </a:prstGeom>
            <a:noFill/>
          </p:spPr>
        </p:pic>
        <p:pic>
          <p:nvPicPr>
            <p:cNvPr id="1029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90747" y="290761"/>
              <a:ext cx="357190" cy="347061"/>
            </a:xfrm>
            <a:prstGeom prst="rect">
              <a:avLst/>
            </a:prstGeom>
            <a:noFill/>
          </p:spPr>
        </p:pic>
        <p:pic>
          <p:nvPicPr>
            <p:cNvPr id="11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14012" y="109224"/>
              <a:ext cx="392139" cy="419080"/>
            </a:xfrm>
            <a:prstGeom prst="rect">
              <a:avLst/>
            </a:prstGeom>
            <a:noFill/>
          </p:spPr>
        </p:pic>
        <p:pic>
          <p:nvPicPr>
            <p:cNvPr id="12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45552" y="111875"/>
              <a:ext cx="316382" cy="338118"/>
            </a:xfrm>
            <a:prstGeom prst="rect">
              <a:avLst/>
            </a:prstGeom>
            <a:noFill/>
          </p:spPr>
        </p:pic>
        <p:pic>
          <p:nvPicPr>
            <p:cNvPr id="13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46905" y="50896"/>
              <a:ext cx="357190" cy="381730"/>
            </a:xfrm>
            <a:prstGeom prst="rect">
              <a:avLst/>
            </a:prstGeom>
            <a:noFill/>
          </p:spPr>
        </p:pic>
        <p:pic>
          <p:nvPicPr>
            <p:cNvPr id="14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69290" y="125688"/>
              <a:ext cx="428628" cy="458076"/>
            </a:xfrm>
            <a:prstGeom prst="rect">
              <a:avLst/>
            </a:prstGeom>
            <a:noFill/>
          </p:spPr>
        </p:pic>
        <p:pic>
          <p:nvPicPr>
            <p:cNvPr id="15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36226" y="79182"/>
              <a:ext cx="452446" cy="483530"/>
            </a:xfrm>
            <a:prstGeom prst="rect">
              <a:avLst/>
            </a:prstGeom>
            <a:noFill/>
          </p:spPr>
        </p:pic>
        <p:pic>
          <p:nvPicPr>
            <p:cNvPr id="16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38522" y="200154"/>
              <a:ext cx="401073" cy="428628"/>
            </a:xfrm>
            <a:prstGeom prst="rect">
              <a:avLst/>
            </a:prstGeom>
            <a:noFill/>
          </p:spPr>
        </p:pic>
        <p:pic>
          <p:nvPicPr>
            <p:cNvPr id="17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393102" y="238881"/>
              <a:ext cx="334034" cy="439660"/>
            </a:xfrm>
            <a:prstGeom prst="rect">
              <a:avLst/>
            </a:prstGeom>
            <a:noFill/>
          </p:spPr>
        </p:pic>
        <p:pic>
          <p:nvPicPr>
            <p:cNvPr id="18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1829415" y="143269"/>
              <a:ext cx="320305" cy="421589"/>
            </a:xfrm>
            <a:prstGeom prst="rect">
              <a:avLst/>
            </a:prstGeom>
            <a:noFill/>
          </p:spPr>
        </p:pic>
        <p:pic>
          <p:nvPicPr>
            <p:cNvPr id="19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4294012" y="5958"/>
              <a:ext cx="378676" cy="498418"/>
            </a:xfrm>
            <a:prstGeom prst="rect">
              <a:avLst/>
            </a:prstGeom>
            <a:noFill/>
          </p:spPr>
        </p:pic>
        <p:pic>
          <p:nvPicPr>
            <p:cNvPr id="20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8099316" y="299571"/>
              <a:ext cx="302347" cy="397953"/>
            </a:xfrm>
            <a:prstGeom prst="rect">
              <a:avLst/>
            </a:prstGeom>
            <a:noFill/>
          </p:spPr>
        </p:pic>
        <p:pic>
          <p:nvPicPr>
            <p:cNvPr id="21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7498335" y="217634"/>
              <a:ext cx="374832" cy="493358"/>
            </a:xfrm>
            <a:prstGeom prst="rect">
              <a:avLst/>
            </a:prstGeom>
            <a:noFill/>
          </p:spPr>
        </p:pic>
        <p:pic>
          <p:nvPicPr>
            <p:cNvPr id="22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5833947" y="206792"/>
              <a:ext cx="266736" cy="351082"/>
            </a:xfrm>
            <a:prstGeom prst="rect">
              <a:avLst/>
            </a:prstGeom>
            <a:noFill/>
          </p:spPr>
        </p:pic>
        <p:pic>
          <p:nvPicPr>
            <p:cNvPr id="23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97628" y="66623"/>
              <a:ext cx="357190" cy="347061"/>
            </a:xfrm>
            <a:prstGeom prst="rect">
              <a:avLst/>
            </a:prstGeom>
            <a:noFill/>
          </p:spPr>
        </p:pic>
        <p:pic>
          <p:nvPicPr>
            <p:cNvPr id="24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30423" y="151168"/>
              <a:ext cx="357190" cy="347061"/>
            </a:xfrm>
            <a:prstGeom prst="rect">
              <a:avLst/>
            </a:prstGeom>
            <a:noFill/>
          </p:spPr>
        </p:pic>
        <p:pic>
          <p:nvPicPr>
            <p:cNvPr id="26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7224" y="214290"/>
              <a:ext cx="357190" cy="347061"/>
            </a:xfrm>
            <a:prstGeom prst="rect">
              <a:avLst/>
            </a:prstGeom>
            <a:noFill/>
          </p:spPr>
        </p:pic>
        <p:pic>
          <p:nvPicPr>
            <p:cNvPr id="27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21082" y="1010984"/>
              <a:ext cx="405610" cy="533870"/>
            </a:xfrm>
            <a:prstGeom prst="rect">
              <a:avLst/>
            </a:prstGeom>
            <a:noFill/>
          </p:spPr>
        </p:pic>
        <p:pic>
          <p:nvPicPr>
            <p:cNvPr id="28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2473" y="1034757"/>
              <a:ext cx="405610" cy="642097"/>
            </a:xfrm>
            <a:prstGeom prst="rect">
              <a:avLst/>
            </a:prstGeom>
            <a:noFill/>
          </p:spPr>
        </p:pic>
        <p:pic>
          <p:nvPicPr>
            <p:cNvPr id="29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43390">
              <a:off x="7427677" y="929573"/>
              <a:ext cx="405610" cy="533870"/>
            </a:xfrm>
            <a:prstGeom prst="rect">
              <a:avLst/>
            </a:prstGeom>
            <a:noFill/>
          </p:spPr>
        </p:pic>
        <p:pic>
          <p:nvPicPr>
            <p:cNvPr id="30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408526">
              <a:off x="8766721" y="901811"/>
              <a:ext cx="405610" cy="533870"/>
            </a:xfrm>
            <a:prstGeom prst="rect">
              <a:avLst/>
            </a:prstGeom>
            <a:noFill/>
          </p:spPr>
        </p:pic>
        <p:pic>
          <p:nvPicPr>
            <p:cNvPr id="31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46349" y="928670"/>
              <a:ext cx="514660" cy="500066"/>
            </a:xfrm>
            <a:prstGeom prst="rect">
              <a:avLst/>
            </a:prstGeom>
            <a:noFill/>
          </p:spPr>
        </p:pic>
        <p:pic>
          <p:nvPicPr>
            <p:cNvPr id="32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58051" y="1048105"/>
              <a:ext cx="504236" cy="489937"/>
            </a:xfrm>
            <a:prstGeom prst="rect">
              <a:avLst/>
            </a:prstGeom>
            <a:noFill/>
          </p:spPr>
        </p:pic>
        <p:pic>
          <p:nvPicPr>
            <p:cNvPr id="33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7655" y="928670"/>
              <a:ext cx="500034" cy="485854"/>
            </a:xfrm>
            <a:prstGeom prst="rect">
              <a:avLst/>
            </a:prstGeom>
            <a:noFill/>
          </p:spPr>
        </p:pic>
        <p:pic>
          <p:nvPicPr>
            <p:cNvPr id="34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83162" y="969936"/>
              <a:ext cx="504236" cy="489937"/>
            </a:xfrm>
            <a:prstGeom prst="rect">
              <a:avLst/>
            </a:prstGeom>
            <a:noFill/>
          </p:spPr>
        </p:pic>
        <p:pic>
          <p:nvPicPr>
            <p:cNvPr id="35" name="Picture 5" descr="D:\Инф.с рабочего стола\картинки,Калёнова\TREEFARM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64262" y="936996"/>
              <a:ext cx="504236" cy="489937"/>
            </a:xfrm>
            <a:prstGeom prst="rect">
              <a:avLst/>
            </a:prstGeom>
            <a:noFill/>
          </p:spPr>
        </p:pic>
        <p:pic>
          <p:nvPicPr>
            <p:cNvPr id="36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92549" y="996327"/>
              <a:ext cx="500066" cy="534422"/>
            </a:xfrm>
            <a:prstGeom prst="rect">
              <a:avLst/>
            </a:prstGeom>
            <a:noFill/>
          </p:spPr>
        </p:pic>
        <p:pic>
          <p:nvPicPr>
            <p:cNvPr id="37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7721" y="1000108"/>
              <a:ext cx="463577" cy="495426"/>
            </a:xfrm>
            <a:prstGeom prst="rect">
              <a:avLst/>
            </a:prstGeom>
            <a:noFill/>
          </p:spPr>
        </p:pic>
        <p:pic>
          <p:nvPicPr>
            <p:cNvPr id="38" name="Picture 3" descr="D:\Инф.с рабочего стола\картинки,Калёнова\TREE2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2780" y="928670"/>
              <a:ext cx="525830" cy="561956"/>
            </a:xfrm>
            <a:prstGeom prst="rect">
              <a:avLst/>
            </a:prstGeom>
            <a:noFill/>
          </p:spPr>
        </p:pic>
        <p:pic>
          <p:nvPicPr>
            <p:cNvPr id="39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43390">
              <a:off x="1836228" y="870909"/>
              <a:ext cx="405610" cy="533870"/>
            </a:xfrm>
            <a:prstGeom prst="rect">
              <a:avLst/>
            </a:prstGeom>
            <a:noFill/>
          </p:spPr>
        </p:pic>
        <p:pic>
          <p:nvPicPr>
            <p:cNvPr id="40" name="Picture 2" descr="D:\Инф.с рабочего стола\картинки,Калёнова\TREE3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43390">
              <a:off x="2839395" y="971863"/>
              <a:ext cx="405610" cy="533870"/>
            </a:xfrm>
            <a:prstGeom prst="rect">
              <a:avLst/>
            </a:prstGeom>
            <a:noFill/>
          </p:spPr>
        </p:pic>
      </p:grpSp>
      <p:grpSp>
        <p:nvGrpSpPr>
          <p:cNvPr id="3" name="Группа 41"/>
          <p:cNvGrpSpPr/>
          <p:nvPr/>
        </p:nvGrpSpPr>
        <p:grpSpPr>
          <a:xfrm>
            <a:off x="4857752" y="4071942"/>
            <a:ext cx="4286248" cy="3000396"/>
            <a:chOff x="714348" y="928670"/>
            <a:chExt cx="7356561" cy="5432478"/>
          </a:xfrm>
        </p:grpSpPr>
        <p:sp>
          <p:nvSpPr>
            <p:cNvPr id="43" name="Выноска-облако 42">
              <a:hlinkClick r:id="rId10" action="ppaction://hlinksldjump"/>
            </p:cNvPr>
            <p:cNvSpPr/>
            <p:nvPr/>
          </p:nvSpPr>
          <p:spPr>
            <a:xfrm>
              <a:off x="1357290" y="1318110"/>
              <a:ext cx="6215106" cy="4286280"/>
            </a:xfrm>
            <a:prstGeom prst="cloudCallout">
              <a:avLst>
                <a:gd name="adj1" fmla="val 11486"/>
                <a:gd name="adj2" fmla="val -6148"/>
              </a:avLst>
            </a:prstGeom>
            <a:gradFill flip="none" rotWithShape="1">
              <a:gsLst>
                <a:gs pos="0">
                  <a:srgbClr val="21F2F7">
                    <a:tint val="66000"/>
                    <a:satMod val="160000"/>
                  </a:srgbClr>
                </a:gs>
                <a:gs pos="50000">
                  <a:srgbClr val="21F2F7">
                    <a:tint val="44500"/>
                    <a:satMod val="160000"/>
                  </a:srgbClr>
                </a:gs>
                <a:gs pos="100000">
                  <a:srgbClr val="21F2F7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43702" y="3357562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0826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8794" y="3000372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3429000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4857760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785926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546151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71736" y="531863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8" y="92867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92867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86182" y="100010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3174" y="1285860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571612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7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72396" y="2643182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8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16" y="435769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235743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8662" y="400050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4480" y="485776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8082" y="2214554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5140" y="135729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8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1000108"/>
              <a:ext cx="357190" cy="55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2" y="5247200"/>
              <a:ext cx="714380" cy="111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2786058"/>
              <a:ext cx="642942" cy="100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2264" y="4643446"/>
              <a:ext cx="500066" cy="779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500570"/>
              <a:ext cx="68720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86644" y="3929065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29520" y="3071810"/>
              <a:ext cx="641389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1285860"/>
              <a:ext cx="642942" cy="11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85918" y="1357298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72132" y="5143512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14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868" y="5532952"/>
              <a:ext cx="8763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5072074"/>
              <a:ext cx="571504" cy="65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00166" y="2000240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2976" y="3643314"/>
              <a:ext cx="475636" cy="54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686" y="928670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8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5318638"/>
              <a:ext cx="428628" cy="66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6446" y="2143116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02" y="4143380"/>
              <a:ext cx="714380" cy="57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5" name="Рисунок 84" descr="26m1"/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71934" y="1428736"/>
            <a:ext cx="7143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Рисунок 85" descr="CRTN029"/>
          <p:cNvPicPr/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43504" y="135729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3714744" y="214290"/>
            <a:ext cx="271464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КАРУСЕЛЬ    </a:t>
            </a: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СЛОВАРНЫХ  СЛОВ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85720" y="571480"/>
            <a:ext cx="314325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                 ФОНТАН</a:t>
            </a:r>
            <a:r>
              <a:rPr lang="en-US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  </a:t>
            </a:r>
            <a:endParaRPr lang="ru-RU" sz="16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Georgia" pitchFamily="18" charset="0"/>
            </a:endParaRPr>
          </a:p>
          <a:p>
            <a:r>
              <a:rPr lang="ru-RU" sz="1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БЕЗУДАРНЫХ  ГЛАСНЫХ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57818" y="4786322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                  ОЗЕРО    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    НЕПРОИЗНОСИМЫХ   </a:t>
            </a:r>
            <a:r>
              <a:rPr lang="en-US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Georgia" pitchFamily="18" charset="0"/>
              </a:rPr>
              <a:t>             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СОГЛАСНЫХ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9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 l="38114" t="46053" r="25465" b="13158"/>
          <a:stretch>
            <a:fillRect/>
          </a:stretch>
        </p:blipFill>
        <p:spPr bwMode="auto">
          <a:xfrm>
            <a:off x="6500826" y="571480"/>
            <a:ext cx="2643174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TextBox 89"/>
          <p:cNvSpPr txBox="1"/>
          <p:nvPr/>
        </p:nvSpPr>
        <p:spPr>
          <a:xfrm>
            <a:off x="6858016" y="428604"/>
            <a:ext cx="2205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ПОЛЯНА   ОТДЫХА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1" name="Рисунок 90" descr="pic2a">
            <a:hlinkClick r:id="rId21" action="ppaction://hlinksldjump"/>
          </p:cNvPr>
          <p:cNvPicPr/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000496" y="5143512"/>
            <a:ext cx="714380" cy="1428760"/>
          </a:xfrm>
          <a:prstGeom prst="rect">
            <a:avLst/>
          </a:prstGeom>
          <a:noFill/>
        </p:spPr>
      </p:pic>
      <p:grpSp>
        <p:nvGrpSpPr>
          <p:cNvPr id="7" name="Группа 90"/>
          <p:cNvGrpSpPr/>
          <p:nvPr/>
        </p:nvGrpSpPr>
        <p:grpSpPr>
          <a:xfrm>
            <a:off x="0" y="1214422"/>
            <a:ext cx="7715304" cy="5643578"/>
            <a:chOff x="785786" y="2643182"/>
            <a:chExt cx="6286544" cy="4214818"/>
          </a:xfrm>
        </p:grpSpPr>
        <p:pic>
          <p:nvPicPr>
            <p:cNvPr id="92" name="Picture 2" descr="C:\Documents and Settings\Администратор\Рабочий стол\Картинки Оксана\картинки1\3D\Анимашки\домики\home5.gif"/>
            <p:cNvPicPr>
              <a:picLocks noChangeAspect="1" noChangeArrowheads="1" noCrop="1"/>
            </p:cNvPicPr>
            <p:nvPr/>
          </p:nvPicPr>
          <p:blipFill>
            <a:blip r:embed="rId23">
              <a:lum bright="2000" contrast="54000"/>
            </a:blip>
            <a:srcRect/>
            <a:stretch>
              <a:fillRect/>
            </a:stretch>
          </p:blipFill>
          <p:spPr bwMode="auto">
            <a:xfrm>
              <a:off x="785786" y="2643182"/>
              <a:ext cx="6286544" cy="42148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>
              <a:off x="1193247" y="3656877"/>
              <a:ext cx="4825182" cy="3907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Bookman Old Style" pitchFamily="18" charset="0"/>
                </a:rPr>
                <a:t> </a:t>
              </a:r>
              <a:r>
                <a:rPr lang="ru-RU" sz="2800" b="1" dirty="0" smtClean="0">
                  <a:solidFill>
                    <a:schemeClr val="tx1"/>
                  </a:solidFill>
                  <a:latin typeface="Bookman Old Style" pitchFamily="18" charset="0"/>
                </a:rPr>
                <a:t>ПАРК  ОРФОГРАММ  КОРНЯ</a:t>
              </a:r>
              <a:endParaRPr lang="ru-RU" sz="28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94" name="Рисунок 93" descr="img1">
            <a:hlinkClick r:id="rId24" action="ppaction://hlinksldjump"/>
          </p:cNvPr>
          <p:cNvPicPr/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500166" y="5572140"/>
            <a:ext cx="642942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A3E7FF"/>
            </a:gs>
            <a:gs pos="44000">
              <a:srgbClr val="21F2F7"/>
            </a:gs>
            <a:gs pos="36000">
              <a:srgbClr val="66FFFF"/>
            </a:gs>
            <a:gs pos="61000">
              <a:srgbClr val="CC99FF"/>
            </a:gs>
            <a:gs pos="82001">
              <a:srgbClr val="FF66FF"/>
            </a:gs>
            <a:gs pos="12000">
              <a:srgbClr val="FF99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КАРУСЕЛЬ  СЛОВАРНЫХ  СЛОВ      </a:t>
            </a:r>
            <a:endParaRPr lang="ru-RU" sz="4000" dirty="0">
              <a:latin typeface="Georgia" pitchFamily="18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0" y="1214422"/>
            <a:ext cx="9144000" cy="5643578"/>
            <a:chOff x="0" y="1214422"/>
            <a:chExt cx="9144000" cy="5643578"/>
          </a:xfrm>
        </p:grpSpPr>
        <p:pic>
          <p:nvPicPr>
            <p:cNvPr id="89" name="Picture 3" descr="H:\кар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222"/>
            <a:stretch>
              <a:fillRect/>
            </a:stretch>
          </p:blipFill>
          <p:spPr bwMode="auto">
            <a:xfrm>
              <a:off x="1071538" y="1214422"/>
              <a:ext cx="7286676" cy="5643578"/>
            </a:xfrm>
            <a:prstGeom prst="rect">
              <a:avLst/>
            </a:prstGeom>
            <a:noFill/>
          </p:spPr>
        </p:pic>
        <p:pic>
          <p:nvPicPr>
            <p:cNvPr id="1029" name="Picture 5" descr="D:\Инф.с рабочего стола\клипарты\животные\201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29454" y="5643578"/>
              <a:ext cx="1714546" cy="1214422"/>
            </a:xfrm>
            <a:prstGeom prst="rect">
              <a:avLst/>
            </a:prstGeom>
            <a:noFill/>
          </p:spPr>
        </p:pic>
        <p:pic>
          <p:nvPicPr>
            <p:cNvPr id="1032" name="Picture 8" descr="D:\Инф.с рабочего стола\клипарты\Мои рисунки\школа2\sbear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4429132"/>
              <a:ext cx="2489624" cy="1687855"/>
            </a:xfrm>
            <a:prstGeom prst="rect">
              <a:avLst/>
            </a:prstGeom>
            <a:noFill/>
          </p:spPr>
        </p:pic>
        <p:pic>
          <p:nvPicPr>
            <p:cNvPr id="10" name="Рисунок 9" descr="pic2a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29554" y="2357430"/>
              <a:ext cx="1214446" cy="2643206"/>
            </a:xfrm>
            <a:prstGeom prst="rect">
              <a:avLst/>
            </a:prstGeom>
            <a:noFill/>
          </p:spPr>
        </p:pic>
        <p:pic>
          <p:nvPicPr>
            <p:cNvPr id="14" name="Рисунок 13" descr="CRTN029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4876" y="2428868"/>
              <a:ext cx="1857388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02"/>
            <p:cNvGrpSpPr>
              <a:grpSpLocks/>
            </p:cNvGrpSpPr>
            <p:nvPr/>
          </p:nvGrpSpPr>
          <p:grpSpPr bwMode="auto">
            <a:xfrm>
              <a:off x="785786" y="4786298"/>
              <a:ext cx="1000132" cy="2071702"/>
              <a:chOff x="288" y="2928"/>
              <a:chExt cx="576" cy="1056"/>
            </a:xfrm>
          </p:grpSpPr>
          <p:grpSp>
            <p:nvGrpSpPr>
              <p:cNvPr id="18" name="Group 303"/>
              <p:cNvGrpSpPr>
                <a:grpSpLocks/>
              </p:cNvGrpSpPr>
              <p:nvPr/>
            </p:nvGrpSpPr>
            <p:grpSpPr bwMode="auto">
              <a:xfrm>
                <a:off x="288" y="2928"/>
                <a:ext cx="576" cy="1056"/>
                <a:chOff x="288" y="2928"/>
                <a:chExt cx="576" cy="1056"/>
              </a:xfrm>
            </p:grpSpPr>
            <p:sp>
              <p:nvSpPr>
                <p:cNvPr id="20" name="Freeform 304"/>
                <p:cNvSpPr>
                  <a:spLocks/>
                </p:cNvSpPr>
                <p:nvPr/>
              </p:nvSpPr>
              <p:spPr bwMode="auto">
                <a:xfrm>
                  <a:off x="586" y="3714"/>
                  <a:ext cx="1" cy="2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1" h="256">
                      <a:moveTo>
                        <a:pt x="0" y="0"/>
                      </a:moveTo>
                      <a:lnTo>
                        <a:pt x="0" y="25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" name="Freeform 305"/>
                <p:cNvSpPr>
                  <a:spLocks/>
                </p:cNvSpPr>
                <p:nvPr/>
              </p:nvSpPr>
              <p:spPr bwMode="auto">
                <a:xfrm>
                  <a:off x="379" y="3568"/>
                  <a:ext cx="416" cy="394"/>
                </a:xfrm>
                <a:custGeom>
                  <a:avLst/>
                  <a:gdLst/>
                  <a:ahLst/>
                  <a:cxnLst>
                    <a:cxn ang="0">
                      <a:pos x="79" y="8"/>
                    </a:cxn>
                    <a:cxn ang="0">
                      <a:pos x="313" y="8"/>
                    </a:cxn>
                    <a:cxn ang="0">
                      <a:pos x="367" y="8"/>
                    </a:cxn>
                    <a:cxn ang="0">
                      <a:pos x="385" y="28"/>
                    </a:cxn>
                    <a:cxn ang="0">
                      <a:pos x="417" y="84"/>
                    </a:cxn>
                    <a:cxn ang="0">
                      <a:pos x="433" y="132"/>
                    </a:cxn>
                    <a:cxn ang="0">
                      <a:pos x="463" y="200"/>
                    </a:cxn>
                    <a:cxn ang="0">
                      <a:pos x="463" y="296"/>
                    </a:cxn>
                    <a:cxn ang="0">
                      <a:pos x="437" y="348"/>
                    </a:cxn>
                    <a:cxn ang="0">
                      <a:pos x="429" y="404"/>
                    </a:cxn>
                    <a:cxn ang="0">
                      <a:pos x="425" y="420"/>
                    </a:cxn>
                    <a:cxn ang="0">
                      <a:pos x="393" y="388"/>
                    </a:cxn>
                    <a:cxn ang="0">
                      <a:pos x="369" y="372"/>
                    </a:cxn>
                    <a:cxn ang="0">
                      <a:pos x="317" y="360"/>
                    </a:cxn>
                    <a:cxn ang="0">
                      <a:pos x="273" y="380"/>
                    </a:cxn>
                    <a:cxn ang="0">
                      <a:pos x="237" y="408"/>
                    </a:cxn>
                    <a:cxn ang="0">
                      <a:pos x="223" y="392"/>
                    </a:cxn>
                    <a:cxn ang="0">
                      <a:pos x="165" y="368"/>
                    </a:cxn>
                    <a:cxn ang="0">
                      <a:pos x="105" y="368"/>
                    </a:cxn>
                    <a:cxn ang="0">
                      <a:pos x="73" y="400"/>
                    </a:cxn>
                    <a:cxn ang="0">
                      <a:pos x="49" y="412"/>
                    </a:cxn>
                    <a:cxn ang="0">
                      <a:pos x="31" y="392"/>
                    </a:cxn>
                    <a:cxn ang="0">
                      <a:pos x="13" y="340"/>
                    </a:cxn>
                    <a:cxn ang="0">
                      <a:pos x="1" y="272"/>
                    </a:cxn>
                    <a:cxn ang="0">
                      <a:pos x="5" y="212"/>
                    </a:cxn>
                    <a:cxn ang="0">
                      <a:pos x="31" y="152"/>
                    </a:cxn>
                    <a:cxn ang="0">
                      <a:pos x="57" y="100"/>
                    </a:cxn>
                    <a:cxn ang="0">
                      <a:pos x="79" y="8"/>
                    </a:cxn>
                  </a:cxnLst>
                  <a:rect l="0" t="0" r="r" b="b"/>
                  <a:pathLst>
                    <a:path w="468" h="423">
                      <a:moveTo>
                        <a:pt x="79" y="8"/>
                      </a:moveTo>
                      <a:cubicBezTo>
                        <a:pt x="118" y="0"/>
                        <a:pt x="265" y="8"/>
                        <a:pt x="313" y="8"/>
                      </a:cubicBezTo>
                      <a:cubicBezTo>
                        <a:pt x="361" y="8"/>
                        <a:pt x="355" y="5"/>
                        <a:pt x="367" y="8"/>
                      </a:cubicBezTo>
                      <a:cubicBezTo>
                        <a:pt x="379" y="11"/>
                        <a:pt x="377" y="15"/>
                        <a:pt x="385" y="28"/>
                      </a:cubicBezTo>
                      <a:cubicBezTo>
                        <a:pt x="393" y="41"/>
                        <a:pt x="409" y="67"/>
                        <a:pt x="417" y="84"/>
                      </a:cubicBezTo>
                      <a:cubicBezTo>
                        <a:pt x="425" y="101"/>
                        <a:pt x="425" y="113"/>
                        <a:pt x="433" y="132"/>
                      </a:cubicBezTo>
                      <a:cubicBezTo>
                        <a:pt x="441" y="151"/>
                        <a:pt x="458" y="173"/>
                        <a:pt x="463" y="200"/>
                      </a:cubicBezTo>
                      <a:cubicBezTo>
                        <a:pt x="468" y="227"/>
                        <a:pt x="467" y="271"/>
                        <a:pt x="463" y="296"/>
                      </a:cubicBezTo>
                      <a:cubicBezTo>
                        <a:pt x="459" y="321"/>
                        <a:pt x="443" y="330"/>
                        <a:pt x="437" y="348"/>
                      </a:cubicBezTo>
                      <a:cubicBezTo>
                        <a:pt x="431" y="366"/>
                        <a:pt x="431" y="392"/>
                        <a:pt x="429" y="404"/>
                      </a:cubicBezTo>
                      <a:cubicBezTo>
                        <a:pt x="427" y="416"/>
                        <a:pt x="431" y="423"/>
                        <a:pt x="425" y="420"/>
                      </a:cubicBezTo>
                      <a:cubicBezTo>
                        <a:pt x="419" y="417"/>
                        <a:pt x="402" y="396"/>
                        <a:pt x="393" y="388"/>
                      </a:cubicBezTo>
                      <a:cubicBezTo>
                        <a:pt x="384" y="380"/>
                        <a:pt x="382" y="377"/>
                        <a:pt x="369" y="372"/>
                      </a:cubicBezTo>
                      <a:cubicBezTo>
                        <a:pt x="356" y="367"/>
                        <a:pt x="333" y="359"/>
                        <a:pt x="317" y="360"/>
                      </a:cubicBezTo>
                      <a:cubicBezTo>
                        <a:pt x="301" y="361"/>
                        <a:pt x="286" y="372"/>
                        <a:pt x="273" y="380"/>
                      </a:cubicBezTo>
                      <a:cubicBezTo>
                        <a:pt x="260" y="388"/>
                        <a:pt x="245" y="406"/>
                        <a:pt x="237" y="408"/>
                      </a:cubicBezTo>
                      <a:cubicBezTo>
                        <a:pt x="229" y="410"/>
                        <a:pt x="235" y="399"/>
                        <a:pt x="223" y="392"/>
                      </a:cubicBezTo>
                      <a:cubicBezTo>
                        <a:pt x="211" y="385"/>
                        <a:pt x="185" y="372"/>
                        <a:pt x="165" y="368"/>
                      </a:cubicBezTo>
                      <a:cubicBezTo>
                        <a:pt x="145" y="364"/>
                        <a:pt x="120" y="363"/>
                        <a:pt x="105" y="368"/>
                      </a:cubicBezTo>
                      <a:cubicBezTo>
                        <a:pt x="90" y="373"/>
                        <a:pt x="82" y="393"/>
                        <a:pt x="73" y="400"/>
                      </a:cubicBezTo>
                      <a:cubicBezTo>
                        <a:pt x="64" y="407"/>
                        <a:pt x="56" y="413"/>
                        <a:pt x="49" y="412"/>
                      </a:cubicBezTo>
                      <a:cubicBezTo>
                        <a:pt x="42" y="411"/>
                        <a:pt x="37" y="404"/>
                        <a:pt x="31" y="392"/>
                      </a:cubicBezTo>
                      <a:cubicBezTo>
                        <a:pt x="25" y="380"/>
                        <a:pt x="18" y="360"/>
                        <a:pt x="13" y="340"/>
                      </a:cubicBezTo>
                      <a:cubicBezTo>
                        <a:pt x="8" y="320"/>
                        <a:pt x="2" y="293"/>
                        <a:pt x="1" y="272"/>
                      </a:cubicBezTo>
                      <a:cubicBezTo>
                        <a:pt x="0" y="251"/>
                        <a:pt x="0" y="232"/>
                        <a:pt x="5" y="212"/>
                      </a:cubicBezTo>
                      <a:cubicBezTo>
                        <a:pt x="10" y="192"/>
                        <a:pt x="22" y="171"/>
                        <a:pt x="31" y="152"/>
                      </a:cubicBezTo>
                      <a:cubicBezTo>
                        <a:pt x="40" y="133"/>
                        <a:pt x="49" y="124"/>
                        <a:pt x="57" y="100"/>
                      </a:cubicBezTo>
                      <a:cubicBezTo>
                        <a:pt x="65" y="76"/>
                        <a:pt x="75" y="27"/>
                        <a:pt x="79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777777"/>
                    </a:gs>
                    <a:gs pos="50000">
                      <a:srgbClr val="333333"/>
                    </a:gs>
                    <a:gs pos="100000">
                      <a:srgbClr val="777777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" name="Freeform 306"/>
                <p:cNvSpPr>
                  <a:spLocks/>
                </p:cNvSpPr>
                <p:nvPr/>
              </p:nvSpPr>
              <p:spPr bwMode="auto">
                <a:xfrm>
                  <a:off x="577" y="3576"/>
                  <a:ext cx="43" cy="13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rgbClr val="4D4D4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" name="Freeform 307"/>
                <p:cNvSpPr>
                  <a:spLocks/>
                </p:cNvSpPr>
                <p:nvPr/>
              </p:nvSpPr>
              <p:spPr bwMode="auto">
                <a:xfrm>
                  <a:off x="658" y="3571"/>
                  <a:ext cx="113" cy="135"/>
                </a:xfrm>
                <a:custGeom>
                  <a:avLst/>
                  <a:gdLst/>
                  <a:ahLst/>
                  <a:cxnLst>
                    <a:cxn ang="0">
                      <a:pos x="127" y="133"/>
                    </a:cxn>
                    <a:cxn ang="0">
                      <a:pos x="128" y="144"/>
                    </a:cxn>
                    <a:cxn ang="0">
                      <a:pos x="0" y="4"/>
                    </a:cxn>
                    <a:cxn ang="0">
                      <a:pos x="60" y="0"/>
                    </a:cxn>
                    <a:cxn ang="0">
                      <a:pos x="127" y="133"/>
                    </a:cxn>
                  </a:cxnLst>
                  <a:rect l="0" t="0" r="r" b="b"/>
                  <a:pathLst>
                    <a:path w="128" h="144">
                      <a:moveTo>
                        <a:pt x="127" y="133"/>
                      </a:moveTo>
                      <a:lnTo>
                        <a:pt x="128" y="144"/>
                      </a:lnTo>
                      <a:lnTo>
                        <a:pt x="0" y="4"/>
                      </a:lnTo>
                      <a:lnTo>
                        <a:pt x="60" y="0"/>
                      </a:lnTo>
                      <a:lnTo>
                        <a:pt x="127" y="13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rgbClr val="4D4D4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4" name="Freeform 308"/>
                <p:cNvSpPr>
                  <a:spLocks/>
                </p:cNvSpPr>
                <p:nvPr/>
              </p:nvSpPr>
              <p:spPr bwMode="auto">
                <a:xfrm>
                  <a:off x="411" y="3568"/>
                  <a:ext cx="93" cy="142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8" y="136"/>
                    </a:cxn>
                    <a:cxn ang="0">
                      <a:pos x="44" y="0"/>
                    </a:cxn>
                    <a:cxn ang="0">
                      <a:pos x="104" y="8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104" h="152">
                      <a:moveTo>
                        <a:pt x="0" y="152"/>
                      </a:moveTo>
                      <a:lnTo>
                        <a:pt x="8" y="136"/>
                      </a:lnTo>
                      <a:lnTo>
                        <a:pt x="44" y="0"/>
                      </a:lnTo>
                      <a:lnTo>
                        <a:pt x="104" y="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1"/>
                    </a:gs>
                    <a:gs pos="50000">
                      <a:srgbClr val="4D4D4D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5" name="Freeform 309"/>
                <p:cNvSpPr>
                  <a:spLocks/>
                </p:cNvSpPr>
                <p:nvPr/>
              </p:nvSpPr>
              <p:spPr bwMode="auto">
                <a:xfrm>
                  <a:off x="443" y="3377"/>
                  <a:ext cx="280" cy="202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44" y="208"/>
                    </a:cxn>
                    <a:cxn ang="0">
                      <a:pos x="264" y="204"/>
                    </a:cxn>
                    <a:cxn ang="0">
                      <a:pos x="304" y="204"/>
                    </a:cxn>
                    <a:cxn ang="0">
                      <a:pos x="312" y="152"/>
                    </a:cxn>
                    <a:cxn ang="0">
                      <a:pos x="308" y="92"/>
                    </a:cxn>
                    <a:cxn ang="0">
                      <a:pos x="284" y="40"/>
                    </a:cxn>
                    <a:cxn ang="0">
                      <a:pos x="248" y="20"/>
                    </a:cxn>
                    <a:cxn ang="0">
                      <a:pos x="204" y="4"/>
                    </a:cxn>
                    <a:cxn ang="0">
                      <a:pos x="160" y="44"/>
                    </a:cxn>
                    <a:cxn ang="0">
                      <a:pos x="152" y="44"/>
                    </a:cxn>
                    <a:cxn ang="0">
                      <a:pos x="108" y="8"/>
                    </a:cxn>
                    <a:cxn ang="0">
                      <a:pos x="80" y="16"/>
                    </a:cxn>
                    <a:cxn ang="0">
                      <a:pos x="44" y="48"/>
                    </a:cxn>
                    <a:cxn ang="0">
                      <a:pos x="16" y="84"/>
                    </a:cxn>
                    <a:cxn ang="0">
                      <a:pos x="6" y="116"/>
                    </a:cxn>
                    <a:cxn ang="0">
                      <a:pos x="6" y="164"/>
                    </a:cxn>
                    <a:cxn ang="0">
                      <a:pos x="0" y="192"/>
                    </a:cxn>
                    <a:cxn ang="0">
                      <a:pos x="6" y="212"/>
                    </a:cxn>
                  </a:cxnLst>
                  <a:rect l="0" t="0" r="r" b="b"/>
                  <a:pathLst>
                    <a:path w="313" h="215">
                      <a:moveTo>
                        <a:pt x="6" y="212"/>
                      </a:moveTo>
                      <a:cubicBezTo>
                        <a:pt x="13" y="215"/>
                        <a:pt x="1" y="209"/>
                        <a:pt x="44" y="208"/>
                      </a:cubicBezTo>
                      <a:cubicBezTo>
                        <a:pt x="87" y="207"/>
                        <a:pt x="221" y="205"/>
                        <a:pt x="264" y="204"/>
                      </a:cubicBezTo>
                      <a:cubicBezTo>
                        <a:pt x="307" y="203"/>
                        <a:pt x="296" y="213"/>
                        <a:pt x="304" y="204"/>
                      </a:cubicBezTo>
                      <a:cubicBezTo>
                        <a:pt x="312" y="195"/>
                        <a:pt x="311" y="171"/>
                        <a:pt x="312" y="152"/>
                      </a:cubicBezTo>
                      <a:cubicBezTo>
                        <a:pt x="313" y="133"/>
                        <a:pt x="313" y="111"/>
                        <a:pt x="308" y="92"/>
                      </a:cubicBezTo>
                      <a:cubicBezTo>
                        <a:pt x="303" y="73"/>
                        <a:pt x="294" y="52"/>
                        <a:pt x="284" y="40"/>
                      </a:cubicBezTo>
                      <a:cubicBezTo>
                        <a:pt x="274" y="28"/>
                        <a:pt x="261" y="26"/>
                        <a:pt x="248" y="20"/>
                      </a:cubicBezTo>
                      <a:cubicBezTo>
                        <a:pt x="235" y="14"/>
                        <a:pt x="219" y="0"/>
                        <a:pt x="204" y="4"/>
                      </a:cubicBezTo>
                      <a:cubicBezTo>
                        <a:pt x="189" y="8"/>
                        <a:pt x="169" y="37"/>
                        <a:pt x="160" y="44"/>
                      </a:cubicBezTo>
                      <a:cubicBezTo>
                        <a:pt x="151" y="51"/>
                        <a:pt x="161" y="50"/>
                        <a:pt x="152" y="44"/>
                      </a:cubicBezTo>
                      <a:cubicBezTo>
                        <a:pt x="143" y="38"/>
                        <a:pt x="120" y="13"/>
                        <a:pt x="108" y="8"/>
                      </a:cubicBezTo>
                      <a:cubicBezTo>
                        <a:pt x="96" y="3"/>
                        <a:pt x="91" y="9"/>
                        <a:pt x="80" y="16"/>
                      </a:cubicBezTo>
                      <a:cubicBezTo>
                        <a:pt x="69" y="23"/>
                        <a:pt x="55" y="37"/>
                        <a:pt x="44" y="48"/>
                      </a:cubicBezTo>
                      <a:cubicBezTo>
                        <a:pt x="33" y="59"/>
                        <a:pt x="22" y="73"/>
                        <a:pt x="16" y="84"/>
                      </a:cubicBezTo>
                      <a:cubicBezTo>
                        <a:pt x="10" y="95"/>
                        <a:pt x="8" y="103"/>
                        <a:pt x="6" y="116"/>
                      </a:cubicBezTo>
                      <a:cubicBezTo>
                        <a:pt x="4" y="129"/>
                        <a:pt x="7" y="151"/>
                        <a:pt x="6" y="164"/>
                      </a:cubicBezTo>
                      <a:cubicBezTo>
                        <a:pt x="5" y="177"/>
                        <a:pt x="0" y="184"/>
                        <a:pt x="0" y="192"/>
                      </a:cubicBezTo>
                      <a:cubicBezTo>
                        <a:pt x="0" y="200"/>
                        <a:pt x="2" y="209"/>
                        <a:pt x="6" y="2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6" name="Freeform 310"/>
                <p:cNvSpPr>
                  <a:spLocks/>
                </p:cNvSpPr>
                <p:nvPr/>
              </p:nvSpPr>
              <p:spPr bwMode="auto">
                <a:xfrm>
                  <a:off x="663" y="3375"/>
                  <a:ext cx="176" cy="298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4" y="7"/>
                    </a:cxn>
                    <a:cxn ang="0">
                      <a:pos x="154" y="67"/>
                    </a:cxn>
                    <a:cxn ang="0">
                      <a:pos x="166" y="135"/>
                    </a:cxn>
                    <a:cxn ang="0">
                      <a:pos x="170" y="179"/>
                    </a:cxn>
                    <a:cxn ang="0">
                      <a:pos x="178" y="243"/>
                    </a:cxn>
                    <a:cxn ang="0">
                      <a:pos x="192" y="263"/>
                    </a:cxn>
                    <a:cxn ang="0">
                      <a:pos x="144" y="311"/>
                    </a:cxn>
                    <a:cxn ang="0">
                      <a:pos x="118" y="315"/>
                    </a:cxn>
                    <a:cxn ang="0">
                      <a:pos x="98" y="287"/>
                    </a:cxn>
                    <a:cxn ang="0">
                      <a:pos x="58" y="219"/>
                    </a:cxn>
                    <a:cxn ang="0">
                      <a:pos x="66" y="183"/>
                    </a:cxn>
                    <a:cxn ang="0">
                      <a:pos x="66" y="123"/>
                    </a:cxn>
                    <a:cxn ang="0">
                      <a:pos x="48" y="71"/>
                    </a:cxn>
                    <a:cxn ang="0">
                      <a:pos x="34" y="39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98" h="320">
                      <a:moveTo>
                        <a:pt x="0" y="23"/>
                      </a:moveTo>
                      <a:cubicBezTo>
                        <a:pt x="8" y="16"/>
                        <a:pt x="48" y="0"/>
                        <a:pt x="74" y="7"/>
                      </a:cubicBezTo>
                      <a:cubicBezTo>
                        <a:pt x="100" y="14"/>
                        <a:pt x="139" y="46"/>
                        <a:pt x="154" y="67"/>
                      </a:cubicBezTo>
                      <a:cubicBezTo>
                        <a:pt x="169" y="88"/>
                        <a:pt x="163" y="116"/>
                        <a:pt x="166" y="135"/>
                      </a:cubicBezTo>
                      <a:cubicBezTo>
                        <a:pt x="169" y="154"/>
                        <a:pt x="168" y="161"/>
                        <a:pt x="170" y="179"/>
                      </a:cubicBezTo>
                      <a:cubicBezTo>
                        <a:pt x="172" y="197"/>
                        <a:pt x="174" y="229"/>
                        <a:pt x="178" y="243"/>
                      </a:cubicBezTo>
                      <a:cubicBezTo>
                        <a:pt x="182" y="257"/>
                        <a:pt x="198" y="252"/>
                        <a:pt x="192" y="263"/>
                      </a:cubicBezTo>
                      <a:cubicBezTo>
                        <a:pt x="186" y="274"/>
                        <a:pt x="156" y="302"/>
                        <a:pt x="144" y="311"/>
                      </a:cubicBezTo>
                      <a:cubicBezTo>
                        <a:pt x="132" y="320"/>
                        <a:pt x="126" y="319"/>
                        <a:pt x="118" y="315"/>
                      </a:cubicBezTo>
                      <a:cubicBezTo>
                        <a:pt x="110" y="311"/>
                        <a:pt x="108" y="303"/>
                        <a:pt x="98" y="287"/>
                      </a:cubicBezTo>
                      <a:cubicBezTo>
                        <a:pt x="88" y="271"/>
                        <a:pt x="63" y="236"/>
                        <a:pt x="58" y="219"/>
                      </a:cubicBezTo>
                      <a:cubicBezTo>
                        <a:pt x="53" y="202"/>
                        <a:pt x="65" y="199"/>
                        <a:pt x="66" y="183"/>
                      </a:cubicBezTo>
                      <a:cubicBezTo>
                        <a:pt x="67" y="167"/>
                        <a:pt x="69" y="142"/>
                        <a:pt x="66" y="123"/>
                      </a:cubicBezTo>
                      <a:cubicBezTo>
                        <a:pt x="63" y="104"/>
                        <a:pt x="53" y="85"/>
                        <a:pt x="48" y="71"/>
                      </a:cubicBezTo>
                      <a:cubicBezTo>
                        <a:pt x="43" y="57"/>
                        <a:pt x="42" y="47"/>
                        <a:pt x="34" y="39"/>
                      </a:cubicBezTo>
                      <a:cubicBezTo>
                        <a:pt x="26" y="31"/>
                        <a:pt x="7" y="26"/>
                        <a:pt x="0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" name="Freeform 311"/>
                <p:cNvSpPr>
                  <a:spLocks/>
                </p:cNvSpPr>
                <p:nvPr/>
              </p:nvSpPr>
              <p:spPr bwMode="auto">
                <a:xfrm>
                  <a:off x="318" y="3380"/>
                  <a:ext cx="198" cy="300"/>
                </a:xfrm>
                <a:custGeom>
                  <a:avLst/>
                  <a:gdLst/>
                  <a:ahLst/>
                  <a:cxnLst>
                    <a:cxn ang="0">
                      <a:pos x="221" y="24"/>
                    </a:cxn>
                    <a:cxn ang="0">
                      <a:pos x="185" y="2"/>
                    </a:cxn>
                    <a:cxn ang="0">
                      <a:pos x="121" y="10"/>
                    </a:cxn>
                    <a:cxn ang="0">
                      <a:pos x="47" y="60"/>
                    </a:cxn>
                    <a:cxn ang="0">
                      <a:pos x="35" y="128"/>
                    </a:cxn>
                    <a:cxn ang="0">
                      <a:pos x="31" y="172"/>
                    </a:cxn>
                    <a:cxn ang="0">
                      <a:pos x="23" y="236"/>
                    </a:cxn>
                    <a:cxn ang="0">
                      <a:pos x="9" y="256"/>
                    </a:cxn>
                    <a:cxn ang="0">
                      <a:pos x="77" y="298"/>
                    </a:cxn>
                    <a:cxn ang="0">
                      <a:pos x="117" y="318"/>
                    </a:cxn>
                    <a:cxn ang="0">
                      <a:pos x="125" y="274"/>
                    </a:cxn>
                    <a:cxn ang="0">
                      <a:pos x="143" y="212"/>
                    </a:cxn>
                    <a:cxn ang="0">
                      <a:pos x="145" y="178"/>
                    </a:cxn>
                    <a:cxn ang="0">
                      <a:pos x="145" y="148"/>
                    </a:cxn>
                    <a:cxn ang="0">
                      <a:pos x="157" y="84"/>
                    </a:cxn>
                    <a:cxn ang="0">
                      <a:pos x="165" y="72"/>
                    </a:cxn>
                    <a:cxn ang="0">
                      <a:pos x="181" y="56"/>
                    </a:cxn>
                    <a:cxn ang="0">
                      <a:pos x="221" y="24"/>
                    </a:cxn>
                  </a:cxnLst>
                  <a:rect l="0" t="0" r="r" b="b"/>
                  <a:pathLst>
                    <a:path w="222" h="322">
                      <a:moveTo>
                        <a:pt x="221" y="24"/>
                      </a:moveTo>
                      <a:cubicBezTo>
                        <a:pt x="222" y="15"/>
                        <a:pt x="202" y="4"/>
                        <a:pt x="185" y="2"/>
                      </a:cubicBezTo>
                      <a:cubicBezTo>
                        <a:pt x="168" y="0"/>
                        <a:pt x="144" y="0"/>
                        <a:pt x="121" y="10"/>
                      </a:cubicBezTo>
                      <a:cubicBezTo>
                        <a:pt x="98" y="20"/>
                        <a:pt x="61" y="40"/>
                        <a:pt x="47" y="60"/>
                      </a:cubicBezTo>
                      <a:cubicBezTo>
                        <a:pt x="33" y="80"/>
                        <a:pt x="38" y="109"/>
                        <a:pt x="35" y="128"/>
                      </a:cubicBezTo>
                      <a:cubicBezTo>
                        <a:pt x="32" y="147"/>
                        <a:pt x="33" y="154"/>
                        <a:pt x="31" y="172"/>
                      </a:cubicBezTo>
                      <a:cubicBezTo>
                        <a:pt x="29" y="190"/>
                        <a:pt x="27" y="222"/>
                        <a:pt x="23" y="236"/>
                      </a:cubicBezTo>
                      <a:cubicBezTo>
                        <a:pt x="19" y="250"/>
                        <a:pt x="0" y="246"/>
                        <a:pt x="9" y="256"/>
                      </a:cubicBezTo>
                      <a:cubicBezTo>
                        <a:pt x="18" y="266"/>
                        <a:pt x="59" y="288"/>
                        <a:pt x="77" y="298"/>
                      </a:cubicBezTo>
                      <a:cubicBezTo>
                        <a:pt x="95" y="308"/>
                        <a:pt x="109" y="322"/>
                        <a:pt x="117" y="318"/>
                      </a:cubicBezTo>
                      <a:cubicBezTo>
                        <a:pt x="125" y="314"/>
                        <a:pt x="121" y="292"/>
                        <a:pt x="125" y="274"/>
                      </a:cubicBezTo>
                      <a:cubicBezTo>
                        <a:pt x="129" y="256"/>
                        <a:pt x="140" y="228"/>
                        <a:pt x="143" y="212"/>
                      </a:cubicBezTo>
                      <a:cubicBezTo>
                        <a:pt x="146" y="196"/>
                        <a:pt x="145" y="189"/>
                        <a:pt x="145" y="178"/>
                      </a:cubicBezTo>
                      <a:cubicBezTo>
                        <a:pt x="145" y="167"/>
                        <a:pt x="143" y="164"/>
                        <a:pt x="145" y="148"/>
                      </a:cubicBezTo>
                      <a:cubicBezTo>
                        <a:pt x="147" y="132"/>
                        <a:pt x="154" y="97"/>
                        <a:pt x="157" y="84"/>
                      </a:cubicBezTo>
                      <a:cubicBezTo>
                        <a:pt x="160" y="71"/>
                        <a:pt x="161" y="77"/>
                        <a:pt x="165" y="72"/>
                      </a:cubicBezTo>
                      <a:cubicBezTo>
                        <a:pt x="169" y="67"/>
                        <a:pt x="172" y="64"/>
                        <a:pt x="181" y="56"/>
                      </a:cubicBezTo>
                      <a:cubicBezTo>
                        <a:pt x="190" y="48"/>
                        <a:pt x="213" y="31"/>
                        <a:pt x="221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" name="Freeform 312"/>
                <p:cNvSpPr>
                  <a:spLocks/>
                </p:cNvSpPr>
                <p:nvPr/>
              </p:nvSpPr>
              <p:spPr bwMode="auto">
                <a:xfrm>
                  <a:off x="330" y="3576"/>
                  <a:ext cx="99" cy="96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0" y="44"/>
                    </a:cxn>
                    <a:cxn ang="0">
                      <a:pos x="100" y="104"/>
                    </a:cxn>
                    <a:cxn ang="0">
                      <a:pos x="112" y="6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12" h="104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0" y="44"/>
                      </a:lnTo>
                      <a:lnTo>
                        <a:pt x="100" y="104"/>
                      </a:lnTo>
                      <a:lnTo>
                        <a:pt x="112" y="6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" name="Freeform 313"/>
                <p:cNvSpPr>
                  <a:spLocks/>
                </p:cNvSpPr>
                <p:nvPr/>
              </p:nvSpPr>
              <p:spPr bwMode="auto">
                <a:xfrm>
                  <a:off x="503" y="3344"/>
                  <a:ext cx="74" cy="89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0" name="Freeform 314"/>
                <p:cNvSpPr>
                  <a:spLocks/>
                </p:cNvSpPr>
                <p:nvPr/>
              </p:nvSpPr>
              <p:spPr bwMode="auto">
                <a:xfrm flipH="1">
                  <a:off x="575" y="3344"/>
                  <a:ext cx="74" cy="89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" name="Freeform 315"/>
                <p:cNvSpPr>
                  <a:spLocks/>
                </p:cNvSpPr>
                <p:nvPr/>
              </p:nvSpPr>
              <p:spPr bwMode="auto">
                <a:xfrm>
                  <a:off x="583" y="3576"/>
                  <a:ext cx="7" cy="3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00"/>
                    </a:cxn>
                  </a:cxnLst>
                  <a:rect l="0" t="0" r="r" b="b"/>
                  <a:pathLst>
                    <a:path w="8" h="400">
                      <a:moveTo>
                        <a:pt x="0" y="0"/>
                      </a:moveTo>
                      <a:lnTo>
                        <a:pt x="8" y="40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" name="Freeform 316"/>
                <p:cNvSpPr>
                  <a:spLocks/>
                </p:cNvSpPr>
                <p:nvPr/>
              </p:nvSpPr>
              <p:spPr bwMode="auto">
                <a:xfrm>
                  <a:off x="579" y="3415"/>
                  <a:ext cx="1" cy="1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" h="160">
                      <a:moveTo>
                        <a:pt x="0" y="0"/>
                      </a:moveTo>
                      <a:lnTo>
                        <a:pt x="0" y="16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3" name="Freeform 317" descr="Коричневый мрамор"/>
                <p:cNvSpPr>
                  <a:spLocks/>
                </p:cNvSpPr>
                <p:nvPr/>
              </p:nvSpPr>
              <p:spPr bwMode="auto">
                <a:xfrm>
                  <a:off x="426" y="3892"/>
                  <a:ext cx="340" cy="92"/>
                </a:xfrm>
                <a:custGeom>
                  <a:avLst/>
                  <a:gdLst/>
                  <a:ahLst/>
                  <a:cxnLst>
                    <a:cxn ang="0">
                      <a:pos x="10" y="49"/>
                    </a:cxn>
                    <a:cxn ang="0">
                      <a:pos x="11" y="86"/>
                    </a:cxn>
                    <a:cxn ang="0">
                      <a:pos x="59" y="86"/>
                    </a:cxn>
                    <a:cxn ang="0">
                      <a:pos x="181" y="88"/>
                    </a:cxn>
                    <a:cxn ang="0">
                      <a:pos x="328" y="88"/>
                    </a:cxn>
                    <a:cxn ang="0">
                      <a:pos x="325" y="43"/>
                    </a:cxn>
                    <a:cxn ang="0">
                      <a:pos x="244" y="1"/>
                    </a:cxn>
                    <a:cxn ang="0">
                      <a:pos x="181" y="40"/>
                    </a:cxn>
                    <a:cxn ang="0">
                      <a:pos x="187" y="85"/>
                    </a:cxn>
                    <a:cxn ang="0">
                      <a:pos x="154" y="34"/>
                    </a:cxn>
                    <a:cxn ang="0">
                      <a:pos x="70" y="7"/>
                    </a:cxn>
                    <a:cxn ang="0">
                      <a:pos x="10" y="49"/>
                    </a:cxn>
                  </a:cxnLst>
                  <a:rect l="0" t="0" r="r" b="b"/>
                  <a:pathLst>
                    <a:path w="352" h="95">
                      <a:moveTo>
                        <a:pt x="10" y="49"/>
                      </a:moveTo>
                      <a:cubicBezTo>
                        <a:pt x="0" y="62"/>
                        <a:pt x="3" y="80"/>
                        <a:pt x="11" y="86"/>
                      </a:cubicBezTo>
                      <a:cubicBezTo>
                        <a:pt x="19" y="92"/>
                        <a:pt x="31" y="86"/>
                        <a:pt x="59" y="86"/>
                      </a:cubicBezTo>
                      <a:cubicBezTo>
                        <a:pt x="87" y="86"/>
                        <a:pt x="136" y="88"/>
                        <a:pt x="181" y="88"/>
                      </a:cubicBezTo>
                      <a:cubicBezTo>
                        <a:pt x="226" y="88"/>
                        <a:pt x="304" y="95"/>
                        <a:pt x="328" y="88"/>
                      </a:cubicBezTo>
                      <a:cubicBezTo>
                        <a:pt x="352" y="81"/>
                        <a:pt x="339" y="58"/>
                        <a:pt x="325" y="43"/>
                      </a:cubicBezTo>
                      <a:cubicBezTo>
                        <a:pt x="311" y="28"/>
                        <a:pt x="268" y="2"/>
                        <a:pt x="244" y="1"/>
                      </a:cubicBezTo>
                      <a:cubicBezTo>
                        <a:pt x="220" y="0"/>
                        <a:pt x="191" y="26"/>
                        <a:pt x="181" y="40"/>
                      </a:cubicBezTo>
                      <a:cubicBezTo>
                        <a:pt x="171" y="54"/>
                        <a:pt x="191" y="86"/>
                        <a:pt x="187" y="85"/>
                      </a:cubicBezTo>
                      <a:cubicBezTo>
                        <a:pt x="183" y="84"/>
                        <a:pt x="173" y="47"/>
                        <a:pt x="154" y="34"/>
                      </a:cubicBezTo>
                      <a:cubicBezTo>
                        <a:pt x="135" y="21"/>
                        <a:pt x="94" y="4"/>
                        <a:pt x="70" y="7"/>
                      </a:cubicBezTo>
                      <a:cubicBezTo>
                        <a:pt x="46" y="10"/>
                        <a:pt x="20" y="36"/>
                        <a:pt x="10" y="49"/>
                      </a:cubicBezTo>
                      <a:close/>
                    </a:path>
                  </a:pathLst>
                </a:custGeom>
                <a:blipFill dpi="0" rotWithShape="1">
                  <a:blip r:embed="rId7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4" name="Freeform 318"/>
                <p:cNvSpPr>
                  <a:spLocks/>
                </p:cNvSpPr>
                <p:nvPr/>
              </p:nvSpPr>
              <p:spPr bwMode="auto">
                <a:xfrm>
                  <a:off x="379" y="2928"/>
                  <a:ext cx="385" cy="295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D20000"/>
                    </a:gs>
                    <a:gs pos="50000">
                      <a:srgbClr val="993300"/>
                    </a:gs>
                    <a:gs pos="100000">
                      <a:srgbClr val="D20000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5" name="Freeform 319"/>
                <p:cNvSpPr>
                  <a:spLocks/>
                </p:cNvSpPr>
                <p:nvPr/>
              </p:nvSpPr>
              <p:spPr bwMode="auto">
                <a:xfrm>
                  <a:off x="766" y="3636"/>
                  <a:ext cx="98" cy="104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91" y="19"/>
                    </a:cxn>
                    <a:cxn ang="0">
                      <a:pos x="97" y="65"/>
                    </a:cxn>
                    <a:cxn ang="0">
                      <a:pos x="78" y="90"/>
                    </a:cxn>
                    <a:cxn ang="0">
                      <a:pos x="36" y="96"/>
                    </a:cxn>
                    <a:cxn ang="0">
                      <a:pos x="4" y="59"/>
                    </a:cxn>
                    <a:cxn ang="0">
                      <a:pos x="12" y="30"/>
                    </a:cxn>
                  </a:cxnLst>
                  <a:rect l="0" t="0" r="r" b="b"/>
                  <a:pathLst>
                    <a:path w="99" h="101">
                      <a:moveTo>
                        <a:pt x="66" y="0"/>
                      </a:moveTo>
                      <a:cubicBezTo>
                        <a:pt x="70" y="4"/>
                        <a:pt x="86" y="8"/>
                        <a:pt x="91" y="19"/>
                      </a:cubicBezTo>
                      <a:cubicBezTo>
                        <a:pt x="96" y="30"/>
                        <a:pt x="99" y="53"/>
                        <a:pt x="97" y="65"/>
                      </a:cubicBezTo>
                      <a:cubicBezTo>
                        <a:pt x="95" y="77"/>
                        <a:pt x="88" y="85"/>
                        <a:pt x="78" y="90"/>
                      </a:cubicBezTo>
                      <a:cubicBezTo>
                        <a:pt x="68" y="95"/>
                        <a:pt x="48" y="101"/>
                        <a:pt x="36" y="96"/>
                      </a:cubicBezTo>
                      <a:cubicBezTo>
                        <a:pt x="24" y="91"/>
                        <a:pt x="8" y="70"/>
                        <a:pt x="4" y="59"/>
                      </a:cubicBezTo>
                      <a:cubicBezTo>
                        <a:pt x="0" y="48"/>
                        <a:pt x="10" y="36"/>
                        <a:pt x="12" y="3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6" name="Freeform 320"/>
                <p:cNvSpPr>
                  <a:spLocks/>
                </p:cNvSpPr>
                <p:nvPr/>
              </p:nvSpPr>
              <p:spPr bwMode="auto">
                <a:xfrm>
                  <a:off x="288" y="3622"/>
                  <a:ext cx="107" cy="114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10" y="31"/>
                    </a:cxn>
                    <a:cxn ang="0">
                      <a:pos x="4" y="77"/>
                    </a:cxn>
                    <a:cxn ang="0">
                      <a:pos x="36" y="91"/>
                    </a:cxn>
                    <a:cxn ang="0">
                      <a:pos x="65" y="108"/>
                    </a:cxn>
                    <a:cxn ang="0">
                      <a:pos x="97" y="71"/>
                    </a:cxn>
                    <a:cxn ang="0">
                      <a:pos x="108" y="44"/>
                    </a:cxn>
                  </a:cxnLst>
                  <a:rect l="0" t="0" r="r" b="b"/>
                  <a:pathLst>
                    <a:path w="108" h="111">
                      <a:moveTo>
                        <a:pt x="48" y="0"/>
                      </a:moveTo>
                      <a:cubicBezTo>
                        <a:pt x="42" y="5"/>
                        <a:pt x="17" y="19"/>
                        <a:pt x="10" y="31"/>
                      </a:cubicBezTo>
                      <a:cubicBezTo>
                        <a:pt x="2" y="44"/>
                        <a:pt x="0" y="66"/>
                        <a:pt x="4" y="77"/>
                      </a:cubicBezTo>
                      <a:cubicBezTo>
                        <a:pt x="8" y="87"/>
                        <a:pt x="26" y="86"/>
                        <a:pt x="36" y="91"/>
                      </a:cubicBezTo>
                      <a:cubicBezTo>
                        <a:pt x="46" y="96"/>
                        <a:pt x="55" y="111"/>
                        <a:pt x="65" y="108"/>
                      </a:cubicBezTo>
                      <a:cubicBezTo>
                        <a:pt x="75" y="105"/>
                        <a:pt x="90" y="82"/>
                        <a:pt x="97" y="71"/>
                      </a:cubicBezTo>
                      <a:cubicBezTo>
                        <a:pt x="104" y="60"/>
                        <a:pt x="106" y="50"/>
                        <a:pt x="108" y="4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7" name="Freeform 321"/>
                <p:cNvSpPr>
                  <a:spLocks/>
                </p:cNvSpPr>
                <p:nvPr/>
              </p:nvSpPr>
              <p:spPr bwMode="auto">
                <a:xfrm>
                  <a:off x="411" y="3033"/>
                  <a:ext cx="332" cy="356"/>
                </a:xfrm>
                <a:custGeom>
                  <a:avLst/>
                  <a:gdLst/>
                  <a:ahLst/>
                  <a:cxnLst>
                    <a:cxn ang="0">
                      <a:pos x="0" y="194"/>
                    </a:cxn>
                    <a:cxn ang="0">
                      <a:pos x="6" y="209"/>
                    </a:cxn>
                    <a:cxn ang="0">
                      <a:pos x="36" y="266"/>
                    </a:cxn>
                    <a:cxn ang="0">
                      <a:pos x="87" y="308"/>
                    </a:cxn>
                    <a:cxn ang="0">
                      <a:pos x="138" y="320"/>
                    </a:cxn>
                    <a:cxn ang="0">
                      <a:pos x="144" y="344"/>
                    </a:cxn>
                    <a:cxn ang="0">
                      <a:pos x="165" y="365"/>
                    </a:cxn>
                    <a:cxn ang="0">
                      <a:pos x="192" y="341"/>
                    </a:cxn>
                    <a:cxn ang="0">
                      <a:pos x="207" y="317"/>
                    </a:cxn>
                    <a:cxn ang="0">
                      <a:pos x="255" y="308"/>
                    </a:cxn>
                    <a:cxn ang="0">
                      <a:pos x="303" y="275"/>
                    </a:cxn>
                    <a:cxn ang="0">
                      <a:pos x="342" y="179"/>
                    </a:cxn>
                    <a:cxn ang="0">
                      <a:pos x="288" y="98"/>
                    </a:cxn>
                    <a:cxn ang="0">
                      <a:pos x="256" y="27"/>
                    </a:cxn>
                    <a:cxn ang="0">
                      <a:pos x="208" y="75"/>
                    </a:cxn>
                    <a:cxn ang="0">
                      <a:pos x="198" y="56"/>
                    </a:cxn>
                    <a:cxn ang="0">
                      <a:pos x="183" y="53"/>
                    </a:cxn>
                    <a:cxn ang="0">
                      <a:pos x="112" y="75"/>
                    </a:cxn>
                    <a:cxn ang="0">
                      <a:pos x="126" y="41"/>
                    </a:cxn>
                    <a:cxn ang="0">
                      <a:pos x="114" y="11"/>
                    </a:cxn>
                    <a:cxn ang="0">
                      <a:pos x="54" y="110"/>
                    </a:cxn>
                    <a:cxn ang="0">
                      <a:pos x="60" y="137"/>
                    </a:cxn>
                    <a:cxn ang="0">
                      <a:pos x="54" y="161"/>
                    </a:cxn>
                    <a:cxn ang="0">
                      <a:pos x="36" y="155"/>
                    </a:cxn>
                    <a:cxn ang="0">
                      <a:pos x="33" y="119"/>
                    </a:cxn>
                    <a:cxn ang="0">
                      <a:pos x="12" y="152"/>
                    </a:cxn>
                    <a:cxn ang="0">
                      <a:pos x="12" y="173"/>
                    </a:cxn>
                    <a:cxn ang="0">
                      <a:pos x="9" y="185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8" name="Freeform 322"/>
                <p:cNvSpPr>
                  <a:spLocks/>
                </p:cNvSpPr>
                <p:nvPr/>
              </p:nvSpPr>
              <p:spPr bwMode="auto">
                <a:xfrm>
                  <a:off x="530" y="3272"/>
                  <a:ext cx="109" cy="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9" y="27"/>
                    </a:cxn>
                    <a:cxn ang="0">
                      <a:pos x="60" y="30"/>
                    </a:cxn>
                    <a:cxn ang="0">
                      <a:pos x="81" y="27"/>
                    </a:cxn>
                    <a:cxn ang="0">
                      <a:pos x="114" y="3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9" name="Freeform 323"/>
                <p:cNvSpPr>
                  <a:spLocks/>
                </p:cNvSpPr>
                <p:nvPr/>
              </p:nvSpPr>
              <p:spPr bwMode="auto">
                <a:xfrm>
                  <a:off x="566" y="3283"/>
                  <a:ext cx="45" cy="1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0" y="1"/>
                    </a:cxn>
                    <a:cxn ang="0">
                      <a:pos x="25" y="4"/>
                    </a:cxn>
                    <a:cxn ang="0">
                      <a:pos x="36" y="1"/>
                    </a:cxn>
                    <a:cxn ang="0">
                      <a:pos x="45" y="10"/>
                    </a:cxn>
                  </a:cxnLst>
                  <a:rect l="0" t="0" r="r" b="b"/>
                  <a:pathLst>
                    <a:path w="45" h="10">
                      <a:moveTo>
                        <a:pt x="0" y="10"/>
                      </a:moveTo>
                      <a:cubicBezTo>
                        <a:pt x="2" y="8"/>
                        <a:pt x="6" y="2"/>
                        <a:pt x="10" y="1"/>
                      </a:cubicBezTo>
                      <a:cubicBezTo>
                        <a:pt x="14" y="0"/>
                        <a:pt x="21" y="4"/>
                        <a:pt x="25" y="4"/>
                      </a:cubicBezTo>
                      <a:cubicBezTo>
                        <a:pt x="29" y="4"/>
                        <a:pt x="33" y="0"/>
                        <a:pt x="36" y="1"/>
                      </a:cubicBezTo>
                      <a:cubicBezTo>
                        <a:pt x="39" y="2"/>
                        <a:pt x="43" y="8"/>
                        <a:pt x="45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0" name="Freeform 324"/>
                <p:cNvSpPr>
                  <a:spLocks/>
                </p:cNvSpPr>
                <p:nvPr/>
              </p:nvSpPr>
              <p:spPr bwMode="auto">
                <a:xfrm>
                  <a:off x="513" y="3157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1" name="Freeform 325"/>
                <p:cNvSpPr>
                  <a:spLocks/>
                </p:cNvSpPr>
                <p:nvPr/>
              </p:nvSpPr>
              <p:spPr bwMode="auto">
                <a:xfrm>
                  <a:off x="533" y="3187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2" name="Freeform 326"/>
                <p:cNvSpPr>
                  <a:spLocks/>
                </p:cNvSpPr>
                <p:nvPr/>
              </p:nvSpPr>
              <p:spPr bwMode="auto">
                <a:xfrm>
                  <a:off x="512" y="3165"/>
                  <a:ext cx="62" cy="36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3" name="Freeform 327"/>
                <p:cNvSpPr>
                  <a:spLocks/>
                </p:cNvSpPr>
                <p:nvPr/>
              </p:nvSpPr>
              <p:spPr bwMode="auto">
                <a:xfrm flipH="1">
                  <a:off x="611" y="3153"/>
                  <a:ext cx="61" cy="27"/>
                </a:xfrm>
                <a:custGeom>
                  <a:avLst/>
                  <a:gdLst/>
                  <a:ahLst/>
                  <a:cxnLst>
                    <a:cxn ang="0">
                      <a:pos x="63" y="16"/>
                    </a:cxn>
                    <a:cxn ang="0">
                      <a:pos x="33" y="4"/>
                    </a:cxn>
                    <a:cxn ang="0">
                      <a:pos x="24" y="4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4" name="Freeform 328"/>
                <p:cNvSpPr>
                  <a:spLocks/>
                </p:cNvSpPr>
                <p:nvPr/>
              </p:nvSpPr>
              <p:spPr bwMode="auto">
                <a:xfrm flipH="1">
                  <a:off x="626" y="3183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12" y="0"/>
                    </a:cxn>
                    <a:cxn ang="0">
                      <a:pos x="0" y="15"/>
                    </a:cxn>
                    <a:cxn ang="0">
                      <a:pos x="15" y="27"/>
                    </a:cxn>
                    <a:cxn ang="0">
                      <a:pos x="27" y="12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5" name="Freeform 329"/>
                <p:cNvSpPr>
                  <a:spLocks/>
                </p:cNvSpPr>
                <p:nvPr/>
              </p:nvSpPr>
              <p:spPr bwMode="auto">
                <a:xfrm flipH="1">
                  <a:off x="611" y="3162"/>
                  <a:ext cx="62" cy="35"/>
                </a:xfrm>
                <a:custGeom>
                  <a:avLst/>
                  <a:gdLst/>
                  <a:ahLst/>
                  <a:cxnLst>
                    <a:cxn ang="0">
                      <a:pos x="4" y="31"/>
                    </a:cxn>
                    <a:cxn ang="0">
                      <a:pos x="4" y="22"/>
                    </a:cxn>
                    <a:cxn ang="0">
                      <a:pos x="31" y="1"/>
                    </a:cxn>
                    <a:cxn ang="0">
                      <a:pos x="61" y="13"/>
                    </a:cxn>
                    <a:cxn ang="0">
                      <a:pos x="52" y="31"/>
                    </a:cxn>
                    <a:cxn ang="0">
                      <a:pos x="34" y="19"/>
                    </a:cxn>
                    <a:cxn ang="0">
                      <a:pos x="13" y="34"/>
                    </a:cxn>
                    <a:cxn ang="0">
                      <a:pos x="4" y="31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" name="Freeform 330"/>
                <p:cNvSpPr>
                  <a:spLocks/>
                </p:cNvSpPr>
                <p:nvPr/>
              </p:nvSpPr>
              <p:spPr bwMode="auto">
                <a:xfrm>
                  <a:off x="592" y="3126"/>
                  <a:ext cx="99" cy="105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37" y="5"/>
                    </a:cxn>
                    <a:cxn ang="0">
                      <a:pos x="67" y="5"/>
                    </a:cxn>
                    <a:cxn ang="0">
                      <a:pos x="97" y="35"/>
                    </a:cxn>
                    <a:cxn ang="0">
                      <a:pos x="97" y="68"/>
                    </a:cxn>
                    <a:cxn ang="0">
                      <a:pos x="70" y="101"/>
                    </a:cxn>
                    <a:cxn ang="0">
                      <a:pos x="40" y="104"/>
                    </a:cxn>
                    <a:cxn ang="0">
                      <a:pos x="13" y="92"/>
                    </a:cxn>
                    <a:cxn ang="0">
                      <a:pos x="1" y="65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" name="Freeform 331"/>
                <p:cNvSpPr>
                  <a:spLocks/>
                </p:cNvSpPr>
                <p:nvPr/>
              </p:nvSpPr>
              <p:spPr bwMode="auto">
                <a:xfrm>
                  <a:off x="491" y="3132"/>
                  <a:ext cx="99" cy="103"/>
                </a:xfrm>
                <a:custGeom>
                  <a:avLst/>
                  <a:gdLst/>
                  <a:ahLst/>
                  <a:cxnLst>
                    <a:cxn ang="0">
                      <a:pos x="1" y="31"/>
                    </a:cxn>
                    <a:cxn ang="0">
                      <a:pos x="27" y="8"/>
                    </a:cxn>
                    <a:cxn ang="0">
                      <a:pos x="70" y="5"/>
                    </a:cxn>
                    <a:cxn ang="0">
                      <a:pos x="96" y="37"/>
                    </a:cxn>
                    <a:cxn ang="0">
                      <a:pos x="90" y="73"/>
                    </a:cxn>
                    <a:cxn ang="0">
                      <a:pos x="70" y="96"/>
                    </a:cxn>
                    <a:cxn ang="0">
                      <a:pos x="58" y="101"/>
                    </a:cxn>
                    <a:cxn ang="0">
                      <a:pos x="30" y="99"/>
                    </a:cxn>
                    <a:cxn ang="0">
                      <a:pos x="7" y="78"/>
                    </a:cxn>
                    <a:cxn ang="0">
                      <a:pos x="1" y="59"/>
                    </a:cxn>
                    <a:cxn ang="0">
                      <a:pos x="1" y="31"/>
                    </a:cxn>
                  </a:cxnLst>
                  <a:rect l="0" t="0" r="r" b="b"/>
                  <a:pathLst>
                    <a:path w="99" h="103">
                      <a:moveTo>
                        <a:pt x="1" y="31"/>
                      </a:moveTo>
                      <a:cubicBezTo>
                        <a:pt x="5" y="23"/>
                        <a:pt x="15" y="12"/>
                        <a:pt x="27" y="8"/>
                      </a:cubicBezTo>
                      <a:cubicBezTo>
                        <a:pt x="38" y="4"/>
                        <a:pt x="59" y="0"/>
                        <a:pt x="70" y="5"/>
                      </a:cubicBezTo>
                      <a:cubicBezTo>
                        <a:pt x="82" y="10"/>
                        <a:pt x="93" y="26"/>
                        <a:pt x="96" y="37"/>
                      </a:cubicBezTo>
                      <a:cubicBezTo>
                        <a:pt x="99" y="48"/>
                        <a:pt x="94" y="63"/>
                        <a:pt x="90" y="73"/>
                      </a:cubicBezTo>
                      <a:cubicBezTo>
                        <a:pt x="87" y="82"/>
                        <a:pt x="75" y="91"/>
                        <a:pt x="70" y="96"/>
                      </a:cubicBezTo>
                      <a:cubicBezTo>
                        <a:pt x="65" y="101"/>
                        <a:pt x="65" y="100"/>
                        <a:pt x="58" y="101"/>
                      </a:cubicBezTo>
                      <a:cubicBezTo>
                        <a:pt x="51" y="102"/>
                        <a:pt x="38" y="103"/>
                        <a:pt x="30" y="99"/>
                      </a:cubicBezTo>
                      <a:cubicBezTo>
                        <a:pt x="22" y="95"/>
                        <a:pt x="12" y="85"/>
                        <a:pt x="7" y="78"/>
                      </a:cubicBezTo>
                      <a:cubicBezTo>
                        <a:pt x="2" y="71"/>
                        <a:pt x="2" y="67"/>
                        <a:pt x="1" y="59"/>
                      </a:cubicBezTo>
                      <a:cubicBezTo>
                        <a:pt x="0" y="51"/>
                        <a:pt x="1" y="37"/>
                        <a:pt x="1" y="3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8" name="Freeform 332"/>
                <p:cNvSpPr>
                  <a:spLocks/>
                </p:cNvSpPr>
                <p:nvPr/>
              </p:nvSpPr>
              <p:spPr bwMode="auto">
                <a:xfrm>
                  <a:off x="637" y="3213"/>
                  <a:ext cx="67" cy="80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63" y="39"/>
                    </a:cxn>
                    <a:cxn ang="0">
                      <a:pos x="43" y="81"/>
                    </a:cxn>
                    <a:cxn ang="0">
                      <a:pos x="3" y="30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9" name="Freeform 333"/>
                <p:cNvSpPr>
                  <a:spLocks/>
                </p:cNvSpPr>
                <p:nvPr/>
              </p:nvSpPr>
              <p:spPr bwMode="auto">
                <a:xfrm>
                  <a:off x="468" y="3219"/>
                  <a:ext cx="75" cy="67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2" y="53"/>
                    </a:cxn>
                    <a:cxn ang="0">
                      <a:pos x="42" y="56"/>
                    </a:cxn>
                    <a:cxn ang="0">
                      <a:pos x="54" y="62"/>
                    </a:cxn>
                    <a:cxn ang="0">
                      <a:pos x="72" y="26"/>
                    </a:cxn>
                    <a:cxn ang="0">
                      <a:pos x="36" y="14"/>
                    </a:cxn>
                    <a:cxn ang="0">
                      <a:pos x="15" y="2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75" h="67">
                      <a:moveTo>
                        <a:pt x="0" y="26"/>
                      </a:moveTo>
                      <a:cubicBezTo>
                        <a:pt x="0" y="34"/>
                        <a:pt x="5" y="48"/>
                        <a:pt x="12" y="53"/>
                      </a:cubicBezTo>
                      <a:cubicBezTo>
                        <a:pt x="19" y="58"/>
                        <a:pt x="35" y="55"/>
                        <a:pt x="42" y="56"/>
                      </a:cubicBezTo>
                      <a:cubicBezTo>
                        <a:pt x="49" y="57"/>
                        <a:pt x="49" y="67"/>
                        <a:pt x="54" y="62"/>
                      </a:cubicBezTo>
                      <a:cubicBezTo>
                        <a:pt x="59" y="57"/>
                        <a:pt x="75" y="34"/>
                        <a:pt x="72" y="26"/>
                      </a:cubicBezTo>
                      <a:cubicBezTo>
                        <a:pt x="69" y="18"/>
                        <a:pt x="45" y="18"/>
                        <a:pt x="36" y="14"/>
                      </a:cubicBezTo>
                      <a:cubicBezTo>
                        <a:pt x="27" y="10"/>
                        <a:pt x="21" y="0"/>
                        <a:pt x="15" y="2"/>
                      </a:cubicBezTo>
                      <a:cubicBezTo>
                        <a:pt x="9" y="4"/>
                        <a:pt x="3" y="21"/>
                        <a:pt x="0" y="2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0" name="Freeform 334"/>
                <p:cNvSpPr>
                  <a:spLocks/>
                </p:cNvSpPr>
                <p:nvPr/>
              </p:nvSpPr>
              <p:spPr bwMode="auto">
                <a:xfrm>
                  <a:off x="754" y="3568"/>
                  <a:ext cx="89" cy="108"/>
                </a:xfrm>
                <a:custGeom>
                  <a:avLst/>
                  <a:gdLst/>
                  <a:ahLst/>
                  <a:cxnLst>
                    <a:cxn ang="0">
                      <a:pos x="76" y="4"/>
                    </a:cxn>
                    <a:cxn ang="0">
                      <a:pos x="76" y="0"/>
                    </a:cxn>
                    <a:cxn ang="0">
                      <a:pos x="100" y="56"/>
                    </a:cxn>
                    <a:cxn ang="0">
                      <a:pos x="28" y="116"/>
                    </a:cxn>
                    <a:cxn ang="0">
                      <a:pos x="0" y="80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9" name="Freeform 335"/>
              <p:cNvSpPr>
                <a:spLocks/>
              </p:cNvSpPr>
              <p:nvPr/>
            </p:nvSpPr>
            <p:spPr bwMode="auto">
              <a:xfrm>
                <a:off x="570" y="3232"/>
                <a:ext cx="39" cy="1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3"/>
                  </a:cxn>
                  <a:cxn ang="0">
                    <a:pos x="18" y="0"/>
                  </a:cxn>
                  <a:cxn ang="0">
                    <a:pos x="30" y="13"/>
                  </a:cxn>
                  <a:cxn ang="0">
                    <a:pos x="39" y="10"/>
                  </a:cxn>
                </a:cxnLst>
                <a:rect l="0" t="0" r="r" b="b"/>
                <a:pathLst>
                  <a:path w="39" h="15">
                    <a:moveTo>
                      <a:pt x="0" y="10"/>
                    </a:moveTo>
                    <a:cubicBezTo>
                      <a:pt x="1" y="10"/>
                      <a:pt x="3" y="15"/>
                      <a:pt x="6" y="13"/>
                    </a:cubicBezTo>
                    <a:cubicBezTo>
                      <a:pt x="9" y="11"/>
                      <a:pt x="14" y="0"/>
                      <a:pt x="18" y="0"/>
                    </a:cubicBezTo>
                    <a:cubicBezTo>
                      <a:pt x="22" y="0"/>
                      <a:pt x="27" y="11"/>
                      <a:pt x="30" y="13"/>
                    </a:cubicBezTo>
                    <a:cubicBezTo>
                      <a:pt x="33" y="15"/>
                      <a:pt x="37" y="11"/>
                      <a:pt x="39" y="1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51" name="Group 336"/>
            <p:cNvGrpSpPr>
              <a:grpSpLocks/>
            </p:cNvGrpSpPr>
            <p:nvPr/>
          </p:nvGrpSpPr>
          <p:grpSpPr bwMode="auto">
            <a:xfrm>
              <a:off x="0" y="4762496"/>
              <a:ext cx="1000100" cy="2095504"/>
              <a:chOff x="768" y="48"/>
              <a:chExt cx="581" cy="1050"/>
            </a:xfrm>
          </p:grpSpPr>
          <p:grpSp>
            <p:nvGrpSpPr>
              <p:cNvPr id="52" name="Group 267"/>
              <p:cNvGrpSpPr>
                <a:grpSpLocks/>
              </p:cNvGrpSpPr>
              <p:nvPr/>
            </p:nvGrpSpPr>
            <p:grpSpPr bwMode="auto">
              <a:xfrm>
                <a:off x="768" y="48"/>
                <a:ext cx="581" cy="1050"/>
                <a:chOff x="1680" y="1488"/>
                <a:chExt cx="581" cy="1050"/>
              </a:xfrm>
            </p:grpSpPr>
            <p:sp>
              <p:nvSpPr>
                <p:cNvPr id="54" name="Freeform 268"/>
                <p:cNvSpPr>
                  <a:spLocks/>
                </p:cNvSpPr>
                <p:nvPr/>
              </p:nvSpPr>
              <p:spPr bwMode="auto">
                <a:xfrm>
                  <a:off x="1971" y="2252"/>
                  <a:ext cx="0" cy="2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6"/>
                    </a:cxn>
                  </a:cxnLst>
                  <a:rect l="0" t="0" r="r" b="b"/>
                  <a:pathLst>
                    <a:path w="1" h="256">
                      <a:moveTo>
                        <a:pt x="0" y="0"/>
                      </a:moveTo>
                      <a:lnTo>
                        <a:pt x="0" y="25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5" name="Freeform 269"/>
                <p:cNvSpPr>
                  <a:spLocks/>
                </p:cNvSpPr>
                <p:nvPr/>
              </p:nvSpPr>
              <p:spPr bwMode="auto">
                <a:xfrm>
                  <a:off x="1768" y="2105"/>
                  <a:ext cx="406" cy="399"/>
                </a:xfrm>
                <a:custGeom>
                  <a:avLst/>
                  <a:gdLst/>
                  <a:ahLst/>
                  <a:cxnLst>
                    <a:cxn ang="0">
                      <a:pos x="79" y="8"/>
                    </a:cxn>
                    <a:cxn ang="0">
                      <a:pos x="313" y="8"/>
                    </a:cxn>
                    <a:cxn ang="0">
                      <a:pos x="367" y="8"/>
                    </a:cxn>
                    <a:cxn ang="0">
                      <a:pos x="385" y="28"/>
                    </a:cxn>
                    <a:cxn ang="0">
                      <a:pos x="417" y="84"/>
                    </a:cxn>
                    <a:cxn ang="0">
                      <a:pos x="433" y="132"/>
                    </a:cxn>
                    <a:cxn ang="0">
                      <a:pos x="463" y="200"/>
                    </a:cxn>
                    <a:cxn ang="0">
                      <a:pos x="463" y="296"/>
                    </a:cxn>
                    <a:cxn ang="0">
                      <a:pos x="437" y="348"/>
                    </a:cxn>
                    <a:cxn ang="0">
                      <a:pos x="429" y="404"/>
                    </a:cxn>
                    <a:cxn ang="0">
                      <a:pos x="425" y="420"/>
                    </a:cxn>
                    <a:cxn ang="0">
                      <a:pos x="393" y="388"/>
                    </a:cxn>
                    <a:cxn ang="0">
                      <a:pos x="369" y="372"/>
                    </a:cxn>
                    <a:cxn ang="0">
                      <a:pos x="317" y="360"/>
                    </a:cxn>
                    <a:cxn ang="0">
                      <a:pos x="273" y="380"/>
                    </a:cxn>
                    <a:cxn ang="0">
                      <a:pos x="237" y="408"/>
                    </a:cxn>
                    <a:cxn ang="0">
                      <a:pos x="223" y="392"/>
                    </a:cxn>
                    <a:cxn ang="0">
                      <a:pos x="165" y="368"/>
                    </a:cxn>
                    <a:cxn ang="0">
                      <a:pos x="105" y="368"/>
                    </a:cxn>
                    <a:cxn ang="0">
                      <a:pos x="73" y="400"/>
                    </a:cxn>
                    <a:cxn ang="0">
                      <a:pos x="49" y="412"/>
                    </a:cxn>
                    <a:cxn ang="0">
                      <a:pos x="31" y="392"/>
                    </a:cxn>
                    <a:cxn ang="0">
                      <a:pos x="13" y="340"/>
                    </a:cxn>
                    <a:cxn ang="0">
                      <a:pos x="1" y="272"/>
                    </a:cxn>
                    <a:cxn ang="0">
                      <a:pos x="5" y="212"/>
                    </a:cxn>
                    <a:cxn ang="0">
                      <a:pos x="31" y="152"/>
                    </a:cxn>
                    <a:cxn ang="0">
                      <a:pos x="57" y="100"/>
                    </a:cxn>
                    <a:cxn ang="0">
                      <a:pos x="79" y="8"/>
                    </a:cxn>
                  </a:cxnLst>
                  <a:rect l="0" t="0" r="r" b="b"/>
                  <a:pathLst>
                    <a:path w="468" h="423">
                      <a:moveTo>
                        <a:pt x="79" y="8"/>
                      </a:moveTo>
                      <a:cubicBezTo>
                        <a:pt x="118" y="0"/>
                        <a:pt x="265" y="8"/>
                        <a:pt x="313" y="8"/>
                      </a:cubicBezTo>
                      <a:cubicBezTo>
                        <a:pt x="361" y="8"/>
                        <a:pt x="355" y="5"/>
                        <a:pt x="367" y="8"/>
                      </a:cubicBezTo>
                      <a:cubicBezTo>
                        <a:pt x="379" y="11"/>
                        <a:pt x="377" y="15"/>
                        <a:pt x="385" y="28"/>
                      </a:cubicBezTo>
                      <a:cubicBezTo>
                        <a:pt x="393" y="41"/>
                        <a:pt x="409" y="67"/>
                        <a:pt x="417" y="84"/>
                      </a:cubicBezTo>
                      <a:cubicBezTo>
                        <a:pt x="425" y="101"/>
                        <a:pt x="425" y="113"/>
                        <a:pt x="433" y="132"/>
                      </a:cubicBezTo>
                      <a:cubicBezTo>
                        <a:pt x="441" y="151"/>
                        <a:pt x="458" y="173"/>
                        <a:pt x="463" y="200"/>
                      </a:cubicBezTo>
                      <a:cubicBezTo>
                        <a:pt x="468" y="227"/>
                        <a:pt x="467" y="271"/>
                        <a:pt x="463" y="296"/>
                      </a:cubicBezTo>
                      <a:cubicBezTo>
                        <a:pt x="459" y="321"/>
                        <a:pt x="443" y="330"/>
                        <a:pt x="437" y="348"/>
                      </a:cubicBezTo>
                      <a:cubicBezTo>
                        <a:pt x="431" y="366"/>
                        <a:pt x="431" y="392"/>
                        <a:pt x="429" y="404"/>
                      </a:cubicBezTo>
                      <a:cubicBezTo>
                        <a:pt x="427" y="416"/>
                        <a:pt x="431" y="423"/>
                        <a:pt x="425" y="420"/>
                      </a:cubicBezTo>
                      <a:cubicBezTo>
                        <a:pt x="419" y="417"/>
                        <a:pt x="402" y="396"/>
                        <a:pt x="393" y="388"/>
                      </a:cubicBezTo>
                      <a:cubicBezTo>
                        <a:pt x="384" y="380"/>
                        <a:pt x="382" y="377"/>
                        <a:pt x="369" y="372"/>
                      </a:cubicBezTo>
                      <a:cubicBezTo>
                        <a:pt x="356" y="367"/>
                        <a:pt x="333" y="359"/>
                        <a:pt x="317" y="360"/>
                      </a:cubicBezTo>
                      <a:cubicBezTo>
                        <a:pt x="301" y="361"/>
                        <a:pt x="286" y="372"/>
                        <a:pt x="273" y="380"/>
                      </a:cubicBezTo>
                      <a:cubicBezTo>
                        <a:pt x="260" y="388"/>
                        <a:pt x="245" y="406"/>
                        <a:pt x="237" y="408"/>
                      </a:cubicBezTo>
                      <a:cubicBezTo>
                        <a:pt x="229" y="410"/>
                        <a:pt x="235" y="399"/>
                        <a:pt x="223" y="392"/>
                      </a:cubicBezTo>
                      <a:cubicBezTo>
                        <a:pt x="211" y="385"/>
                        <a:pt x="185" y="372"/>
                        <a:pt x="165" y="368"/>
                      </a:cubicBezTo>
                      <a:cubicBezTo>
                        <a:pt x="145" y="364"/>
                        <a:pt x="120" y="363"/>
                        <a:pt x="105" y="368"/>
                      </a:cubicBezTo>
                      <a:cubicBezTo>
                        <a:pt x="90" y="373"/>
                        <a:pt x="82" y="393"/>
                        <a:pt x="73" y="400"/>
                      </a:cubicBezTo>
                      <a:cubicBezTo>
                        <a:pt x="64" y="407"/>
                        <a:pt x="56" y="413"/>
                        <a:pt x="49" y="412"/>
                      </a:cubicBezTo>
                      <a:cubicBezTo>
                        <a:pt x="42" y="411"/>
                        <a:pt x="37" y="404"/>
                        <a:pt x="31" y="392"/>
                      </a:cubicBezTo>
                      <a:cubicBezTo>
                        <a:pt x="25" y="380"/>
                        <a:pt x="18" y="360"/>
                        <a:pt x="13" y="340"/>
                      </a:cubicBezTo>
                      <a:cubicBezTo>
                        <a:pt x="8" y="320"/>
                        <a:pt x="2" y="293"/>
                        <a:pt x="1" y="272"/>
                      </a:cubicBezTo>
                      <a:cubicBezTo>
                        <a:pt x="0" y="251"/>
                        <a:pt x="0" y="232"/>
                        <a:pt x="5" y="212"/>
                      </a:cubicBezTo>
                      <a:cubicBezTo>
                        <a:pt x="10" y="192"/>
                        <a:pt x="22" y="171"/>
                        <a:pt x="31" y="152"/>
                      </a:cubicBezTo>
                      <a:cubicBezTo>
                        <a:pt x="40" y="133"/>
                        <a:pt x="49" y="124"/>
                        <a:pt x="57" y="100"/>
                      </a:cubicBezTo>
                      <a:cubicBezTo>
                        <a:pt x="65" y="76"/>
                        <a:pt x="75" y="27"/>
                        <a:pt x="79" y="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66CC"/>
                    </a:gs>
                    <a:gs pos="50000">
                      <a:srgbClr val="000099"/>
                    </a:gs>
                    <a:gs pos="100000">
                      <a:srgbClr val="0066CC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6" name="Freeform 270"/>
                <p:cNvSpPr>
                  <a:spLocks/>
                </p:cNvSpPr>
                <p:nvPr/>
              </p:nvSpPr>
              <p:spPr bwMode="auto">
                <a:xfrm>
                  <a:off x="1962" y="2112"/>
                  <a:ext cx="41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8" y="0"/>
                    </a:cxn>
                    <a:cxn ang="0">
                      <a:pos x="48" y="144"/>
                    </a:cxn>
                    <a:cxn ang="0">
                      <a:pos x="0" y="14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8" h="144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7" name="Freeform 271"/>
                <p:cNvSpPr>
                  <a:spLocks/>
                </p:cNvSpPr>
                <p:nvPr/>
              </p:nvSpPr>
              <p:spPr bwMode="auto">
                <a:xfrm>
                  <a:off x="2040" y="2108"/>
                  <a:ext cx="111" cy="136"/>
                </a:xfrm>
                <a:custGeom>
                  <a:avLst/>
                  <a:gdLst/>
                  <a:ahLst/>
                  <a:cxnLst>
                    <a:cxn ang="0">
                      <a:pos x="127" y="133"/>
                    </a:cxn>
                    <a:cxn ang="0">
                      <a:pos x="128" y="144"/>
                    </a:cxn>
                    <a:cxn ang="0">
                      <a:pos x="0" y="4"/>
                    </a:cxn>
                    <a:cxn ang="0">
                      <a:pos x="60" y="0"/>
                    </a:cxn>
                    <a:cxn ang="0">
                      <a:pos x="127" y="133"/>
                    </a:cxn>
                  </a:cxnLst>
                  <a:rect l="0" t="0" r="r" b="b"/>
                  <a:pathLst>
                    <a:path w="128" h="144">
                      <a:moveTo>
                        <a:pt x="127" y="133"/>
                      </a:moveTo>
                      <a:lnTo>
                        <a:pt x="128" y="144"/>
                      </a:lnTo>
                      <a:lnTo>
                        <a:pt x="0" y="4"/>
                      </a:lnTo>
                      <a:lnTo>
                        <a:pt x="60" y="0"/>
                      </a:lnTo>
                      <a:lnTo>
                        <a:pt x="127" y="13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8" name="Freeform 272"/>
                <p:cNvSpPr>
                  <a:spLocks/>
                </p:cNvSpPr>
                <p:nvPr/>
              </p:nvSpPr>
              <p:spPr bwMode="auto">
                <a:xfrm>
                  <a:off x="1800" y="2105"/>
                  <a:ext cx="90" cy="143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8" y="136"/>
                    </a:cxn>
                    <a:cxn ang="0">
                      <a:pos x="44" y="0"/>
                    </a:cxn>
                    <a:cxn ang="0">
                      <a:pos x="104" y="8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104" h="152">
                      <a:moveTo>
                        <a:pt x="0" y="152"/>
                      </a:moveTo>
                      <a:lnTo>
                        <a:pt x="8" y="136"/>
                      </a:lnTo>
                      <a:lnTo>
                        <a:pt x="44" y="0"/>
                      </a:lnTo>
                      <a:lnTo>
                        <a:pt x="104" y="8"/>
                      </a:lnTo>
                      <a:lnTo>
                        <a:pt x="0" y="15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59" name="Freeform 273"/>
                <p:cNvSpPr>
                  <a:spLocks/>
                </p:cNvSpPr>
                <p:nvPr/>
              </p:nvSpPr>
              <p:spPr bwMode="auto">
                <a:xfrm>
                  <a:off x="1831" y="1912"/>
                  <a:ext cx="272" cy="203"/>
                </a:xfrm>
                <a:custGeom>
                  <a:avLst/>
                  <a:gdLst/>
                  <a:ahLst/>
                  <a:cxnLst>
                    <a:cxn ang="0">
                      <a:pos x="6" y="212"/>
                    </a:cxn>
                    <a:cxn ang="0">
                      <a:pos x="44" y="208"/>
                    </a:cxn>
                    <a:cxn ang="0">
                      <a:pos x="264" y="204"/>
                    </a:cxn>
                    <a:cxn ang="0">
                      <a:pos x="304" y="204"/>
                    </a:cxn>
                    <a:cxn ang="0">
                      <a:pos x="312" y="152"/>
                    </a:cxn>
                    <a:cxn ang="0">
                      <a:pos x="308" y="92"/>
                    </a:cxn>
                    <a:cxn ang="0">
                      <a:pos x="284" y="40"/>
                    </a:cxn>
                    <a:cxn ang="0">
                      <a:pos x="248" y="20"/>
                    </a:cxn>
                    <a:cxn ang="0">
                      <a:pos x="204" y="4"/>
                    </a:cxn>
                    <a:cxn ang="0">
                      <a:pos x="160" y="44"/>
                    </a:cxn>
                    <a:cxn ang="0">
                      <a:pos x="152" y="44"/>
                    </a:cxn>
                    <a:cxn ang="0">
                      <a:pos x="108" y="8"/>
                    </a:cxn>
                    <a:cxn ang="0">
                      <a:pos x="80" y="16"/>
                    </a:cxn>
                    <a:cxn ang="0">
                      <a:pos x="44" y="48"/>
                    </a:cxn>
                    <a:cxn ang="0">
                      <a:pos x="16" y="84"/>
                    </a:cxn>
                    <a:cxn ang="0">
                      <a:pos x="6" y="116"/>
                    </a:cxn>
                    <a:cxn ang="0">
                      <a:pos x="6" y="164"/>
                    </a:cxn>
                    <a:cxn ang="0">
                      <a:pos x="0" y="192"/>
                    </a:cxn>
                    <a:cxn ang="0">
                      <a:pos x="6" y="212"/>
                    </a:cxn>
                  </a:cxnLst>
                  <a:rect l="0" t="0" r="r" b="b"/>
                  <a:pathLst>
                    <a:path w="313" h="215">
                      <a:moveTo>
                        <a:pt x="6" y="212"/>
                      </a:moveTo>
                      <a:cubicBezTo>
                        <a:pt x="13" y="215"/>
                        <a:pt x="1" y="209"/>
                        <a:pt x="44" y="208"/>
                      </a:cubicBezTo>
                      <a:cubicBezTo>
                        <a:pt x="87" y="207"/>
                        <a:pt x="221" y="205"/>
                        <a:pt x="264" y="204"/>
                      </a:cubicBezTo>
                      <a:cubicBezTo>
                        <a:pt x="307" y="203"/>
                        <a:pt x="296" y="213"/>
                        <a:pt x="304" y="204"/>
                      </a:cubicBezTo>
                      <a:cubicBezTo>
                        <a:pt x="312" y="195"/>
                        <a:pt x="311" y="171"/>
                        <a:pt x="312" y="152"/>
                      </a:cubicBezTo>
                      <a:cubicBezTo>
                        <a:pt x="313" y="133"/>
                        <a:pt x="313" y="111"/>
                        <a:pt x="308" y="92"/>
                      </a:cubicBezTo>
                      <a:cubicBezTo>
                        <a:pt x="303" y="73"/>
                        <a:pt x="294" y="52"/>
                        <a:pt x="284" y="40"/>
                      </a:cubicBezTo>
                      <a:cubicBezTo>
                        <a:pt x="274" y="28"/>
                        <a:pt x="261" y="26"/>
                        <a:pt x="248" y="20"/>
                      </a:cubicBezTo>
                      <a:cubicBezTo>
                        <a:pt x="235" y="14"/>
                        <a:pt x="219" y="0"/>
                        <a:pt x="204" y="4"/>
                      </a:cubicBezTo>
                      <a:cubicBezTo>
                        <a:pt x="189" y="8"/>
                        <a:pt x="169" y="37"/>
                        <a:pt x="160" y="44"/>
                      </a:cubicBezTo>
                      <a:cubicBezTo>
                        <a:pt x="151" y="51"/>
                        <a:pt x="161" y="50"/>
                        <a:pt x="152" y="44"/>
                      </a:cubicBezTo>
                      <a:cubicBezTo>
                        <a:pt x="143" y="38"/>
                        <a:pt x="120" y="13"/>
                        <a:pt x="108" y="8"/>
                      </a:cubicBezTo>
                      <a:cubicBezTo>
                        <a:pt x="96" y="3"/>
                        <a:pt x="91" y="9"/>
                        <a:pt x="80" y="16"/>
                      </a:cubicBezTo>
                      <a:cubicBezTo>
                        <a:pt x="69" y="23"/>
                        <a:pt x="55" y="37"/>
                        <a:pt x="44" y="48"/>
                      </a:cubicBezTo>
                      <a:cubicBezTo>
                        <a:pt x="33" y="59"/>
                        <a:pt x="22" y="73"/>
                        <a:pt x="16" y="84"/>
                      </a:cubicBezTo>
                      <a:cubicBezTo>
                        <a:pt x="10" y="95"/>
                        <a:pt x="8" y="103"/>
                        <a:pt x="6" y="116"/>
                      </a:cubicBezTo>
                      <a:cubicBezTo>
                        <a:pt x="4" y="129"/>
                        <a:pt x="7" y="151"/>
                        <a:pt x="6" y="164"/>
                      </a:cubicBezTo>
                      <a:cubicBezTo>
                        <a:pt x="5" y="177"/>
                        <a:pt x="0" y="184"/>
                        <a:pt x="0" y="192"/>
                      </a:cubicBezTo>
                      <a:cubicBezTo>
                        <a:pt x="0" y="200"/>
                        <a:pt x="2" y="209"/>
                        <a:pt x="6" y="2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0" name="Freeform 274"/>
                <p:cNvSpPr>
                  <a:spLocks/>
                </p:cNvSpPr>
                <p:nvPr/>
              </p:nvSpPr>
              <p:spPr bwMode="auto">
                <a:xfrm>
                  <a:off x="2045" y="1910"/>
                  <a:ext cx="171" cy="301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4" y="7"/>
                    </a:cxn>
                    <a:cxn ang="0">
                      <a:pos x="154" y="67"/>
                    </a:cxn>
                    <a:cxn ang="0">
                      <a:pos x="166" y="135"/>
                    </a:cxn>
                    <a:cxn ang="0">
                      <a:pos x="170" y="179"/>
                    </a:cxn>
                    <a:cxn ang="0">
                      <a:pos x="178" y="243"/>
                    </a:cxn>
                    <a:cxn ang="0">
                      <a:pos x="192" y="263"/>
                    </a:cxn>
                    <a:cxn ang="0">
                      <a:pos x="144" y="311"/>
                    </a:cxn>
                    <a:cxn ang="0">
                      <a:pos x="118" y="315"/>
                    </a:cxn>
                    <a:cxn ang="0">
                      <a:pos x="98" y="287"/>
                    </a:cxn>
                    <a:cxn ang="0">
                      <a:pos x="58" y="219"/>
                    </a:cxn>
                    <a:cxn ang="0">
                      <a:pos x="66" y="183"/>
                    </a:cxn>
                    <a:cxn ang="0">
                      <a:pos x="66" y="123"/>
                    </a:cxn>
                    <a:cxn ang="0">
                      <a:pos x="48" y="71"/>
                    </a:cxn>
                    <a:cxn ang="0">
                      <a:pos x="34" y="39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98" h="320">
                      <a:moveTo>
                        <a:pt x="0" y="23"/>
                      </a:moveTo>
                      <a:cubicBezTo>
                        <a:pt x="8" y="16"/>
                        <a:pt x="48" y="0"/>
                        <a:pt x="74" y="7"/>
                      </a:cubicBezTo>
                      <a:cubicBezTo>
                        <a:pt x="100" y="14"/>
                        <a:pt x="139" y="46"/>
                        <a:pt x="154" y="67"/>
                      </a:cubicBezTo>
                      <a:cubicBezTo>
                        <a:pt x="169" y="88"/>
                        <a:pt x="163" y="116"/>
                        <a:pt x="166" y="135"/>
                      </a:cubicBezTo>
                      <a:cubicBezTo>
                        <a:pt x="169" y="154"/>
                        <a:pt x="168" y="161"/>
                        <a:pt x="170" y="179"/>
                      </a:cubicBezTo>
                      <a:cubicBezTo>
                        <a:pt x="172" y="197"/>
                        <a:pt x="174" y="229"/>
                        <a:pt x="178" y="243"/>
                      </a:cubicBezTo>
                      <a:cubicBezTo>
                        <a:pt x="182" y="257"/>
                        <a:pt x="198" y="252"/>
                        <a:pt x="192" y="263"/>
                      </a:cubicBezTo>
                      <a:cubicBezTo>
                        <a:pt x="186" y="274"/>
                        <a:pt x="156" y="302"/>
                        <a:pt x="144" y="311"/>
                      </a:cubicBezTo>
                      <a:cubicBezTo>
                        <a:pt x="132" y="320"/>
                        <a:pt x="126" y="319"/>
                        <a:pt x="118" y="315"/>
                      </a:cubicBezTo>
                      <a:cubicBezTo>
                        <a:pt x="110" y="311"/>
                        <a:pt x="108" y="303"/>
                        <a:pt x="98" y="287"/>
                      </a:cubicBezTo>
                      <a:cubicBezTo>
                        <a:pt x="88" y="271"/>
                        <a:pt x="63" y="236"/>
                        <a:pt x="58" y="219"/>
                      </a:cubicBezTo>
                      <a:cubicBezTo>
                        <a:pt x="53" y="202"/>
                        <a:pt x="65" y="199"/>
                        <a:pt x="66" y="183"/>
                      </a:cubicBezTo>
                      <a:cubicBezTo>
                        <a:pt x="67" y="167"/>
                        <a:pt x="69" y="142"/>
                        <a:pt x="66" y="123"/>
                      </a:cubicBezTo>
                      <a:cubicBezTo>
                        <a:pt x="63" y="104"/>
                        <a:pt x="53" y="85"/>
                        <a:pt x="48" y="71"/>
                      </a:cubicBezTo>
                      <a:cubicBezTo>
                        <a:pt x="43" y="57"/>
                        <a:pt x="42" y="47"/>
                        <a:pt x="34" y="39"/>
                      </a:cubicBezTo>
                      <a:cubicBezTo>
                        <a:pt x="26" y="31"/>
                        <a:pt x="7" y="26"/>
                        <a:pt x="0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1" name="Freeform 275"/>
                <p:cNvSpPr>
                  <a:spLocks/>
                </p:cNvSpPr>
                <p:nvPr/>
              </p:nvSpPr>
              <p:spPr bwMode="auto">
                <a:xfrm>
                  <a:off x="2133" y="2105"/>
                  <a:ext cx="87" cy="108"/>
                </a:xfrm>
                <a:custGeom>
                  <a:avLst/>
                  <a:gdLst/>
                  <a:ahLst/>
                  <a:cxnLst>
                    <a:cxn ang="0">
                      <a:pos x="76" y="4"/>
                    </a:cxn>
                    <a:cxn ang="0">
                      <a:pos x="76" y="0"/>
                    </a:cxn>
                    <a:cxn ang="0">
                      <a:pos x="100" y="56"/>
                    </a:cxn>
                    <a:cxn ang="0">
                      <a:pos x="28" y="116"/>
                    </a:cxn>
                    <a:cxn ang="0">
                      <a:pos x="0" y="80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100" h="116">
                      <a:moveTo>
                        <a:pt x="76" y="4"/>
                      </a:moveTo>
                      <a:lnTo>
                        <a:pt x="76" y="0"/>
                      </a:lnTo>
                      <a:lnTo>
                        <a:pt x="100" y="56"/>
                      </a:lnTo>
                      <a:lnTo>
                        <a:pt x="28" y="116"/>
                      </a:lnTo>
                      <a:lnTo>
                        <a:pt x="0" y="80"/>
                      </a:lnTo>
                      <a:lnTo>
                        <a:pt x="76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2" name="Freeform 276"/>
                <p:cNvSpPr>
                  <a:spLocks/>
                </p:cNvSpPr>
                <p:nvPr/>
              </p:nvSpPr>
              <p:spPr bwMode="auto">
                <a:xfrm>
                  <a:off x="1709" y="1914"/>
                  <a:ext cx="193" cy="304"/>
                </a:xfrm>
                <a:custGeom>
                  <a:avLst/>
                  <a:gdLst/>
                  <a:ahLst/>
                  <a:cxnLst>
                    <a:cxn ang="0">
                      <a:pos x="221" y="24"/>
                    </a:cxn>
                    <a:cxn ang="0">
                      <a:pos x="185" y="2"/>
                    </a:cxn>
                    <a:cxn ang="0">
                      <a:pos x="121" y="10"/>
                    </a:cxn>
                    <a:cxn ang="0">
                      <a:pos x="47" y="60"/>
                    </a:cxn>
                    <a:cxn ang="0">
                      <a:pos x="35" y="128"/>
                    </a:cxn>
                    <a:cxn ang="0">
                      <a:pos x="31" y="172"/>
                    </a:cxn>
                    <a:cxn ang="0">
                      <a:pos x="23" y="236"/>
                    </a:cxn>
                    <a:cxn ang="0">
                      <a:pos x="9" y="256"/>
                    </a:cxn>
                    <a:cxn ang="0">
                      <a:pos x="77" y="298"/>
                    </a:cxn>
                    <a:cxn ang="0">
                      <a:pos x="117" y="318"/>
                    </a:cxn>
                    <a:cxn ang="0">
                      <a:pos x="125" y="274"/>
                    </a:cxn>
                    <a:cxn ang="0">
                      <a:pos x="143" y="212"/>
                    </a:cxn>
                    <a:cxn ang="0">
                      <a:pos x="145" y="178"/>
                    </a:cxn>
                    <a:cxn ang="0">
                      <a:pos x="145" y="148"/>
                    </a:cxn>
                    <a:cxn ang="0">
                      <a:pos x="157" y="84"/>
                    </a:cxn>
                    <a:cxn ang="0">
                      <a:pos x="165" y="72"/>
                    </a:cxn>
                    <a:cxn ang="0">
                      <a:pos x="181" y="56"/>
                    </a:cxn>
                    <a:cxn ang="0">
                      <a:pos x="221" y="24"/>
                    </a:cxn>
                  </a:cxnLst>
                  <a:rect l="0" t="0" r="r" b="b"/>
                  <a:pathLst>
                    <a:path w="222" h="322">
                      <a:moveTo>
                        <a:pt x="221" y="24"/>
                      </a:moveTo>
                      <a:cubicBezTo>
                        <a:pt x="222" y="15"/>
                        <a:pt x="202" y="4"/>
                        <a:pt x="185" y="2"/>
                      </a:cubicBezTo>
                      <a:cubicBezTo>
                        <a:pt x="168" y="0"/>
                        <a:pt x="144" y="0"/>
                        <a:pt x="121" y="10"/>
                      </a:cubicBezTo>
                      <a:cubicBezTo>
                        <a:pt x="98" y="20"/>
                        <a:pt x="61" y="40"/>
                        <a:pt x="47" y="60"/>
                      </a:cubicBezTo>
                      <a:cubicBezTo>
                        <a:pt x="33" y="80"/>
                        <a:pt x="38" y="109"/>
                        <a:pt x="35" y="128"/>
                      </a:cubicBezTo>
                      <a:cubicBezTo>
                        <a:pt x="32" y="147"/>
                        <a:pt x="33" y="154"/>
                        <a:pt x="31" y="172"/>
                      </a:cubicBezTo>
                      <a:cubicBezTo>
                        <a:pt x="29" y="190"/>
                        <a:pt x="27" y="222"/>
                        <a:pt x="23" y="236"/>
                      </a:cubicBezTo>
                      <a:cubicBezTo>
                        <a:pt x="19" y="250"/>
                        <a:pt x="0" y="246"/>
                        <a:pt x="9" y="256"/>
                      </a:cubicBezTo>
                      <a:cubicBezTo>
                        <a:pt x="18" y="266"/>
                        <a:pt x="59" y="288"/>
                        <a:pt x="77" y="298"/>
                      </a:cubicBezTo>
                      <a:cubicBezTo>
                        <a:pt x="95" y="308"/>
                        <a:pt x="109" y="322"/>
                        <a:pt x="117" y="318"/>
                      </a:cubicBezTo>
                      <a:cubicBezTo>
                        <a:pt x="125" y="314"/>
                        <a:pt x="121" y="292"/>
                        <a:pt x="125" y="274"/>
                      </a:cubicBezTo>
                      <a:cubicBezTo>
                        <a:pt x="129" y="256"/>
                        <a:pt x="140" y="228"/>
                        <a:pt x="143" y="212"/>
                      </a:cubicBezTo>
                      <a:cubicBezTo>
                        <a:pt x="146" y="196"/>
                        <a:pt x="145" y="189"/>
                        <a:pt x="145" y="178"/>
                      </a:cubicBezTo>
                      <a:cubicBezTo>
                        <a:pt x="145" y="167"/>
                        <a:pt x="143" y="164"/>
                        <a:pt x="145" y="148"/>
                      </a:cubicBezTo>
                      <a:cubicBezTo>
                        <a:pt x="147" y="132"/>
                        <a:pt x="154" y="97"/>
                        <a:pt x="157" y="84"/>
                      </a:cubicBezTo>
                      <a:cubicBezTo>
                        <a:pt x="160" y="71"/>
                        <a:pt x="161" y="77"/>
                        <a:pt x="165" y="72"/>
                      </a:cubicBezTo>
                      <a:cubicBezTo>
                        <a:pt x="169" y="67"/>
                        <a:pt x="172" y="64"/>
                        <a:pt x="181" y="56"/>
                      </a:cubicBezTo>
                      <a:cubicBezTo>
                        <a:pt x="190" y="48"/>
                        <a:pt x="213" y="31"/>
                        <a:pt x="221" y="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3" name="Freeform 277"/>
                <p:cNvSpPr>
                  <a:spLocks/>
                </p:cNvSpPr>
                <p:nvPr/>
              </p:nvSpPr>
              <p:spPr bwMode="auto">
                <a:xfrm>
                  <a:off x="1721" y="2112"/>
                  <a:ext cx="97" cy="98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16" y="0"/>
                    </a:cxn>
                    <a:cxn ang="0">
                      <a:pos x="0" y="44"/>
                    </a:cxn>
                    <a:cxn ang="0">
                      <a:pos x="100" y="104"/>
                    </a:cxn>
                    <a:cxn ang="0">
                      <a:pos x="112" y="64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12" h="104">
                      <a:moveTo>
                        <a:pt x="20" y="0"/>
                      </a:moveTo>
                      <a:lnTo>
                        <a:pt x="16" y="0"/>
                      </a:lnTo>
                      <a:lnTo>
                        <a:pt x="0" y="44"/>
                      </a:lnTo>
                      <a:lnTo>
                        <a:pt x="100" y="104"/>
                      </a:lnTo>
                      <a:lnTo>
                        <a:pt x="112" y="6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4" name="Freeform 278"/>
                <p:cNvSpPr>
                  <a:spLocks/>
                </p:cNvSpPr>
                <p:nvPr/>
              </p:nvSpPr>
              <p:spPr bwMode="auto">
                <a:xfrm>
                  <a:off x="1889" y="1886"/>
                  <a:ext cx="73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5" name="Freeform 279"/>
                <p:cNvSpPr>
                  <a:spLocks/>
                </p:cNvSpPr>
                <p:nvPr/>
              </p:nvSpPr>
              <p:spPr bwMode="auto">
                <a:xfrm flipH="1">
                  <a:off x="1962" y="1886"/>
                  <a:ext cx="72" cy="9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28" y="12"/>
                    </a:cxn>
                    <a:cxn ang="0">
                      <a:pos x="0" y="28"/>
                    </a:cxn>
                    <a:cxn ang="0">
                      <a:pos x="56" y="96"/>
                    </a:cxn>
                    <a:cxn ang="0">
                      <a:pos x="84" y="60"/>
                    </a:cxn>
                    <a:cxn ang="0">
                      <a:pos x="32" y="8"/>
                    </a:cxn>
                  </a:cxnLst>
                  <a:rect l="0" t="0" r="r" b="b"/>
                  <a:pathLst>
                    <a:path w="84" h="96">
                      <a:moveTo>
                        <a:pt x="40" y="0"/>
                      </a:moveTo>
                      <a:cubicBezTo>
                        <a:pt x="34" y="12"/>
                        <a:pt x="43" y="12"/>
                        <a:pt x="28" y="12"/>
                      </a:cubicBezTo>
                      <a:lnTo>
                        <a:pt x="0" y="28"/>
                      </a:lnTo>
                      <a:lnTo>
                        <a:pt x="56" y="96"/>
                      </a:lnTo>
                      <a:lnTo>
                        <a:pt x="84" y="60"/>
                      </a:lnTo>
                      <a:lnTo>
                        <a:pt x="32" y="8"/>
                      </a:ln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6" name="Freeform 280"/>
                <p:cNvSpPr>
                  <a:spLocks/>
                </p:cNvSpPr>
                <p:nvPr/>
              </p:nvSpPr>
              <p:spPr bwMode="auto">
                <a:xfrm>
                  <a:off x="1968" y="2112"/>
                  <a:ext cx="6" cy="3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400"/>
                    </a:cxn>
                  </a:cxnLst>
                  <a:rect l="0" t="0" r="r" b="b"/>
                  <a:pathLst>
                    <a:path w="8" h="400">
                      <a:moveTo>
                        <a:pt x="0" y="0"/>
                      </a:moveTo>
                      <a:lnTo>
                        <a:pt x="8" y="40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7" name="Freeform 281"/>
                <p:cNvSpPr>
                  <a:spLocks/>
                </p:cNvSpPr>
                <p:nvPr/>
              </p:nvSpPr>
              <p:spPr bwMode="auto">
                <a:xfrm>
                  <a:off x="1964" y="1950"/>
                  <a:ext cx="1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</a:cxnLst>
                  <a:rect l="0" t="0" r="r" b="b"/>
                  <a:pathLst>
                    <a:path w="1" h="160">
                      <a:moveTo>
                        <a:pt x="0" y="0"/>
                      </a:moveTo>
                      <a:lnTo>
                        <a:pt x="0" y="160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68" name="Freeform 282" descr="Коричневый мрамор"/>
                <p:cNvSpPr>
                  <a:spLocks/>
                </p:cNvSpPr>
                <p:nvPr/>
              </p:nvSpPr>
              <p:spPr bwMode="auto">
                <a:xfrm>
                  <a:off x="1809" y="2448"/>
                  <a:ext cx="341" cy="90"/>
                </a:xfrm>
                <a:custGeom>
                  <a:avLst/>
                  <a:gdLst/>
                  <a:ahLst/>
                  <a:cxnLst>
                    <a:cxn ang="0">
                      <a:pos x="10" y="49"/>
                    </a:cxn>
                    <a:cxn ang="0">
                      <a:pos x="11" y="86"/>
                    </a:cxn>
                    <a:cxn ang="0">
                      <a:pos x="59" y="86"/>
                    </a:cxn>
                    <a:cxn ang="0">
                      <a:pos x="181" y="88"/>
                    </a:cxn>
                    <a:cxn ang="0">
                      <a:pos x="328" y="88"/>
                    </a:cxn>
                    <a:cxn ang="0">
                      <a:pos x="325" y="43"/>
                    </a:cxn>
                    <a:cxn ang="0">
                      <a:pos x="244" y="1"/>
                    </a:cxn>
                    <a:cxn ang="0">
                      <a:pos x="181" y="40"/>
                    </a:cxn>
                    <a:cxn ang="0">
                      <a:pos x="187" y="85"/>
                    </a:cxn>
                    <a:cxn ang="0">
                      <a:pos x="154" y="34"/>
                    </a:cxn>
                    <a:cxn ang="0">
                      <a:pos x="70" y="7"/>
                    </a:cxn>
                    <a:cxn ang="0">
                      <a:pos x="10" y="49"/>
                    </a:cxn>
                  </a:cxnLst>
                  <a:rect l="0" t="0" r="r" b="b"/>
                  <a:pathLst>
                    <a:path w="352" h="95">
                      <a:moveTo>
                        <a:pt x="10" y="49"/>
                      </a:moveTo>
                      <a:cubicBezTo>
                        <a:pt x="0" y="62"/>
                        <a:pt x="3" y="80"/>
                        <a:pt x="11" y="86"/>
                      </a:cubicBezTo>
                      <a:cubicBezTo>
                        <a:pt x="19" y="92"/>
                        <a:pt x="31" y="86"/>
                        <a:pt x="59" y="86"/>
                      </a:cubicBezTo>
                      <a:cubicBezTo>
                        <a:pt x="87" y="86"/>
                        <a:pt x="136" y="88"/>
                        <a:pt x="181" y="88"/>
                      </a:cubicBezTo>
                      <a:cubicBezTo>
                        <a:pt x="226" y="88"/>
                        <a:pt x="304" y="95"/>
                        <a:pt x="328" y="88"/>
                      </a:cubicBezTo>
                      <a:cubicBezTo>
                        <a:pt x="352" y="81"/>
                        <a:pt x="339" y="58"/>
                        <a:pt x="325" y="43"/>
                      </a:cubicBezTo>
                      <a:cubicBezTo>
                        <a:pt x="311" y="28"/>
                        <a:pt x="268" y="2"/>
                        <a:pt x="244" y="1"/>
                      </a:cubicBezTo>
                      <a:cubicBezTo>
                        <a:pt x="220" y="0"/>
                        <a:pt x="191" y="26"/>
                        <a:pt x="181" y="40"/>
                      </a:cubicBezTo>
                      <a:cubicBezTo>
                        <a:pt x="171" y="54"/>
                        <a:pt x="191" y="86"/>
                        <a:pt x="187" y="85"/>
                      </a:cubicBezTo>
                      <a:cubicBezTo>
                        <a:pt x="183" y="84"/>
                        <a:pt x="173" y="47"/>
                        <a:pt x="154" y="34"/>
                      </a:cubicBezTo>
                      <a:cubicBezTo>
                        <a:pt x="135" y="21"/>
                        <a:pt x="94" y="4"/>
                        <a:pt x="70" y="7"/>
                      </a:cubicBezTo>
                      <a:cubicBezTo>
                        <a:pt x="46" y="10"/>
                        <a:pt x="20" y="36"/>
                        <a:pt x="10" y="49"/>
                      </a:cubicBezTo>
                      <a:close/>
                    </a:path>
                  </a:pathLst>
                </a:custGeom>
                <a:blipFill dpi="0" rotWithShape="1">
                  <a:blip r:embed="rId7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69" name="Group 283"/>
                <p:cNvGrpSpPr>
                  <a:grpSpLocks/>
                </p:cNvGrpSpPr>
                <p:nvPr/>
              </p:nvGrpSpPr>
              <p:grpSpPr bwMode="auto">
                <a:xfrm>
                  <a:off x="1680" y="1488"/>
                  <a:ext cx="581" cy="789"/>
                  <a:chOff x="1680" y="1488"/>
                  <a:chExt cx="581" cy="789"/>
                </a:xfrm>
              </p:grpSpPr>
              <p:sp>
                <p:nvSpPr>
                  <p:cNvPr id="70" name="Freeform 284"/>
                  <p:cNvSpPr>
                    <a:spLocks/>
                  </p:cNvSpPr>
                  <p:nvPr/>
                </p:nvSpPr>
                <p:spPr bwMode="auto">
                  <a:xfrm>
                    <a:off x="1771" y="1488"/>
                    <a:ext cx="387" cy="287"/>
                  </a:xfrm>
                  <a:custGeom>
                    <a:avLst/>
                    <a:gdLst/>
                    <a:ahLst/>
                    <a:cxnLst>
                      <a:cxn ang="0">
                        <a:pos x="378" y="286"/>
                      </a:cxn>
                      <a:cxn ang="0">
                        <a:pos x="399" y="220"/>
                      </a:cxn>
                      <a:cxn ang="0">
                        <a:pos x="384" y="202"/>
                      </a:cxn>
                      <a:cxn ang="0">
                        <a:pos x="387" y="166"/>
                      </a:cxn>
                      <a:cxn ang="0">
                        <a:pos x="360" y="151"/>
                      </a:cxn>
                      <a:cxn ang="0">
                        <a:pos x="366" y="121"/>
                      </a:cxn>
                      <a:cxn ang="0">
                        <a:pos x="351" y="124"/>
                      </a:cxn>
                      <a:cxn ang="0">
                        <a:pos x="294" y="67"/>
                      </a:cxn>
                      <a:cxn ang="0">
                        <a:pos x="267" y="64"/>
                      </a:cxn>
                      <a:cxn ang="0">
                        <a:pos x="247" y="53"/>
                      </a:cxn>
                      <a:cxn ang="0">
                        <a:pos x="261" y="28"/>
                      </a:cxn>
                      <a:cxn ang="0">
                        <a:pos x="282" y="31"/>
                      </a:cxn>
                      <a:cxn ang="0">
                        <a:pos x="264" y="1"/>
                      </a:cxn>
                      <a:cxn ang="0">
                        <a:pos x="228" y="40"/>
                      </a:cxn>
                      <a:cxn ang="0">
                        <a:pos x="219" y="55"/>
                      </a:cxn>
                      <a:cxn ang="0">
                        <a:pos x="192" y="10"/>
                      </a:cxn>
                      <a:cxn ang="0">
                        <a:pos x="186" y="22"/>
                      </a:cxn>
                      <a:cxn ang="0">
                        <a:pos x="204" y="55"/>
                      </a:cxn>
                      <a:cxn ang="0">
                        <a:pos x="162" y="10"/>
                      </a:cxn>
                      <a:cxn ang="0">
                        <a:pos x="144" y="16"/>
                      </a:cxn>
                      <a:cxn ang="0">
                        <a:pos x="120" y="19"/>
                      </a:cxn>
                      <a:cxn ang="0">
                        <a:pos x="114" y="34"/>
                      </a:cxn>
                      <a:cxn ang="0">
                        <a:pos x="147" y="37"/>
                      </a:cxn>
                      <a:cxn ang="0">
                        <a:pos x="159" y="58"/>
                      </a:cxn>
                      <a:cxn ang="0">
                        <a:pos x="126" y="55"/>
                      </a:cxn>
                      <a:cxn ang="0">
                        <a:pos x="114" y="73"/>
                      </a:cxn>
                      <a:cxn ang="0">
                        <a:pos x="93" y="79"/>
                      </a:cxn>
                      <a:cxn ang="0">
                        <a:pos x="72" y="94"/>
                      </a:cxn>
                      <a:cxn ang="0">
                        <a:pos x="54" y="106"/>
                      </a:cxn>
                      <a:cxn ang="0">
                        <a:pos x="60" y="124"/>
                      </a:cxn>
                      <a:cxn ang="0">
                        <a:pos x="45" y="142"/>
                      </a:cxn>
                      <a:cxn ang="0">
                        <a:pos x="27" y="154"/>
                      </a:cxn>
                      <a:cxn ang="0">
                        <a:pos x="12" y="214"/>
                      </a:cxn>
                      <a:cxn ang="0">
                        <a:pos x="3" y="274"/>
                      </a:cxn>
                      <a:cxn ang="0">
                        <a:pos x="33" y="301"/>
                      </a:cxn>
                    </a:cxnLst>
                    <a:rect l="0" t="0" r="r" b="b"/>
                    <a:pathLst>
                      <a:path w="400" h="301">
                        <a:moveTo>
                          <a:pt x="378" y="286"/>
                        </a:moveTo>
                        <a:cubicBezTo>
                          <a:pt x="381" y="275"/>
                          <a:pt x="398" y="234"/>
                          <a:pt x="399" y="220"/>
                        </a:cubicBezTo>
                        <a:cubicBezTo>
                          <a:pt x="400" y="206"/>
                          <a:pt x="386" y="211"/>
                          <a:pt x="384" y="202"/>
                        </a:cubicBezTo>
                        <a:cubicBezTo>
                          <a:pt x="382" y="193"/>
                          <a:pt x="391" y="174"/>
                          <a:pt x="387" y="166"/>
                        </a:cubicBezTo>
                        <a:cubicBezTo>
                          <a:pt x="383" y="158"/>
                          <a:pt x="363" y="158"/>
                          <a:pt x="360" y="151"/>
                        </a:cubicBezTo>
                        <a:cubicBezTo>
                          <a:pt x="357" y="144"/>
                          <a:pt x="367" y="125"/>
                          <a:pt x="366" y="121"/>
                        </a:cubicBezTo>
                        <a:cubicBezTo>
                          <a:pt x="365" y="117"/>
                          <a:pt x="363" y="133"/>
                          <a:pt x="351" y="124"/>
                        </a:cubicBezTo>
                        <a:cubicBezTo>
                          <a:pt x="339" y="115"/>
                          <a:pt x="308" y="77"/>
                          <a:pt x="294" y="67"/>
                        </a:cubicBezTo>
                        <a:cubicBezTo>
                          <a:pt x="280" y="57"/>
                          <a:pt x="275" y="66"/>
                          <a:pt x="267" y="64"/>
                        </a:cubicBezTo>
                        <a:cubicBezTo>
                          <a:pt x="259" y="62"/>
                          <a:pt x="248" y="59"/>
                          <a:pt x="247" y="53"/>
                        </a:cubicBezTo>
                        <a:cubicBezTo>
                          <a:pt x="246" y="47"/>
                          <a:pt x="255" y="32"/>
                          <a:pt x="261" y="28"/>
                        </a:cubicBezTo>
                        <a:cubicBezTo>
                          <a:pt x="267" y="24"/>
                          <a:pt x="282" y="35"/>
                          <a:pt x="282" y="31"/>
                        </a:cubicBezTo>
                        <a:cubicBezTo>
                          <a:pt x="282" y="27"/>
                          <a:pt x="273" y="0"/>
                          <a:pt x="264" y="1"/>
                        </a:cubicBezTo>
                        <a:cubicBezTo>
                          <a:pt x="255" y="2"/>
                          <a:pt x="235" y="31"/>
                          <a:pt x="228" y="40"/>
                        </a:cubicBezTo>
                        <a:cubicBezTo>
                          <a:pt x="221" y="49"/>
                          <a:pt x="225" y="60"/>
                          <a:pt x="219" y="55"/>
                        </a:cubicBezTo>
                        <a:cubicBezTo>
                          <a:pt x="213" y="50"/>
                          <a:pt x="197" y="15"/>
                          <a:pt x="192" y="10"/>
                        </a:cubicBezTo>
                        <a:cubicBezTo>
                          <a:pt x="187" y="5"/>
                          <a:pt x="184" y="15"/>
                          <a:pt x="186" y="22"/>
                        </a:cubicBezTo>
                        <a:cubicBezTo>
                          <a:pt x="188" y="29"/>
                          <a:pt x="208" y="57"/>
                          <a:pt x="204" y="55"/>
                        </a:cubicBezTo>
                        <a:cubicBezTo>
                          <a:pt x="200" y="53"/>
                          <a:pt x="172" y="17"/>
                          <a:pt x="162" y="10"/>
                        </a:cubicBezTo>
                        <a:cubicBezTo>
                          <a:pt x="152" y="3"/>
                          <a:pt x="151" y="15"/>
                          <a:pt x="144" y="16"/>
                        </a:cubicBezTo>
                        <a:cubicBezTo>
                          <a:pt x="137" y="17"/>
                          <a:pt x="125" y="16"/>
                          <a:pt x="120" y="19"/>
                        </a:cubicBezTo>
                        <a:cubicBezTo>
                          <a:pt x="115" y="22"/>
                          <a:pt x="110" y="31"/>
                          <a:pt x="114" y="34"/>
                        </a:cubicBezTo>
                        <a:cubicBezTo>
                          <a:pt x="118" y="37"/>
                          <a:pt x="140" y="33"/>
                          <a:pt x="147" y="37"/>
                        </a:cubicBezTo>
                        <a:cubicBezTo>
                          <a:pt x="154" y="41"/>
                          <a:pt x="163" y="55"/>
                          <a:pt x="159" y="58"/>
                        </a:cubicBezTo>
                        <a:cubicBezTo>
                          <a:pt x="155" y="61"/>
                          <a:pt x="133" y="53"/>
                          <a:pt x="126" y="55"/>
                        </a:cubicBezTo>
                        <a:cubicBezTo>
                          <a:pt x="119" y="57"/>
                          <a:pt x="119" y="69"/>
                          <a:pt x="114" y="73"/>
                        </a:cubicBezTo>
                        <a:cubicBezTo>
                          <a:pt x="109" y="77"/>
                          <a:pt x="100" y="76"/>
                          <a:pt x="93" y="79"/>
                        </a:cubicBezTo>
                        <a:cubicBezTo>
                          <a:pt x="86" y="82"/>
                          <a:pt x="79" y="89"/>
                          <a:pt x="72" y="94"/>
                        </a:cubicBezTo>
                        <a:cubicBezTo>
                          <a:pt x="65" y="99"/>
                          <a:pt x="56" y="101"/>
                          <a:pt x="54" y="106"/>
                        </a:cubicBezTo>
                        <a:cubicBezTo>
                          <a:pt x="52" y="111"/>
                          <a:pt x="61" y="118"/>
                          <a:pt x="60" y="124"/>
                        </a:cubicBezTo>
                        <a:cubicBezTo>
                          <a:pt x="59" y="130"/>
                          <a:pt x="51" y="137"/>
                          <a:pt x="45" y="142"/>
                        </a:cubicBezTo>
                        <a:cubicBezTo>
                          <a:pt x="39" y="147"/>
                          <a:pt x="33" y="142"/>
                          <a:pt x="27" y="154"/>
                        </a:cubicBezTo>
                        <a:cubicBezTo>
                          <a:pt x="21" y="166"/>
                          <a:pt x="16" y="194"/>
                          <a:pt x="12" y="214"/>
                        </a:cubicBezTo>
                        <a:cubicBezTo>
                          <a:pt x="8" y="234"/>
                          <a:pt x="0" y="260"/>
                          <a:pt x="3" y="274"/>
                        </a:cubicBezTo>
                        <a:cubicBezTo>
                          <a:pt x="6" y="288"/>
                          <a:pt x="27" y="295"/>
                          <a:pt x="33" y="301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50000">
                        <a:srgbClr val="333333"/>
                      </a:gs>
                      <a:gs pos="100000">
                        <a:schemeClr val="bg2"/>
                      </a:gs>
                    </a:gsLst>
                    <a:lin ang="18900000" scaled="1"/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" name="Freeform 285"/>
                  <p:cNvSpPr>
                    <a:spLocks/>
                  </p:cNvSpPr>
                  <p:nvPr/>
                </p:nvSpPr>
                <p:spPr bwMode="auto">
                  <a:xfrm>
                    <a:off x="2159" y="2166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" name="Freeform 286"/>
                  <p:cNvSpPr>
                    <a:spLocks/>
                  </p:cNvSpPr>
                  <p:nvPr/>
                </p:nvSpPr>
                <p:spPr bwMode="auto">
                  <a:xfrm flipH="1">
                    <a:off x="1680" y="2164"/>
                    <a:ext cx="102" cy="11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95" y="33"/>
                      </a:cxn>
                      <a:cxn ang="0">
                        <a:pos x="101" y="81"/>
                      </a:cxn>
                      <a:cxn ang="0">
                        <a:pos x="68" y="96"/>
                      </a:cxn>
                      <a:cxn ang="0">
                        <a:pos x="38" y="114"/>
                      </a:cxn>
                      <a:cxn ang="0">
                        <a:pos x="5" y="75"/>
                      </a:cxn>
                      <a:cxn ang="0">
                        <a:pos x="5" y="48"/>
                      </a:cxn>
                    </a:cxnLst>
                    <a:rect l="0" t="0" r="r" b="b"/>
                    <a:pathLst>
                      <a:path w="105" h="117">
                        <a:moveTo>
                          <a:pt x="56" y="0"/>
                        </a:moveTo>
                        <a:cubicBezTo>
                          <a:pt x="62" y="5"/>
                          <a:pt x="87" y="20"/>
                          <a:pt x="95" y="33"/>
                        </a:cubicBezTo>
                        <a:cubicBezTo>
                          <a:pt x="103" y="46"/>
                          <a:pt x="105" y="70"/>
                          <a:pt x="101" y="81"/>
                        </a:cubicBezTo>
                        <a:cubicBezTo>
                          <a:pt x="97" y="92"/>
                          <a:pt x="78" y="91"/>
                          <a:pt x="68" y="96"/>
                        </a:cubicBezTo>
                        <a:cubicBezTo>
                          <a:pt x="58" y="101"/>
                          <a:pt x="48" y="117"/>
                          <a:pt x="38" y="114"/>
                        </a:cubicBezTo>
                        <a:cubicBezTo>
                          <a:pt x="28" y="111"/>
                          <a:pt x="10" y="86"/>
                          <a:pt x="5" y="75"/>
                        </a:cubicBezTo>
                        <a:cubicBezTo>
                          <a:pt x="0" y="64"/>
                          <a:pt x="5" y="54"/>
                          <a:pt x="5" y="4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FF9F3F"/>
                      </a:gs>
                      <a:gs pos="100000">
                        <a:srgbClr val="FFAE5D"/>
                      </a:gs>
                    </a:gsLst>
                    <a:path path="rect">
                      <a:fillToRect l="50000" t="50000" r="50000" b="50000"/>
                    </a:path>
                  </a:gra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" name="Freeform 287"/>
                  <p:cNvSpPr>
                    <a:spLocks/>
                  </p:cNvSpPr>
                  <p:nvPr/>
                </p:nvSpPr>
                <p:spPr bwMode="auto">
                  <a:xfrm>
                    <a:off x="1804" y="1590"/>
                    <a:ext cx="333" cy="347"/>
                  </a:xfrm>
                  <a:custGeom>
                    <a:avLst/>
                    <a:gdLst/>
                    <a:ahLst/>
                    <a:cxnLst>
                      <a:cxn ang="0">
                        <a:pos x="0" y="194"/>
                      </a:cxn>
                      <a:cxn ang="0">
                        <a:pos x="6" y="209"/>
                      </a:cxn>
                      <a:cxn ang="0">
                        <a:pos x="36" y="266"/>
                      </a:cxn>
                      <a:cxn ang="0">
                        <a:pos x="87" y="308"/>
                      </a:cxn>
                      <a:cxn ang="0">
                        <a:pos x="138" y="320"/>
                      </a:cxn>
                      <a:cxn ang="0">
                        <a:pos x="144" y="344"/>
                      </a:cxn>
                      <a:cxn ang="0">
                        <a:pos x="165" y="365"/>
                      </a:cxn>
                      <a:cxn ang="0">
                        <a:pos x="192" y="341"/>
                      </a:cxn>
                      <a:cxn ang="0">
                        <a:pos x="207" y="317"/>
                      </a:cxn>
                      <a:cxn ang="0">
                        <a:pos x="255" y="308"/>
                      </a:cxn>
                      <a:cxn ang="0">
                        <a:pos x="303" y="275"/>
                      </a:cxn>
                      <a:cxn ang="0">
                        <a:pos x="342" y="179"/>
                      </a:cxn>
                      <a:cxn ang="0">
                        <a:pos x="288" y="98"/>
                      </a:cxn>
                      <a:cxn ang="0">
                        <a:pos x="256" y="27"/>
                      </a:cxn>
                      <a:cxn ang="0">
                        <a:pos x="208" y="75"/>
                      </a:cxn>
                      <a:cxn ang="0">
                        <a:pos x="198" y="56"/>
                      </a:cxn>
                      <a:cxn ang="0">
                        <a:pos x="183" y="53"/>
                      </a:cxn>
                      <a:cxn ang="0">
                        <a:pos x="112" y="75"/>
                      </a:cxn>
                      <a:cxn ang="0">
                        <a:pos x="126" y="41"/>
                      </a:cxn>
                      <a:cxn ang="0">
                        <a:pos x="114" y="11"/>
                      </a:cxn>
                      <a:cxn ang="0">
                        <a:pos x="54" y="110"/>
                      </a:cxn>
                      <a:cxn ang="0">
                        <a:pos x="60" y="137"/>
                      </a:cxn>
                      <a:cxn ang="0">
                        <a:pos x="54" y="161"/>
                      </a:cxn>
                      <a:cxn ang="0">
                        <a:pos x="36" y="155"/>
                      </a:cxn>
                      <a:cxn ang="0">
                        <a:pos x="33" y="119"/>
                      </a:cxn>
                      <a:cxn ang="0">
                        <a:pos x="12" y="152"/>
                      </a:cxn>
                      <a:cxn ang="0">
                        <a:pos x="12" y="173"/>
                      </a:cxn>
                      <a:cxn ang="0">
                        <a:pos x="9" y="185"/>
                      </a:cxn>
                      <a:cxn ang="0">
                        <a:pos x="0" y="194"/>
                      </a:cxn>
                    </a:cxnLst>
                    <a:rect l="0" t="0" r="r" b="b"/>
                    <a:pathLst>
                      <a:path w="344" h="365">
                        <a:moveTo>
                          <a:pt x="0" y="194"/>
                        </a:moveTo>
                        <a:cubicBezTo>
                          <a:pt x="0" y="198"/>
                          <a:pt x="0" y="197"/>
                          <a:pt x="6" y="209"/>
                        </a:cubicBezTo>
                        <a:cubicBezTo>
                          <a:pt x="12" y="221"/>
                          <a:pt x="23" y="250"/>
                          <a:pt x="36" y="266"/>
                        </a:cubicBezTo>
                        <a:cubicBezTo>
                          <a:pt x="49" y="282"/>
                          <a:pt x="70" y="299"/>
                          <a:pt x="87" y="308"/>
                        </a:cubicBezTo>
                        <a:cubicBezTo>
                          <a:pt x="104" y="317"/>
                          <a:pt x="129" y="314"/>
                          <a:pt x="138" y="320"/>
                        </a:cubicBezTo>
                        <a:cubicBezTo>
                          <a:pt x="147" y="326"/>
                          <a:pt x="140" y="337"/>
                          <a:pt x="144" y="344"/>
                        </a:cubicBezTo>
                        <a:cubicBezTo>
                          <a:pt x="148" y="351"/>
                          <a:pt x="157" y="365"/>
                          <a:pt x="165" y="365"/>
                        </a:cubicBezTo>
                        <a:cubicBezTo>
                          <a:pt x="173" y="365"/>
                          <a:pt x="185" y="349"/>
                          <a:pt x="192" y="341"/>
                        </a:cubicBezTo>
                        <a:cubicBezTo>
                          <a:pt x="199" y="333"/>
                          <a:pt x="197" y="322"/>
                          <a:pt x="207" y="317"/>
                        </a:cubicBezTo>
                        <a:cubicBezTo>
                          <a:pt x="217" y="312"/>
                          <a:pt x="239" y="315"/>
                          <a:pt x="255" y="308"/>
                        </a:cubicBezTo>
                        <a:cubicBezTo>
                          <a:pt x="271" y="301"/>
                          <a:pt x="289" y="296"/>
                          <a:pt x="303" y="275"/>
                        </a:cubicBezTo>
                        <a:cubicBezTo>
                          <a:pt x="317" y="254"/>
                          <a:pt x="344" y="208"/>
                          <a:pt x="342" y="179"/>
                        </a:cubicBezTo>
                        <a:cubicBezTo>
                          <a:pt x="340" y="150"/>
                          <a:pt x="302" y="123"/>
                          <a:pt x="288" y="98"/>
                        </a:cubicBezTo>
                        <a:cubicBezTo>
                          <a:pt x="274" y="73"/>
                          <a:pt x="269" y="31"/>
                          <a:pt x="256" y="27"/>
                        </a:cubicBezTo>
                        <a:cubicBezTo>
                          <a:pt x="243" y="23"/>
                          <a:pt x="218" y="70"/>
                          <a:pt x="208" y="75"/>
                        </a:cubicBezTo>
                        <a:cubicBezTo>
                          <a:pt x="198" y="80"/>
                          <a:pt x="202" y="60"/>
                          <a:pt x="198" y="56"/>
                        </a:cubicBezTo>
                        <a:cubicBezTo>
                          <a:pt x="194" y="52"/>
                          <a:pt x="197" y="50"/>
                          <a:pt x="183" y="53"/>
                        </a:cubicBezTo>
                        <a:cubicBezTo>
                          <a:pt x="169" y="56"/>
                          <a:pt x="121" y="77"/>
                          <a:pt x="112" y="75"/>
                        </a:cubicBezTo>
                        <a:cubicBezTo>
                          <a:pt x="103" y="73"/>
                          <a:pt x="126" y="52"/>
                          <a:pt x="126" y="41"/>
                        </a:cubicBezTo>
                        <a:cubicBezTo>
                          <a:pt x="126" y="30"/>
                          <a:pt x="126" y="0"/>
                          <a:pt x="114" y="11"/>
                        </a:cubicBezTo>
                        <a:cubicBezTo>
                          <a:pt x="102" y="22"/>
                          <a:pt x="63" y="89"/>
                          <a:pt x="54" y="110"/>
                        </a:cubicBezTo>
                        <a:cubicBezTo>
                          <a:pt x="45" y="131"/>
                          <a:pt x="60" y="129"/>
                          <a:pt x="60" y="137"/>
                        </a:cubicBezTo>
                        <a:cubicBezTo>
                          <a:pt x="60" y="145"/>
                          <a:pt x="58" y="158"/>
                          <a:pt x="54" y="161"/>
                        </a:cubicBezTo>
                        <a:cubicBezTo>
                          <a:pt x="50" y="164"/>
                          <a:pt x="39" y="162"/>
                          <a:pt x="36" y="155"/>
                        </a:cubicBezTo>
                        <a:cubicBezTo>
                          <a:pt x="33" y="148"/>
                          <a:pt x="37" y="119"/>
                          <a:pt x="33" y="119"/>
                        </a:cubicBezTo>
                        <a:cubicBezTo>
                          <a:pt x="29" y="119"/>
                          <a:pt x="16" y="143"/>
                          <a:pt x="12" y="152"/>
                        </a:cubicBezTo>
                        <a:cubicBezTo>
                          <a:pt x="8" y="161"/>
                          <a:pt x="12" y="168"/>
                          <a:pt x="12" y="173"/>
                        </a:cubicBezTo>
                        <a:cubicBezTo>
                          <a:pt x="12" y="178"/>
                          <a:pt x="11" y="182"/>
                          <a:pt x="9" y="185"/>
                        </a:cubicBezTo>
                        <a:cubicBezTo>
                          <a:pt x="7" y="188"/>
                          <a:pt x="0" y="190"/>
                          <a:pt x="0" y="19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C993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" name="Freeform 288"/>
                  <p:cNvSpPr>
                    <a:spLocks/>
                  </p:cNvSpPr>
                  <p:nvPr/>
                </p:nvSpPr>
                <p:spPr bwMode="auto">
                  <a:xfrm>
                    <a:off x="1923" y="1823"/>
                    <a:ext cx="110" cy="3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9" y="27"/>
                      </a:cxn>
                      <a:cxn ang="0">
                        <a:pos x="60" y="30"/>
                      </a:cxn>
                      <a:cxn ang="0">
                        <a:pos x="81" y="27"/>
                      </a:cxn>
                      <a:cxn ang="0">
                        <a:pos x="114" y="3"/>
                      </a:cxn>
                    </a:cxnLst>
                    <a:rect l="0" t="0" r="r" b="b"/>
                    <a:pathLst>
                      <a:path w="114" h="32">
                        <a:moveTo>
                          <a:pt x="0" y="0"/>
                        </a:moveTo>
                        <a:cubicBezTo>
                          <a:pt x="7" y="4"/>
                          <a:pt x="29" y="22"/>
                          <a:pt x="39" y="27"/>
                        </a:cubicBezTo>
                        <a:cubicBezTo>
                          <a:pt x="49" y="32"/>
                          <a:pt x="53" y="30"/>
                          <a:pt x="60" y="30"/>
                        </a:cubicBezTo>
                        <a:cubicBezTo>
                          <a:pt x="67" y="30"/>
                          <a:pt x="72" y="32"/>
                          <a:pt x="81" y="27"/>
                        </a:cubicBezTo>
                        <a:cubicBezTo>
                          <a:pt x="90" y="22"/>
                          <a:pt x="107" y="8"/>
                          <a:pt x="114" y="3"/>
                        </a:cubicBezTo>
                      </a:path>
                    </a:pathLst>
                  </a:custGeom>
                  <a:noFill/>
                  <a:ln w="12700" cmpd="sng">
                    <a:solidFill>
                      <a:srgbClr val="D20000"/>
                    </a:solidFill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" name="Freeform 289"/>
                  <p:cNvSpPr>
                    <a:spLocks/>
                  </p:cNvSpPr>
                  <p:nvPr/>
                </p:nvSpPr>
                <p:spPr bwMode="auto">
                  <a:xfrm>
                    <a:off x="1959" y="1835"/>
                    <a:ext cx="46" cy="9"/>
                  </a:xfrm>
                  <a:custGeom>
                    <a:avLst/>
                    <a:gdLst/>
                    <a:ahLst/>
                    <a:cxnLst>
                      <a:cxn ang="0">
                        <a:pos x="0" y="10"/>
                      </a:cxn>
                      <a:cxn ang="0">
                        <a:pos x="11" y="0"/>
                      </a:cxn>
                      <a:cxn ang="0">
                        <a:pos x="23" y="9"/>
                      </a:cxn>
                      <a:cxn ang="0">
                        <a:pos x="38" y="0"/>
                      </a:cxn>
                      <a:cxn ang="0">
                        <a:pos x="48" y="10"/>
                      </a:cxn>
                    </a:cxnLst>
                    <a:rect l="0" t="0" r="r" b="b"/>
                    <a:pathLst>
                      <a:path w="48" h="10">
                        <a:moveTo>
                          <a:pt x="0" y="10"/>
                        </a:moveTo>
                        <a:cubicBezTo>
                          <a:pt x="2" y="8"/>
                          <a:pt x="7" y="0"/>
                          <a:pt x="11" y="0"/>
                        </a:cubicBezTo>
                        <a:cubicBezTo>
                          <a:pt x="15" y="0"/>
                          <a:pt x="19" y="9"/>
                          <a:pt x="23" y="9"/>
                        </a:cubicBezTo>
                        <a:cubicBezTo>
                          <a:pt x="27" y="9"/>
                          <a:pt x="34" y="0"/>
                          <a:pt x="38" y="0"/>
                        </a:cubicBezTo>
                        <a:cubicBezTo>
                          <a:pt x="42" y="0"/>
                          <a:pt x="46" y="8"/>
                          <a:pt x="48" y="10"/>
                        </a:cubicBezTo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" name="Freeform 290"/>
                  <p:cNvSpPr>
                    <a:spLocks/>
                  </p:cNvSpPr>
                  <p:nvPr/>
                </p:nvSpPr>
                <p:spPr bwMode="auto">
                  <a:xfrm>
                    <a:off x="1906" y="1711"/>
                    <a:ext cx="61" cy="26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" name="Freeform 291"/>
                  <p:cNvSpPr>
                    <a:spLocks/>
                  </p:cNvSpPr>
                  <p:nvPr/>
                </p:nvSpPr>
                <p:spPr bwMode="auto">
                  <a:xfrm>
                    <a:off x="1926" y="1740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8" name="Freeform 292"/>
                  <p:cNvSpPr>
                    <a:spLocks/>
                  </p:cNvSpPr>
                  <p:nvPr/>
                </p:nvSpPr>
                <p:spPr bwMode="auto">
                  <a:xfrm>
                    <a:off x="1905" y="1719"/>
                    <a:ext cx="62" cy="35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9" name="Freeform 293"/>
                  <p:cNvSpPr>
                    <a:spLocks/>
                  </p:cNvSpPr>
                  <p:nvPr/>
                </p:nvSpPr>
                <p:spPr bwMode="auto">
                  <a:xfrm flipH="1">
                    <a:off x="2005" y="1707"/>
                    <a:ext cx="61" cy="27"/>
                  </a:xfrm>
                  <a:custGeom>
                    <a:avLst/>
                    <a:gdLst/>
                    <a:ahLst/>
                    <a:cxnLst>
                      <a:cxn ang="0">
                        <a:pos x="63" y="16"/>
                      </a:cxn>
                      <a:cxn ang="0">
                        <a:pos x="33" y="4"/>
                      </a:cxn>
                      <a:cxn ang="0">
                        <a:pos x="24" y="4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63" h="28">
                        <a:moveTo>
                          <a:pt x="63" y="16"/>
                        </a:moveTo>
                        <a:cubicBezTo>
                          <a:pt x="58" y="14"/>
                          <a:pt x="39" y="6"/>
                          <a:pt x="33" y="4"/>
                        </a:cubicBezTo>
                        <a:cubicBezTo>
                          <a:pt x="27" y="2"/>
                          <a:pt x="29" y="0"/>
                          <a:pt x="24" y="4"/>
                        </a:cubicBezTo>
                        <a:cubicBezTo>
                          <a:pt x="19" y="8"/>
                          <a:pt x="5" y="23"/>
                          <a:pt x="0" y="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0" name="Freeform 294"/>
                  <p:cNvSpPr>
                    <a:spLocks/>
                  </p:cNvSpPr>
                  <p:nvPr/>
                </p:nvSpPr>
                <p:spPr bwMode="auto">
                  <a:xfrm flipH="1">
                    <a:off x="2020" y="1736"/>
                    <a:ext cx="26" cy="26"/>
                  </a:xfrm>
                  <a:custGeom>
                    <a:avLst/>
                    <a:gdLst/>
                    <a:ahLst/>
                    <a:cxnLst>
                      <a:cxn ang="0">
                        <a:pos x="27" y="12"/>
                      </a:cxn>
                      <a:cxn ang="0">
                        <a:pos x="12" y="0"/>
                      </a:cxn>
                      <a:cxn ang="0">
                        <a:pos x="0" y="15"/>
                      </a:cxn>
                      <a:cxn ang="0">
                        <a:pos x="15" y="27"/>
                      </a:cxn>
                      <a:cxn ang="0">
                        <a:pos x="27" y="12"/>
                      </a:cxn>
                    </a:cxnLst>
                    <a:rect l="0" t="0" r="r" b="b"/>
                    <a:pathLst>
                      <a:path w="27" h="27">
                        <a:moveTo>
                          <a:pt x="27" y="12"/>
                        </a:moveTo>
                        <a:cubicBezTo>
                          <a:pt x="27" y="8"/>
                          <a:pt x="16" y="0"/>
                          <a:pt x="12" y="0"/>
                        </a:cubicBezTo>
                        <a:cubicBezTo>
                          <a:pt x="8" y="0"/>
                          <a:pt x="0" y="11"/>
                          <a:pt x="0" y="15"/>
                        </a:cubicBezTo>
                        <a:cubicBezTo>
                          <a:pt x="0" y="19"/>
                          <a:pt x="11" y="27"/>
                          <a:pt x="15" y="27"/>
                        </a:cubicBezTo>
                        <a:cubicBezTo>
                          <a:pt x="19" y="27"/>
                          <a:pt x="27" y="16"/>
                          <a:pt x="27" y="1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" name="Freeform 295"/>
                  <p:cNvSpPr>
                    <a:spLocks/>
                  </p:cNvSpPr>
                  <p:nvPr/>
                </p:nvSpPr>
                <p:spPr bwMode="auto">
                  <a:xfrm flipH="1">
                    <a:off x="2005" y="1716"/>
                    <a:ext cx="62" cy="34"/>
                  </a:xfrm>
                  <a:custGeom>
                    <a:avLst/>
                    <a:gdLst/>
                    <a:ahLst/>
                    <a:cxnLst>
                      <a:cxn ang="0">
                        <a:pos x="4" y="31"/>
                      </a:cxn>
                      <a:cxn ang="0">
                        <a:pos x="4" y="22"/>
                      </a:cxn>
                      <a:cxn ang="0">
                        <a:pos x="31" y="1"/>
                      </a:cxn>
                      <a:cxn ang="0">
                        <a:pos x="61" y="13"/>
                      </a:cxn>
                      <a:cxn ang="0">
                        <a:pos x="52" y="31"/>
                      </a:cxn>
                      <a:cxn ang="0">
                        <a:pos x="34" y="19"/>
                      </a:cxn>
                      <a:cxn ang="0">
                        <a:pos x="13" y="34"/>
                      </a:cxn>
                      <a:cxn ang="0">
                        <a:pos x="4" y="31"/>
                      </a:cxn>
                    </a:cxnLst>
                    <a:rect l="0" t="0" r="r" b="b"/>
                    <a:pathLst>
                      <a:path w="64" h="36">
                        <a:moveTo>
                          <a:pt x="4" y="31"/>
                        </a:moveTo>
                        <a:cubicBezTo>
                          <a:pt x="3" y="29"/>
                          <a:pt x="0" y="27"/>
                          <a:pt x="4" y="22"/>
                        </a:cubicBezTo>
                        <a:cubicBezTo>
                          <a:pt x="8" y="17"/>
                          <a:pt x="22" y="2"/>
                          <a:pt x="31" y="1"/>
                        </a:cubicBezTo>
                        <a:cubicBezTo>
                          <a:pt x="40" y="0"/>
                          <a:pt x="58" y="8"/>
                          <a:pt x="61" y="13"/>
                        </a:cubicBezTo>
                        <a:cubicBezTo>
                          <a:pt x="64" y="18"/>
                          <a:pt x="56" y="30"/>
                          <a:pt x="52" y="31"/>
                        </a:cubicBezTo>
                        <a:cubicBezTo>
                          <a:pt x="48" y="32"/>
                          <a:pt x="40" y="19"/>
                          <a:pt x="34" y="19"/>
                        </a:cubicBezTo>
                        <a:cubicBezTo>
                          <a:pt x="28" y="19"/>
                          <a:pt x="18" y="32"/>
                          <a:pt x="13" y="34"/>
                        </a:cubicBezTo>
                        <a:cubicBezTo>
                          <a:pt x="8" y="36"/>
                          <a:pt x="4" y="34"/>
                          <a:pt x="4" y="3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" name="Freeform 296"/>
                  <p:cNvSpPr>
                    <a:spLocks/>
                  </p:cNvSpPr>
                  <p:nvPr/>
                </p:nvSpPr>
                <p:spPr bwMode="auto">
                  <a:xfrm>
                    <a:off x="1986" y="1681"/>
                    <a:ext cx="99" cy="102"/>
                  </a:xfrm>
                  <a:custGeom>
                    <a:avLst/>
                    <a:gdLst/>
                    <a:ahLst/>
                    <a:cxnLst>
                      <a:cxn ang="0">
                        <a:pos x="4" y="35"/>
                      </a:cxn>
                      <a:cxn ang="0">
                        <a:pos x="37" y="5"/>
                      </a:cxn>
                      <a:cxn ang="0">
                        <a:pos x="67" y="5"/>
                      </a:cxn>
                      <a:cxn ang="0">
                        <a:pos x="97" y="35"/>
                      </a:cxn>
                      <a:cxn ang="0">
                        <a:pos x="97" y="68"/>
                      </a:cxn>
                      <a:cxn ang="0">
                        <a:pos x="70" y="101"/>
                      </a:cxn>
                      <a:cxn ang="0">
                        <a:pos x="40" y="104"/>
                      </a:cxn>
                      <a:cxn ang="0">
                        <a:pos x="13" y="92"/>
                      </a:cxn>
                      <a:cxn ang="0">
                        <a:pos x="1" y="65"/>
                      </a:cxn>
                      <a:cxn ang="0">
                        <a:pos x="4" y="35"/>
                      </a:cxn>
                    </a:cxnLst>
                    <a:rect l="0" t="0" r="r" b="b"/>
                    <a:pathLst>
                      <a:path w="102" h="107">
                        <a:moveTo>
                          <a:pt x="4" y="35"/>
                        </a:moveTo>
                        <a:cubicBezTo>
                          <a:pt x="9" y="25"/>
                          <a:pt x="27" y="10"/>
                          <a:pt x="37" y="5"/>
                        </a:cubicBezTo>
                        <a:cubicBezTo>
                          <a:pt x="47" y="0"/>
                          <a:pt x="57" y="0"/>
                          <a:pt x="67" y="5"/>
                        </a:cubicBezTo>
                        <a:cubicBezTo>
                          <a:pt x="77" y="10"/>
                          <a:pt x="92" y="25"/>
                          <a:pt x="97" y="35"/>
                        </a:cubicBezTo>
                        <a:cubicBezTo>
                          <a:pt x="102" y="45"/>
                          <a:pt x="101" y="57"/>
                          <a:pt x="97" y="68"/>
                        </a:cubicBezTo>
                        <a:cubicBezTo>
                          <a:pt x="93" y="79"/>
                          <a:pt x="79" y="95"/>
                          <a:pt x="70" y="101"/>
                        </a:cubicBezTo>
                        <a:cubicBezTo>
                          <a:pt x="61" y="107"/>
                          <a:pt x="49" y="105"/>
                          <a:pt x="40" y="104"/>
                        </a:cubicBezTo>
                        <a:cubicBezTo>
                          <a:pt x="31" y="103"/>
                          <a:pt x="19" y="98"/>
                          <a:pt x="13" y="92"/>
                        </a:cubicBezTo>
                        <a:cubicBezTo>
                          <a:pt x="7" y="86"/>
                          <a:pt x="2" y="74"/>
                          <a:pt x="1" y="65"/>
                        </a:cubicBezTo>
                        <a:cubicBezTo>
                          <a:pt x="0" y="56"/>
                          <a:pt x="4" y="41"/>
                          <a:pt x="4" y="35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" name="Freeform 297"/>
                  <p:cNvSpPr>
                    <a:spLocks/>
                  </p:cNvSpPr>
                  <p:nvPr/>
                </p:nvSpPr>
                <p:spPr bwMode="auto">
                  <a:xfrm>
                    <a:off x="1883" y="1687"/>
                    <a:ext cx="101" cy="99"/>
                  </a:xfrm>
                  <a:custGeom>
                    <a:avLst/>
                    <a:gdLst/>
                    <a:ahLst/>
                    <a:cxnLst>
                      <a:cxn ang="0">
                        <a:pos x="2" y="32"/>
                      </a:cxn>
                      <a:cxn ang="0">
                        <a:pos x="29" y="8"/>
                      </a:cxn>
                      <a:cxn ang="0">
                        <a:pos x="74" y="5"/>
                      </a:cxn>
                      <a:cxn ang="0">
                        <a:pos x="101" y="38"/>
                      </a:cxn>
                      <a:cxn ang="0">
                        <a:pos x="95" y="74"/>
                      </a:cxn>
                      <a:cxn ang="0">
                        <a:pos x="74" y="98"/>
                      </a:cxn>
                      <a:cxn ang="0">
                        <a:pos x="62" y="98"/>
                      </a:cxn>
                      <a:cxn ang="0">
                        <a:pos x="32" y="101"/>
                      </a:cxn>
                      <a:cxn ang="0">
                        <a:pos x="8" y="80"/>
                      </a:cxn>
                      <a:cxn ang="0">
                        <a:pos x="5" y="62"/>
                      </a:cxn>
                      <a:cxn ang="0">
                        <a:pos x="2" y="32"/>
                      </a:cxn>
                    </a:cxnLst>
                    <a:rect l="0" t="0" r="r" b="b"/>
                    <a:pathLst>
                      <a:path w="104" h="104">
                        <a:moveTo>
                          <a:pt x="2" y="32"/>
                        </a:moveTo>
                        <a:cubicBezTo>
                          <a:pt x="6" y="23"/>
                          <a:pt x="17" y="12"/>
                          <a:pt x="29" y="8"/>
                        </a:cubicBezTo>
                        <a:cubicBezTo>
                          <a:pt x="41" y="4"/>
                          <a:pt x="62" y="0"/>
                          <a:pt x="74" y="5"/>
                        </a:cubicBezTo>
                        <a:cubicBezTo>
                          <a:pt x="86" y="10"/>
                          <a:pt x="98" y="27"/>
                          <a:pt x="101" y="38"/>
                        </a:cubicBezTo>
                        <a:cubicBezTo>
                          <a:pt x="104" y="49"/>
                          <a:pt x="99" y="64"/>
                          <a:pt x="95" y="74"/>
                        </a:cubicBezTo>
                        <a:cubicBezTo>
                          <a:pt x="91" y="84"/>
                          <a:pt x="79" y="94"/>
                          <a:pt x="74" y="98"/>
                        </a:cubicBezTo>
                        <a:cubicBezTo>
                          <a:pt x="69" y="102"/>
                          <a:pt x="69" y="97"/>
                          <a:pt x="62" y="98"/>
                        </a:cubicBezTo>
                        <a:cubicBezTo>
                          <a:pt x="55" y="99"/>
                          <a:pt x="41" y="104"/>
                          <a:pt x="32" y="101"/>
                        </a:cubicBezTo>
                        <a:cubicBezTo>
                          <a:pt x="23" y="98"/>
                          <a:pt x="12" y="87"/>
                          <a:pt x="8" y="80"/>
                        </a:cubicBezTo>
                        <a:cubicBezTo>
                          <a:pt x="4" y="73"/>
                          <a:pt x="6" y="70"/>
                          <a:pt x="5" y="62"/>
                        </a:cubicBezTo>
                        <a:cubicBezTo>
                          <a:pt x="4" y="54"/>
                          <a:pt x="0" y="40"/>
                          <a:pt x="2" y="32"/>
                        </a:cubicBez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" name="Freeform 298"/>
                  <p:cNvSpPr>
                    <a:spLocks/>
                  </p:cNvSpPr>
                  <p:nvPr/>
                </p:nvSpPr>
                <p:spPr bwMode="auto">
                  <a:xfrm>
                    <a:off x="2031" y="1766"/>
                    <a:ext cx="67" cy="78"/>
                  </a:xfrm>
                  <a:custGeom>
                    <a:avLst/>
                    <a:gdLst/>
                    <a:ahLst/>
                    <a:cxnLst>
                      <a:cxn ang="0">
                        <a:pos x="60" y="6"/>
                      </a:cxn>
                      <a:cxn ang="0">
                        <a:pos x="63" y="39"/>
                      </a:cxn>
                      <a:cxn ang="0">
                        <a:pos x="43" y="81"/>
                      </a:cxn>
                      <a:cxn ang="0">
                        <a:pos x="3" y="30"/>
                      </a:cxn>
                      <a:cxn ang="0">
                        <a:pos x="60" y="6"/>
                      </a:cxn>
                    </a:cxnLst>
                    <a:rect l="0" t="0" r="r" b="b"/>
                    <a:pathLst>
                      <a:path w="70" h="82">
                        <a:moveTo>
                          <a:pt x="60" y="6"/>
                        </a:moveTo>
                        <a:cubicBezTo>
                          <a:pt x="70" y="8"/>
                          <a:pt x="66" y="27"/>
                          <a:pt x="63" y="39"/>
                        </a:cubicBezTo>
                        <a:cubicBezTo>
                          <a:pt x="60" y="51"/>
                          <a:pt x="53" y="82"/>
                          <a:pt x="43" y="81"/>
                        </a:cubicBezTo>
                        <a:cubicBezTo>
                          <a:pt x="33" y="80"/>
                          <a:pt x="0" y="42"/>
                          <a:pt x="3" y="30"/>
                        </a:cubicBezTo>
                        <a:cubicBezTo>
                          <a:pt x="6" y="18"/>
                          <a:pt x="50" y="0"/>
                          <a:pt x="60" y="6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" name="Freeform 299"/>
                  <p:cNvSpPr>
                    <a:spLocks/>
                  </p:cNvSpPr>
                  <p:nvPr/>
                </p:nvSpPr>
                <p:spPr bwMode="auto">
                  <a:xfrm>
                    <a:off x="1866" y="1795"/>
                    <a:ext cx="71" cy="49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7" y="33"/>
                      </a:cxn>
                      <a:cxn ang="0">
                        <a:pos x="28" y="51"/>
                      </a:cxn>
                      <a:cxn ang="0">
                        <a:pos x="70" y="27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73" h="52">
                        <a:moveTo>
                          <a:pt x="10" y="0"/>
                        </a:moveTo>
                        <a:cubicBezTo>
                          <a:pt x="0" y="1"/>
                          <a:pt x="4" y="25"/>
                          <a:pt x="7" y="33"/>
                        </a:cubicBezTo>
                        <a:cubicBezTo>
                          <a:pt x="10" y="41"/>
                          <a:pt x="18" y="52"/>
                          <a:pt x="28" y="51"/>
                        </a:cubicBezTo>
                        <a:cubicBezTo>
                          <a:pt x="38" y="50"/>
                          <a:pt x="73" y="35"/>
                          <a:pt x="70" y="27"/>
                        </a:cubicBezTo>
                        <a:cubicBezTo>
                          <a:pt x="67" y="19"/>
                          <a:pt x="23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FDA1F0"/>
                  </a:solidFill>
                  <a:ln w="3175" cmpd="sng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ru-RU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</p:grpSp>
          <p:sp>
            <p:nvSpPr>
              <p:cNvPr id="53" name="Freeform 300"/>
              <p:cNvSpPr>
                <a:spLocks/>
              </p:cNvSpPr>
              <p:nvPr/>
            </p:nvSpPr>
            <p:spPr bwMode="auto">
              <a:xfrm>
                <a:off x="1050" y="345"/>
                <a:ext cx="42" cy="1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15"/>
                  </a:cxn>
                  <a:cxn ang="0">
                    <a:pos x="21" y="0"/>
                  </a:cxn>
                  <a:cxn ang="0">
                    <a:pos x="36" y="15"/>
                  </a:cxn>
                  <a:cxn ang="0">
                    <a:pos x="42" y="12"/>
                  </a:cxn>
                </a:cxnLst>
                <a:rect l="0" t="0" r="r" b="b"/>
                <a:pathLst>
                  <a:path w="42" h="17">
                    <a:moveTo>
                      <a:pt x="0" y="9"/>
                    </a:moveTo>
                    <a:cubicBezTo>
                      <a:pt x="1" y="9"/>
                      <a:pt x="3" y="16"/>
                      <a:pt x="6" y="15"/>
                    </a:cubicBezTo>
                    <a:cubicBezTo>
                      <a:pt x="9" y="14"/>
                      <a:pt x="16" y="0"/>
                      <a:pt x="21" y="0"/>
                    </a:cubicBezTo>
                    <a:cubicBezTo>
                      <a:pt x="26" y="0"/>
                      <a:pt x="33" y="13"/>
                      <a:pt x="36" y="15"/>
                    </a:cubicBezTo>
                    <a:cubicBezTo>
                      <a:pt x="39" y="17"/>
                      <a:pt x="41" y="13"/>
                      <a:pt x="42" y="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87" name="Рисунок 86" descr="26m1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57356" y="2714620"/>
              <a:ext cx="1714512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Рисунок 87" descr="img1"/>
            <p:cNvPicPr/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2714620"/>
              <a:ext cx="1285884" cy="2071702"/>
            </a:xfrm>
            <a:prstGeom prst="rect">
              <a:avLst/>
            </a:prstGeom>
            <a:noFill/>
          </p:spPr>
        </p:pic>
      </p:grpSp>
      <p:sp>
        <p:nvSpPr>
          <p:cNvPr id="86" name="Стрелка вправо с вырезом 85">
            <a:hlinkClick r:id="rId10" action="ppaction://hlinksldjump"/>
          </p:cNvPr>
          <p:cNvSpPr/>
          <p:nvPr/>
        </p:nvSpPr>
        <p:spPr>
          <a:xfrm>
            <a:off x="8286744" y="5072074"/>
            <a:ext cx="857256" cy="500042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картинки,Калёнова\SCN_PARK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642918"/>
            <a:ext cx="5143536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7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  ФОНТАН</a:t>
            </a:r>
            <a:r>
              <a:rPr lang="en-US" sz="32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БЕЗУДАРНЫХ  ГЛАСНЫХ</a:t>
            </a:r>
            <a:endParaRPr lang="ru-RU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7200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     </a:t>
            </a:r>
            <a:r>
              <a:rPr lang="ru-RU" sz="2800" b="1" dirty="0" smtClean="0">
                <a:latin typeface="Georgia" pitchFamily="18" charset="0"/>
              </a:rPr>
              <a:t>Д . </a:t>
            </a:r>
            <a:r>
              <a:rPr lang="ru-RU" sz="2800" b="1" dirty="0" err="1" smtClean="0">
                <a:latin typeface="Georgia" pitchFamily="18" charset="0"/>
              </a:rPr>
              <a:t>ревья</a:t>
            </a:r>
            <a:r>
              <a:rPr lang="ru-RU" sz="2800" b="1" dirty="0" smtClean="0">
                <a:latin typeface="Georgia" pitchFamily="18" charset="0"/>
              </a:rPr>
              <a:t> -  … ,  л . </a:t>
            </a:r>
            <a:r>
              <a:rPr lang="ru-RU" sz="2800" b="1" dirty="0" err="1" smtClean="0">
                <a:latin typeface="Georgia" pitchFamily="18" charset="0"/>
              </a:rPr>
              <a:t>ства</a:t>
            </a:r>
            <a:r>
              <a:rPr lang="ru-RU" sz="2800" b="1" dirty="0" smtClean="0">
                <a:latin typeface="Georgia" pitchFamily="18" charset="0"/>
              </a:rPr>
              <a:t> -  … ,  </a:t>
            </a:r>
            <a:r>
              <a:rPr lang="ru-RU" sz="2800" b="1" dirty="0" err="1" smtClean="0">
                <a:latin typeface="Georgia" pitchFamily="18" charset="0"/>
              </a:rPr>
              <a:t>цв</a:t>
            </a:r>
            <a:r>
              <a:rPr lang="ru-RU" sz="2800" b="1" dirty="0" smtClean="0">
                <a:latin typeface="Georgia" pitchFamily="18" charset="0"/>
              </a:rPr>
              <a:t> . точки -  … , </a:t>
            </a:r>
          </a:p>
          <a:p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гн</a:t>
            </a:r>
            <a:r>
              <a:rPr lang="ru-RU" sz="2800" b="1" dirty="0" smtClean="0">
                <a:latin typeface="Georgia" pitchFamily="18" charset="0"/>
              </a:rPr>
              <a:t> . </a:t>
            </a:r>
            <a:r>
              <a:rPr lang="ru-RU" sz="2800" b="1" dirty="0" err="1" smtClean="0">
                <a:latin typeface="Georgia" pitchFamily="18" charset="0"/>
              </a:rPr>
              <a:t>здо</a:t>
            </a:r>
            <a:r>
              <a:rPr lang="ru-RU" sz="2800" b="1" dirty="0" smtClean="0">
                <a:latin typeface="Georgia" pitchFamily="18" charset="0"/>
              </a:rPr>
              <a:t>  -  … , </a:t>
            </a:r>
            <a:r>
              <a:rPr lang="ru-RU" sz="2800" b="1" dirty="0" err="1" smtClean="0">
                <a:latin typeface="Georgia" pitchFamily="18" charset="0"/>
              </a:rPr>
              <a:t>бр</a:t>
            </a:r>
            <a:r>
              <a:rPr lang="ru-RU" sz="2800" b="1" dirty="0" smtClean="0">
                <a:latin typeface="Georgia" pitchFamily="18" charset="0"/>
              </a:rPr>
              <a:t> . </a:t>
            </a:r>
            <a:r>
              <a:rPr lang="ru-RU" sz="2800" b="1" dirty="0" err="1" smtClean="0">
                <a:latin typeface="Georgia" pitchFamily="18" charset="0"/>
              </a:rPr>
              <a:t>дить</a:t>
            </a:r>
            <a:r>
              <a:rPr lang="ru-RU" sz="2800" b="1" dirty="0" smtClean="0">
                <a:latin typeface="Georgia" pitchFamily="18" charset="0"/>
              </a:rPr>
              <a:t>  -  … ,  в . </a:t>
            </a:r>
            <a:r>
              <a:rPr lang="ru-RU" sz="2800" b="1" dirty="0" err="1" smtClean="0">
                <a:latin typeface="Georgia" pitchFamily="18" charset="0"/>
              </a:rPr>
              <a:t>сенний</a:t>
            </a:r>
            <a:r>
              <a:rPr lang="ru-RU" sz="2800" b="1" dirty="0" smtClean="0">
                <a:latin typeface="Georgia" pitchFamily="18" charset="0"/>
              </a:rPr>
              <a:t> -  … , </a:t>
            </a:r>
          </a:p>
          <a:p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dirty="0" err="1" smtClean="0">
                <a:latin typeface="Georgia" pitchFamily="18" charset="0"/>
              </a:rPr>
              <a:t>х</a:t>
            </a:r>
            <a:r>
              <a:rPr lang="ru-RU" sz="2800" b="1" dirty="0" smtClean="0">
                <a:latin typeface="Georgia" pitchFamily="18" charset="0"/>
              </a:rPr>
              <a:t> . </a:t>
            </a:r>
            <a:r>
              <a:rPr lang="ru-RU" sz="2800" b="1" dirty="0" err="1" smtClean="0">
                <a:latin typeface="Georgia" pitchFamily="18" charset="0"/>
              </a:rPr>
              <a:t>дить</a:t>
            </a:r>
            <a:r>
              <a:rPr lang="ru-RU" sz="2800" b="1" dirty="0" smtClean="0">
                <a:latin typeface="Georgia" pitchFamily="18" charset="0"/>
              </a:rPr>
              <a:t>  -  …,  в . дичка -  … ,  </a:t>
            </a:r>
            <a:r>
              <a:rPr lang="ru-RU" sz="2800" b="1" dirty="0" err="1" smtClean="0">
                <a:latin typeface="Georgia" pitchFamily="18" charset="0"/>
              </a:rPr>
              <a:t>тр</a:t>
            </a:r>
            <a:r>
              <a:rPr lang="ru-RU" sz="2800" b="1" dirty="0" smtClean="0">
                <a:latin typeface="Georgia" pitchFamily="18" charset="0"/>
              </a:rPr>
              <a:t> . пинка - …  .  </a:t>
            </a:r>
            <a:endParaRPr lang="ru-RU" sz="2800" dirty="0" smtClean="0">
              <a:latin typeface="Georgia" pitchFamily="18" charset="0"/>
            </a:endParaRPr>
          </a:p>
          <a:p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6" name="Стрелка вправо с вырезом 5">
            <a:hlinkClick r:id="rId3" action="ppaction://hlinksldjump"/>
          </p:cNvPr>
          <p:cNvSpPr/>
          <p:nvPr/>
        </p:nvSpPr>
        <p:spPr>
          <a:xfrm>
            <a:off x="7929586" y="6143644"/>
            <a:ext cx="857256" cy="500042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6929486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ПОЛЯНА   ОТДЫХА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с вырезом 3">
            <a:hlinkClick r:id="rId3" action="ppaction://hlinksldjump"/>
          </p:cNvPr>
          <p:cNvSpPr/>
          <p:nvPr/>
        </p:nvSpPr>
        <p:spPr>
          <a:xfrm>
            <a:off x="8072462" y="4572008"/>
            <a:ext cx="857256" cy="500042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0" y="1571612"/>
            <a:ext cx="9144000" cy="3714775"/>
            <a:chOff x="0" y="1428736"/>
            <a:chExt cx="9144000" cy="371477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0" y="2500306"/>
              <a:ext cx="9144000" cy="21431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9933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0" y="1428736"/>
              <a:ext cx="9144000" cy="3714775"/>
              <a:chOff x="-14546" y="142852"/>
              <a:chExt cx="8885336" cy="1203378"/>
            </a:xfrm>
          </p:grpSpPr>
          <p:pic>
            <p:nvPicPr>
              <p:cNvPr id="4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57388" y="952818"/>
                <a:ext cx="979446" cy="347128"/>
              </a:xfrm>
              <a:prstGeom prst="rect">
                <a:avLst/>
              </a:prstGeom>
              <a:noFill/>
            </p:spPr>
          </p:pic>
          <p:pic>
            <p:nvPicPr>
              <p:cNvPr id="5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986214" y="952818"/>
                <a:ext cx="714380" cy="370270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73766" y="142852"/>
                <a:ext cx="818076" cy="349654"/>
              </a:xfrm>
              <a:prstGeom prst="rect">
                <a:avLst/>
              </a:prstGeom>
              <a:noFill/>
            </p:spPr>
          </p:pic>
          <p:pic>
            <p:nvPicPr>
              <p:cNvPr id="9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37355" y="165994"/>
                <a:ext cx="694172" cy="338118"/>
              </a:xfrm>
              <a:prstGeom prst="rect">
                <a:avLst/>
              </a:prstGeom>
              <a:noFill/>
            </p:spPr>
          </p:pic>
          <p:pic>
            <p:nvPicPr>
              <p:cNvPr id="10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31527" y="165994"/>
                <a:ext cx="763589" cy="323986"/>
              </a:xfrm>
              <a:prstGeom prst="rect">
                <a:avLst/>
              </a:prstGeom>
              <a:noFill/>
            </p:spPr>
          </p:pic>
          <p:pic>
            <p:nvPicPr>
              <p:cNvPr id="11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58705" y="165994"/>
                <a:ext cx="617690" cy="323986"/>
              </a:xfrm>
              <a:prstGeom prst="rect">
                <a:avLst/>
              </a:prstGeom>
              <a:noFill/>
            </p:spPr>
          </p:pic>
          <p:pic>
            <p:nvPicPr>
              <p:cNvPr id="12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80054" y="165994"/>
                <a:ext cx="763589" cy="323986"/>
              </a:xfrm>
              <a:prstGeom prst="rect">
                <a:avLst/>
              </a:prstGeom>
              <a:noFill/>
            </p:spPr>
          </p:pic>
          <p:pic>
            <p:nvPicPr>
              <p:cNvPr id="14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546" y="142852"/>
                <a:ext cx="735631" cy="339386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25699" y="165994"/>
                <a:ext cx="840098" cy="340103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46708" y="165994"/>
                <a:ext cx="724082" cy="323986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74226" y="165994"/>
                <a:ext cx="737905" cy="323986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47048" y="165994"/>
                <a:ext cx="877021" cy="323986"/>
              </a:xfrm>
              <a:prstGeom prst="rect">
                <a:avLst/>
              </a:prstGeom>
              <a:noFill/>
            </p:spPr>
          </p:pic>
          <p:pic>
            <p:nvPicPr>
              <p:cNvPr id="21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52877" y="165994"/>
                <a:ext cx="634858" cy="347061"/>
              </a:xfrm>
              <a:prstGeom prst="rect">
                <a:avLst/>
              </a:prstGeom>
              <a:noFill/>
            </p:spPr>
          </p:pic>
          <p:pic>
            <p:nvPicPr>
              <p:cNvPr id="22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9595" y="142852"/>
                <a:ext cx="624755" cy="347061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57520" y="952818"/>
                <a:ext cx="785818" cy="347128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486412" y="952818"/>
                <a:ext cx="688450" cy="347128"/>
              </a:xfrm>
              <a:prstGeom prst="rect">
                <a:avLst/>
              </a:prstGeom>
              <a:noFill/>
            </p:spPr>
          </p:pic>
          <p:pic>
            <p:nvPicPr>
              <p:cNvPr id="27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56992" y="929676"/>
                <a:ext cx="514660" cy="393412"/>
              </a:xfrm>
              <a:prstGeom prst="rect">
                <a:avLst/>
              </a:prstGeom>
              <a:noFill/>
            </p:spPr>
          </p:pic>
          <p:pic>
            <p:nvPicPr>
              <p:cNvPr id="28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71570" y="952818"/>
                <a:ext cx="743507" cy="370270"/>
              </a:xfrm>
              <a:prstGeom prst="rect">
                <a:avLst/>
              </a:prstGeom>
              <a:noFill/>
            </p:spPr>
          </p:pic>
          <p:pic>
            <p:nvPicPr>
              <p:cNvPr id="29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4546" y="952818"/>
                <a:ext cx="500034" cy="37027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72032" y="952818"/>
                <a:ext cx="642942" cy="393412"/>
              </a:xfrm>
              <a:prstGeom prst="rect">
                <a:avLst/>
              </a:prstGeom>
              <a:noFill/>
            </p:spPr>
          </p:pic>
          <p:pic>
            <p:nvPicPr>
              <p:cNvPr id="31" name="Picture 5" descr="D:\Инф.с рабочего стола\картинки,Калёнова\TREEFARM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29354" y="952818"/>
                <a:ext cx="642942" cy="342097"/>
              </a:xfrm>
              <a:prstGeom prst="rect">
                <a:avLst/>
              </a:prstGeom>
              <a:noFill/>
            </p:spPr>
          </p:pic>
          <p:pic>
            <p:nvPicPr>
              <p:cNvPr id="32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85752" y="952818"/>
                <a:ext cx="810775" cy="370270"/>
              </a:xfrm>
              <a:prstGeom prst="rect">
                <a:avLst/>
              </a:prstGeom>
              <a:noFill/>
            </p:spPr>
          </p:pic>
          <p:pic>
            <p:nvPicPr>
              <p:cNvPr id="33" name="Picture 3" descr="D:\Инф.с рабочего стола\картинки,Калёнова\TREE2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5488" y="952818"/>
                <a:ext cx="463577" cy="370270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D:\Инф.с рабочего стола\картинки,Калёнова\TREE3.WM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57058" y="975960"/>
                <a:ext cx="942350" cy="32398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14282" y="214290"/>
            <a:ext cx="87868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 АЛЛЕЯ </a:t>
            </a:r>
            <a:r>
              <a:rPr lang="en-US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ПАРНЫХ </a:t>
            </a:r>
            <a:r>
              <a:rPr lang="en-US" sz="36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СОГЛАСНЫХ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28574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    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0562" y="542926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2571744"/>
            <a:ext cx="94420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  </a:t>
            </a:r>
            <a:r>
              <a:rPr lang="ru-RU" sz="3200" b="1" dirty="0" err="1" smtClean="0">
                <a:latin typeface="Georgia" pitchFamily="18" charset="0"/>
              </a:rPr>
              <a:t>Доро</a:t>
            </a:r>
            <a:r>
              <a:rPr lang="ru-RU" sz="3200" b="1" dirty="0" smtClean="0">
                <a:latin typeface="Georgia" pitchFamily="18" charset="0"/>
              </a:rPr>
              <a:t> . </a:t>
            </a:r>
            <a:r>
              <a:rPr lang="ru-RU" sz="3200" b="1" dirty="0" err="1" smtClean="0">
                <a:latin typeface="Georgia" pitchFamily="18" charset="0"/>
              </a:rPr>
              <a:t>ка</a:t>
            </a:r>
            <a:r>
              <a:rPr lang="ru-RU" sz="3200" b="1" dirty="0" smtClean="0">
                <a:latin typeface="Georgia" pitchFamily="18" charset="0"/>
              </a:rPr>
              <a:t> -  …,  </a:t>
            </a:r>
            <a:r>
              <a:rPr lang="ru-RU" sz="3200" b="1" dirty="0" err="1" smtClean="0">
                <a:latin typeface="Georgia" pitchFamily="18" charset="0"/>
              </a:rPr>
              <a:t>тра</a:t>
            </a:r>
            <a:r>
              <a:rPr lang="ru-RU" sz="3200" b="1" dirty="0" smtClean="0">
                <a:latin typeface="Georgia" pitchFamily="18" charset="0"/>
              </a:rPr>
              <a:t> .</a:t>
            </a:r>
            <a:r>
              <a:rPr lang="ru-RU" sz="3200" b="1" dirty="0" err="1" smtClean="0">
                <a:latin typeface="Georgia" pitchFamily="18" charset="0"/>
              </a:rPr>
              <a:t>ка</a:t>
            </a:r>
            <a:r>
              <a:rPr lang="ru-RU" sz="3200" b="1" dirty="0" smtClean="0">
                <a:latin typeface="Georgia" pitchFamily="18" charset="0"/>
              </a:rPr>
              <a:t>  -  …, </a:t>
            </a:r>
            <a:r>
              <a:rPr lang="ru-RU" sz="3200" b="1" dirty="0" err="1" smtClean="0">
                <a:latin typeface="Georgia" pitchFamily="18" charset="0"/>
              </a:rPr>
              <a:t>бере</a:t>
            </a:r>
            <a:r>
              <a:rPr lang="ru-RU" sz="3200" b="1" dirty="0" smtClean="0">
                <a:latin typeface="Georgia" pitchFamily="18" charset="0"/>
              </a:rPr>
              <a:t> .</a:t>
            </a:r>
            <a:r>
              <a:rPr lang="ru-RU" sz="3200" b="1" dirty="0" err="1" smtClean="0">
                <a:latin typeface="Georgia" pitchFamily="18" charset="0"/>
              </a:rPr>
              <a:t>ки</a:t>
            </a:r>
            <a:r>
              <a:rPr lang="ru-RU" sz="3200" b="1" dirty="0" smtClean="0">
                <a:latin typeface="Georgia" pitchFamily="18" charset="0"/>
              </a:rPr>
              <a:t>  -  …, </a:t>
            </a:r>
          </a:p>
          <a:p>
            <a:r>
              <a:rPr lang="ru-RU" sz="3200" b="1" dirty="0" smtClean="0">
                <a:latin typeface="Georgia" pitchFamily="18" charset="0"/>
              </a:rPr>
              <a:t>  </a:t>
            </a:r>
            <a:r>
              <a:rPr lang="ru-RU" sz="3200" b="1" dirty="0" err="1" smtClean="0">
                <a:latin typeface="Georgia" pitchFamily="18" charset="0"/>
              </a:rPr>
              <a:t>ду</a:t>
            </a:r>
            <a:r>
              <a:rPr lang="ru-RU" sz="3200" b="1" dirty="0" smtClean="0">
                <a:latin typeface="Georgia" pitchFamily="18" charset="0"/>
              </a:rPr>
              <a:t> . </a:t>
            </a:r>
            <a:r>
              <a:rPr lang="ru-RU" sz="3200" b="1" dirty="0" err="1" smtClean="0">
                <a:latin typeface="Georgia" pitchFamily="18" charset="0"/>
              </a:rPr>
              <a:t>ки</a:t>
            </a:r>
            <a:r>
              <a:rPr lang="ru-RU" sz="3200" b="1" dirty="0" smtClean="0">
                <a:latin typeface="Georgia" pitchFamily="18" charset="0"/>
              </a:rPr>
              <a:t>  -  …, ли . </a:t>
            </a:r>
            <a:r>
              <a:rPr lang="ru-RU" sz="3200" b="1" dirty="0" err="1" smtClean="0">
                <a:latin typeface="Georgia" pitchFamily="18" charset="0"/>
              </a:rPr>
              <a:t>ки</a:t>
            </a:r>
            <a:r>
              <a:rPr lang="ru-RU" sz="3200" b="1" dirty="0" smtClean="0">
                <a:latin typeface="Georgia" pitchFamily="18" charset="0"/>
              </a:rPr>
              <a:t>  - …,  хо . </a:t>
            </a:r>
            <a:r>
              <a:rPr lang="ru-RU" sz="3200" b="1" dirty="0" err="1" smtClean="0">
                <a:latin typeface="Georgia" pitchFamily="18" charset="0"/>
              </a:rPr>
              <a:t>ьба</a:t>
            </a:r>
            <a:r>
              <a:rPr lang="ru-RU" sz="3200" b="1" dirty="0" smtClean="0">
                <a:latin typeface="Georgia" pitchFamily="18" charset="0"/>
              </a:rPr>
              <a:t>  -  …,</a:t>
            </a:r>
          </a:p>
          <a:p>
            <a:r>
              <a:rPr lang="ru-RU" sz="3200" b="1" dirty="0" smtClean="0">
                <a:latin typeface="Georgia" pitchFamily="18" charset="0"/>
              </a:rPr>
              <a:t>  </a:t>
            </a:r>
            <a:r>
              <a:rPr lang="ru-RU" sz="3200" b="1" dirty="0" err="1" smtClean="0">
                <a:latin typeface="Georgia" pitchFamily="18" charset="0"/>
              </a:rPr>
              <a:t>опу</a:t>
            </a:r>
            <a:r>
              <a:rPr lang="ru-RU" sz="3200" b="1" dirty="0" smtClean="0">
                <a:latin typeface="Georgia" pitchFamily="18" charset="0"/>
              </a:rPr>
              <a:t> . </a:t>
            </a:r>
            <a:r>
              <a:rPr lang="ru-RU" sz="3200" b="1" dirty="0" err="1" smtClean="0">
                <a:latin typeface="Georgia" pitchFamily="18" charset="0"/>
              </a:rPr>
              <a:t>ка</a:t>
            </a:r>
            <a:r>
              <a:rPr lang="ru-RU" sz="3200" b="1" dirty="0" smtClean="0">
                <a:latin typeface="Georgia" pitchFamily="18" charset="0"/>
              </a:rPr>
              <a:t> - … ,  </a:t>
            </a:r>
            <a:r>
              <a:rPr lang="ru-RU" sz="3200" b="1" dirty="0" err="1" smtClean="0">
                <a:latin typeface="Georgia" pitchFamily="18" charset="0"/>
              </a:rPr>
              <a:t>ули</a:t>
            </a:r>
            <a:r>
              <a:rPr lang="ru-RU" sz="3200" b="1" dirty="0" smtClean="0">
                <a:latin typeface="Georgia" pitchFamily="18" charset="0"/>
              </a:rPr>
              <a:t> .</a:t>
            </a:r>
            <a:r>
              <a:rPr lang="ru-RU" sz="3200" b="1" dirty="0" err="1" smtClean="0">
                <a:latin typeface="Georgia" pitchFamily="18" charset="0"/>
              </a:rPr>
              <a:t>ка</a:t>
            </a:r>
            <a:r>
              <a:rPr lang="ru-RU" sz="3200" b="1" dirty="0" smtClean="0">
                <a:latin typeface="Georgia" pitchFamily="18" charset="0"/>
              </a:rPr>
              <a:t>  -  … </a:t>
            </a:r>
            <a:r>
              <a:rPr lang="ru-RU" sz="3600" b="1" dirty="0" smtClean="0">
                <a:latin typeface="Georgia" pitchFamily="18" charset="0"/>
              </a:rPr>
              <a:t>.</a:t>
            </a:r>
          </a:p>
          <a:p>
            <a:r>
              <a:rPr lang="ru-RU" sz="3200" b="1" dirty="0" smtClean="0">
                <a:latin typeface="Georgia" pitchFamily="18" charset="0"/>
              </a:rPr>
              <a:t> </a:t>
            </a:r>
          </a:p>
        </p:txBody>
      </p:sp>
      <p:sp>
        <p:nvSpPr>
          <p:cNvPr id="51" name="Стрелка вправо с вырезом 50">
            <a:hlinkClick r:id="rId5" action="ppaction://hlinksldjump"/>
          </p:cNvPr>
          <p:cNvSpPr/>
          <p:nvPr/>
        </p:nvSpPr>
        <p:spPr>
          <a:xfrm>
            <a:off x="8072462" y="6143644"/>
            <a:ext cx="857256" cy="500042"/>
          </a:xfrm>
          <a:prstGeom prst="notched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72066" y="5429264"/>
            <a:ext cx="530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43108" y="6000768"/>
            <a:ext cx="388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71868" y="6000768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14612" y="5357826"/>
            <a:ext cx="4379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29124" y="600076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57620" y="5357826"/>
            <a:ext cx="370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643570" y="6000768"/>
            <a:ext cx="543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357950" y="5500702"/>
            <a:ext cx="436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41441 -0.4226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52795 -0.5060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25746 -0.432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6893 -0.3386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3871 -0.5060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00503 -0.2546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50921 -0.3483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62066 -0.3594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60000"/>
            <a:lumOff val="40000"/>
          </a:schemeClr>
        </a:solidFill>
      </a:spPr>
      <a:bodyPr rtlCol="0" anchor="ctr"/>
      <a:lstStyle>
        <a:defPPr algn="ctr">
          <a:defRPr dirty="0">
            <a:solidFill>
              <a:srgbClr val="FF9933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592</Words>
  <Application>Microsoft Office PowerPoint</Application>
  <PresentationFormat>Экран (4:3)</PresentationFormat>
  <Paragraphs>170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мама</cp:lastModifiedBy>
  <cp:revision>85</cp:revision>
  <dcterms:created xsi:type="dcterms:W3CDTF">2009-12-07T20:49:05Z</dcterms:created>
  <dcterms:modified xsi:type="dcterms:W3CDTF">2012-12-02T18:06:08Z</dcterms:modified>
</cp:coreProperties>
</file>