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E57DB7C-BC0A-4927-972D-BA27C97723F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57DB7C-BC0A-4927-972D-BA27C97723F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772400" cy="207170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Природные зоны России.</a:t>
            </a:r>
            <a:br>
              <a:rPr lang="ru-RU" sz="4800" dirty="0" smtClean="0"/>
            </a:br>
            <a:r>
              <a:rPr lang="ru-RU" sz="4800" dirty="0" smtClean="0"/>
              <a:t>Зона тундры.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57826"/>
            <a:ext cx="4429124" cy="13573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Окружающий мир</a:t>
            </a:r>
            <a:r>
              <a:rPr lang="ru-RU" sz="2400" smtClean="0"/>
              <a:t>, </a:t>
            </a:r>
          </a:p>
          <a:p>
            <a:r>
              <a:rPr lang="ru-RU" sz="2400" smtClean="0"/>
              <a:t>4 </a:t>
            </a:r>
            <a:r>
              <a:rPr lang="ru-RU" sz="2400" dirty="0" smtClean="0"/>
              <a:t>класс, УМК «Школа России»</a:t>
            </a:r>
          </a:p>
          <a:p>
            <a:r>
              <a:rPr lang="ru-RU" sz="2400" dirty="0" smtClean="0"/>
              <a:t>Зуева Е.Б.</a:t>
            </a:r>
            <a:endParaRPr lang="en-US" sz="2400" dirty="0"/>
          </a:p>
        </p:txBody>
      </p:sp>
      <p:pic>
        <p:nvPicPr>
          <p:cNvPr id="1026" name="Picture 2" descr="MMj0213508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071942"/>
            <a:ext cx="257176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19213"/>
          </a:xfrm>
        </p:spPr>
        <p:txBody>
          <a:bodyPr/>
          <a:lstStyle/>
          <a:p>
            <a:r>
              <a:rPr lang="ru-RU" dirty="0"/>
              <a:t>Животный мир тундры.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89138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 dirty="0"/>
              <a:t>Звери.</a:t>
            </a:r>
          </a:p>
        </p:txBody>
      </p:sp>
      <p:pic>
        <p:nvPicPr>
          <p:cNvPr id="23556" name="Picture 4" descr="ВОЛ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644900"/>
            <a:ext cx="3816350" cy="2733675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558" name="Picture 6" descr="ЛЕМИНГ_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700213"/>
            <a:ext cx="3779837" cy="252095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84213" y="2852738"/>
            <a:ext cx="2879725" cy="579437"/>
          </a:xfrm>
          <a:prstGeom prst="rect">
            <a:avLst/>
          </a:prstGeom>
          <a:noFill/>
          <a:ln w="76200">
            <a:noFill/>
            <a:miter lim="800000"/>
            <a:headEnd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/>
              <a:t>Волк.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724525" y="4724400"/>
            <a:ext cx="2160588" cy="579438"/>
          </a:xfrm>
          <a:prstGeom prst="rect">
            <a:avLst/>
          </a:prstGeom>
          <a:noFill/>
          <a:ln w="76200">
            <a:noFill/>
            <a:miter lim="800000"/>
            <a:headEnd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/>
              <a:t>Лемминг.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23560" grpId="0"/>
      <p:bldP spid="235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dirty="0"/>
              <a:t>Животный мир тундры.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24300" y="1844675"/>
            <a:ext cx="4762500" cy="1447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Приспособления к жизни: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густой мех , широкие копыта.</a:t>
            </a:r>
          </a:p>
        </p:txBody>
      </p:sp>
      <p:pic>
        <p:nvPicPr>
          <p:cNvPr id="36868" name="Picture 4" descr="олень000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060575"/>
            <a:ext cx="3105150" cy="40005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6869" name="Picture 5" descr="песец68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500438"/>
            <a:ext cx="3600450" cy="2562225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39750" y="6092825"/>
            <a:ext cx="2665413" cy="579438"/>
          </a:xfrm>
          <a:prstGeom prst="rect">
            <a:avLst/>
          </a:prstGeom>
          <a:noFill/>
          <a:ln w="76200">
            <a:noFill/>
            <a:miter lim="800000"/>
            <a:headEnd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/>
              <a:t>Олень.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724525" y="6165850"/>
            <a:ext cx="2447925" cy="579438"/>
          </a:xfrm>
          <a:prstGeom prst="rect">
            <a:avLst/>
          </a:prstGeom>
          <a:noFill/>
          <a:ln w="76200">
            <a:noFill/>
            <a:miter lim="800000"/>
            <a:headEnd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/>
              <a:t>Песец.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  <p:bldP spid="36870" grpId="0"/>
      <p:bldP spid="368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/>
              <a:t>Животный мир тундры.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916113"/>
            <a:ext cx="1666875" cy="6556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/>
              <a:t>Птицы.</a:t>
            </a:r>
          </a:p>
        </p:txBody>
      </p:sp>
      <p:pic>
        <p:nvPicPr>
          <p:cNvPr id="21508" name="Picture 4" descr="КРАСНАЯ ПТ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57563"/>
            <a:ext cx="3311525" cy="3101975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09" name="Picture 5" descr="С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357563"/>
            <a:ext cx="3563938" cy="3236912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492500" y="1700213"/>
            <a:ext cx="5472113" cy="1373187"/>
          </a:xfrm>
          <a:prstGeom prst="rect">
            <a:avLst/>
          </a:prstGeom>
          <a:noFill/>
          <a:ln w="76200">
            <a:noFill/>
            <a:miter lim="800000"/>
            <a:headEnd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Приспособления к жизни: густое оперение и защитная белая окраска.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195513" y="3500438"/>
            <a:ext cx="1582737" cy="701675"/>
          </a:xfrm>
          <a:prstGeom prst="rect">
            <a:avLst/>
          </a:prstGeom>
          <a:noFill/>
          <a:ln w="76200">
            <a:noFill/>
            <a:miter lim="800000"/>
            <a:headEnd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i="1">
                <a:solidFill>
                  <a:schemeClr val="bg2"/>
                </a:solidFill>
              </a:rPr>
              <a:t>Белая куропатка.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372225" y="3500438"/>
            <a:ext cx="2016125" cy="463846"/>
          </a:xfrm>
          <a:prstGeom prst="rect">
            <a:avLst/>
          </a:prstGeom>
          <a:noFill/>
          <a:ln w="76200">
            <a:noFill/>
            <a:miter lim="800000"/>
            <a:headEnd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 dirty="0">
                <a:solidFill>
                  <a:schemeClr val="bg1"/>
                </a:solidFill>
              </a:rPr>
              <a:t>Белая сова.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  <p:bldP spid="21510" grpId="0"/>
      <p:bldP spid="21511" grpId="0"/>
      <p:bldP spid="215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04800"/>
            <a:ext cx="85344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4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Деятельность населения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810000"/>
            <a:ext cx="39624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Clr>
                <a:srgbClr val="FFC000"/>
              </a:buClr>
              <a:defRPr/>
            </a:pPr>
            <a:r>
              <a:rPr lang="ru-RU" sz="2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оленеводство</a:t>
            </a:r>
            <a:endParaRPr lang="ru-RU" sz="2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038600"/>
            <a:ext cx="3429000" cy="2289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Оленев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295400"/>
            <a:ext cx="3393020" cy="226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57200" y="4495800"/>
            <a:ext cx="4419600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Clr>
                <a:srgbClr val="FFC000"/>
              </a:buClr>
              <a:defRPr/>
            </a:pPr>
            <a:r>
              <a:rPr lang="ru-RU" sz="2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</a:t>
            </a:r>
            <a:r>
              <a:rPr lang="ru-RU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добыча природных ископаемых, в первую очередь нефть</a:t>
            </a:r>
          </a:p>
        </p:txBody>
      </p:sp>
      <p:pic>
        <p:nvPicPr>
          <p:cNvPr id="9" name="Рисунок 8" descr="освоение тундры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301115"/>
            <a:ext cx="3429000" cy="2280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304800" y="5029200"/>
            <a:ext cx="4495800" cy="15240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/>
                <a:solidFill>
                  <a:schemeClr val="accent1">
                    <a:lumMod val="50000"/>
                  </a:schemeClr>
                </a:solidFill>
              </a:rPr>
              <a:t>нарушение почвы</a:t>
            </a:r>
          </a:p>
          <a:p>
            <a:pPr algn="ctr">
              <a:defRPr/>
            </a:pPr>
            <a:r>
              <a:rPr lang="ru-RU" sz="2400" b="1" dirty="0">
                <a:ln/>
                <a:solidFill>
                  <a:schemeClr val="accent1">
                    <a:lumMod val="50000"/>
                  </a:schemeClr>
                </a:solidFill>
              </a:rPr>
              <a:t>от гусениц вездеходов, </a:t>
            </a:r>
          </a:p>
          <a:p>
            <a:pPr algn="ctr">
              <a:defRPr/>
            </a:pPr>
            <a:r>
              <a:rPr lang="ru-RU" sz="2400" b="1" dirty="0">
                <a:ln/>
                <a:solidFill>
                  <a:schemeClr val="accent1">
                    <a:lumMod val="50000"/>
                  </a:schemeClr>
                </a:solidFill>
              </a:rPr>
              <a:t>тракторов</a:t>
            </a:r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285720" y="3857628"/>
            <a:ext cx="4495800" cy="9906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/>
                <a:solidFill>
                  <a:schemeClr val="accent1">
                    <a:lumMod val="50000"/>
                  </a:schemeClr>
                </a:solidFill>
              </a:rPr>
              <a:t>загрязнение почвы </a:t>
            </a:r>
          </a:p>
          <a:p>
            <a:pPr algn="ctr">
              <a:defRPr/>
            </a:pPr>
            <a:r>
              <a:rPr lang="ru-RU" sz="2400" b="1" dirty="0">
                <a:ln/>
                <a:solidFill>
                  <a:schemeClr val="accent1">
                    <a:lumMod val="50000"/>
                  </a:schemeClr>
                </a:solidFill>
              </a:rPr>
              <a:t>нефтью</a:t>
            </a:r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5486400" y="1447800"/>
            <a:ext cx="3429000" cy="969963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ln/>
                <a:solidFill>
                  <a:schemeClr val="accent1">
                    <a:lumMod val="50000"/>
                  </a:schemeClr>
                </a:solidFill>
              </a:rPr>
              <a:t>браконьерство</a:t>
            </a:r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5486400" y="2667000"/>
            <a:ext cx="3429000" cy="15240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ln/>
                <a:solidFill>
                  <a:schemeClr val="accent1">
                    <a:lumMod val="50000"/>
                  </a:schemeClr>
                </a:solidFill>
              </a:rPr>
              <a:t>несвоевременный</a:t>
            </a:r>
          </a:p>
          <a:p>
            <a:pPr>
              <a:defRPr/>
            </a:pPr>
            <a:r>
              <a:rPr lang="ru-RU" sz="2400" b="1" dirty="0">
                <a:ln/>
                <a:solidFill>
                  <a:schemeClr val="accent1">
                    <a:lumMod val="50000"/>
                  </a:schemeClr>
                </a:solidFill>
              </a:rPr>
              <a:t>перегон оленьих </a:t>
            </a:r>
          </a:p>
          <a:p>
            <a:pPr>
              <a:defRPr/>
            </a:pPr>
            <a:r>
              <a:rPr lang="ru-RU" sz="2400" b="1" dirty="0" err="1">
                <a:ln/>
                <a:solidFill>
                  <a:schemeClr val="accent1">
                    <a:lumMod val="50000"/>
                  </a:schemeClr>
                </a:solidFill>
              </a:rPr>
              <a:t>стадов</a:t>
            </a:r>
            <a:endParaRPr lang="ru-RU" sz="24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5486400" y="4495800"/>
            <a:ext cx="3429000" cy="12192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ln/>
                <a:solidFill>
                  <a:schemeClr val="accent1">
                    <a:lumMod val="50000"/>
                  </a:schemeClr>
                </a:solidFill>
              </a:rPr>
              <a:t>добыча полезных </a:t>
            </a:r>
          </a:p>
          <a:p>
            <a:pPr>
              <a:defRPr/>
            </a:pPr>
            <a:r>
              <a:rPr lang="ru-RU" sz="2400" b="1" dirty="0">
                <a:ln/>
                <a:solidFill>
                  <a:schemeClr val="accent1">
                    <a:lumMod val="50000"/>
                  </a:schemeClr>
                </a:solidFill>
              </a:rPr>
              <a:t>ископаемых</a:t>
            </a:r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214282" y="1428736"/>
            <a:ext cx="4495800" cy="990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/>
                <a:solidFill>
                  <a:schemeClr val="accent1">
                    <a:lumMod val="50000"/>
                  </a:schemeClr>
                </a:solidFill>
              </a:rPr>
              <a:t>исчезновение животных</a:t>
            </a:r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304800" y="2667000"/>
            <a:ext cx="4495800" cy="10668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err="1">
                <a:ln/>
                <a:solidFill>
                  <a:schemeClr val="accent1">
                    <a:lumMod val="50000"/>
                  </a:schemeClr>
                </a:solidFill>
              </a:rPr>
              <a:t>вытаптывание</a:t>
            </a:r>
            <a:r>
              <a:rPr lang="ru-RU" sz="2400" b="1" dirty="0">
                <a:ln/>
                <a:solidFill>
                  <a:schemeClr val="accent1">
                    <a:lumMod val="50000"/>
                  </a:schemeClr>
                </a:solidFill>
              </a:rPr>
              <a:t> оленьих </a:t>
            </a:r>
          </a:p>
          <a:p>
            <a:pPr algn="ctr">
              <a:defRPr/>
            </a:pPr>
            <a:r>
              <a:rPr lang="ru-RU" sz="2400" b="1" dirty="0">
                <a:ln/>
                <a:solidFill>
                  <a:schemeClr val="accent1">
                    <a:lumMod val="50000"/>
                  </a:schemeClr>
                </a:solidFill>
              </a:rPr>
              <a:t>пастбищ</a:t>
            </a:r>
          </a:p>
        </p:txBody>
      </p:sp>
      <p:sp>
        <p:nvSpPr>
          <p:cNvPr id="16408" name="AutoShape 28"/>
          <p:cNvSpPr>
            <a:spLocks noChangeArrowheads="1"/>
          </p:cNvSpPr>
          <p:nvPr/>
        </p:nvSpPr>
        <p:spPr bwMode="auto">
          <a:xfrm rot="10800000">
            <a:off x="4800600" y="1676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gradFill flip="none" rotWithShape="1">
            <a:gsLst>
              <a:gs pos="0">
                <a:srgbClr val="FC809E">
                  <a:shade val="30000"/>
                  <a:satMod val="115000"/>
                </a:srgbClr>
              </a:gs>
              <a:gs pos="50000">
                <a:srgbClr val="FC809E">
                  <a:shade val="67500"/>
                  <a:satMod val="115000"/>
                </a:srgbClr>
              </a:gs>
              <a:gs pos="100000">
                <a:srgbClr val="FC809E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409" name="AutoShape 31"/>
          <p:cNvSpPr>
            <a:spLocks noChangeArrowheads="1"/>
          </p:cNvSpPr>
          <p:nvPr/>
        </p:nvSpPr>
        <p:spPr bwMode="auto">
          <a:xfrm rot="10800000">
            <a:off x="4800600" y="30480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gradFill flip="none" rotWithShape="1">
            <a:gsLst>
              <a:gs pos="0">
                <a:srgbClr val="FC809E">
                  <a:shade val="30000"/>
                  <a:satMod val="115000"/>
                </a:srgbClr>
              </a:gs>
              <a:gs pos="50000">
                <a:srgbClr val="FC809E">
                  <a:shade val="67500"/>
                  <a:satMod val="115000"/>
                </a:srgbClr>
              </a:gs>
              <a:gs pos="100000">
                <a:srgbClr val="FC809E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410" name="AutoShape 35"/>
          <p:cNvSpPr>
            <a:spLocks noChangeArrowheads="1"/>
          </p:cNvSpPr>
          <p:nvPr/>
        </p:nvSpPr>
        <p:spPr bwMode="auto">
          <a:xfrm rot="9502633">
            <a:off x="4791075" y="5164138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gradFill flip="none" rotWithShape="1">
            <a:gsLst>
              <a:gs pos="0">
                <a:srgbClr val="FC809E">
                  <a:shade val="30000"/>
                  <a:satMod val="115000"/>
                </a:srgbClr>
              </a:gs>
              <a:gs pos="50000">
                <a:srgbClr val="FC809E">
                  <a:shade val="67500"/>
                  <a:satMod val="115000"/>
                </a:srgbClr>
              </a:gs>
              <a:gs pos="100000">
                <a:srgbClr val="FC809E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414" name="AutoShape 35"/>
          <p:cNvSpPr>
            <a:spLocks noChangeArrowheads="1"/>
          </p:cNvSpPr>
          <p:nvPr/>
        </p:nvSpPr>
        <p:spPr bwMode="auto">
          <a:xfrm rot="12539650">
            <a:off x="4792663" y="441325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gradFill flip="none" rotWithShape="1">
            <a:gsLst>
              <a:gs pos="0">
                <a:srgbClr val="FC809E">
                  <a:shade val="30000"/>
                  <a:satMod val="115000"/>
                </a:srgbClr>
              </a:gs>
              <a:gs pos="50000">
                <a:srgbClr val="FC809E">
                  <a:shade val="67500"/>
                  <a:satMod val="115000"/>
                </a:srgbClr>
              </a:gs>
              <a:gs pos="100000">
                <a:srgbClr val="FC809E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152400"/>
            <a:ext cx="85344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40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Экологические проблемы и их причины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" decel="1000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7" grpId="0" animBg="1"/>
      <p:bldP spid="71699" grpId="0" animBg="1"/>
      <p:bldP spid="71700" grpId="0" animBg="1"/>
      <p:bldP spid="71701" grpId="0" animBg="1"/>
      <p:bldP spid="71702" grpId="0" animBg="1"/>
      <p:bldP spid="71703" grpId="0" animBg="1"/>
      <p:bldP spid="71704" grpId="0" animBg="1"/>
      <p:bldP spid="16408" grpId="0" animBg="1"/>
      <p:bldP spid="16409" grpId="0" animBg="1"/>
      <p:bldP spid="16410" grpId="0" animBg="1"/>
      <p:bldP spid="164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0" descr="тундра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25159" y="4419600"/>
            <a:ext cx="2513481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304800"/>
            <a:ext cx="85344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4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Способы решения экологических проблем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905000"/>
            <a:ext cx="8229600" cy="22467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ru-RU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запретить браконьерство</a:t>
            </a:r>
            <a:r>
              <a:rPr lang="en-US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ru-RU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взять под охрану оленьи пастбища</a:t>
            </a:r>
            <a:r>
              <a:rPr lang="en-US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ru-RU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использовать тяжёлую технику</a:t>
            </a:r>
            <a:r>
              <a:rPr lang="en-US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ru-RU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бережно относиться к природным богатствам.</a:t>
            </a:r>
          </a:p>
        </p:txBody>
      </p:sp>
      <p:pic>
        <p:nvPicPr>
          <p:cNvPr id="9" name="Рисунок 8" descr="4ce0cd89ab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495800"/>
            <a:ext cx="2438400" cy="1828800"/>
          </a:xfrm>
          <a:prstGeom prst="rect">
            <a:avLst/>
          </a:prstGeom>
        </p:spPr>
      </p:pic>
      <p:pic>
        <p:nvPicPr>
          <p:cNvPr id="10" name="Рисунок 9" descr="171970_big_photo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495800"/>
            <a:ext cx="2550199" cy="1894383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33400"/>
            <a:ext cx="1600200" cy="2303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25146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9600" y="304800"/>
            <a:ext cx="85344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4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Охраны природы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124200"/>
            <a:ext cx="8610600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>
              <a:buClr>
                <a:srgbClr val="FFC000"/>
              </a:buClr>
              <a:defRPr/>
            </a:pPr>
            <a:r>
              <a:rPr lang="ru-RU" sz="2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внесены </a:t>
            </a:r>
            <a:r>
              <a:rPr lang="ru-RU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Красную книгу России редкие животные</a:t>
            </a:r>
            <a:r>
              <a:rPr lang="en-US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белый журавль (</a:t>
            </a:r>
            <a:r>
              <a:rPr lang="ru-RU" sz="28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стерх</a:t>
            </a:r>
            <a:r>
              <a:rPr lang="ru-RU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тундровый лебедь, </a:t>
            </a:r>
            <a:r>
              <a:rPr lang="ru-RU" sz="28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краснозобая</a:t>
            </a:r>
            <a:r>
              <a:rPr lang="ru-RU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казарка, кречет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1143000"/>
            <a:ext cx="4572000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Clr>
                <a:srgbClr val="FFC000"/>
              </a:buClr>
              <a:defRPr/>
            </a:pPr>
            <a:r>
              <a:rPr lang="ru-RU" sz="2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созданы </a:t>
            </a:r>
            <a:r>
              <a:rPr lang="ru-RU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заповедники, например Таймырский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0"/>
            <a:ext cx="2363542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572000"/>
            <a:ext cx="2514600" cy="1752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572000"/>
            <a:ext cx="2438400" cy="1773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ЗАПОВЕД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89" name="Picture 5" descr="resmap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4214842" cy="2863866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214290"/>
            <a:ext cx="8229600" cy="863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 b="1" i="1" dirty="0">
                <a:solidFill>
                  <a:srgbClr val="CC3300"/>
                </a:solidFill>
                <a:effectLst/>
                <a:latin typeface="Times New Roman" charset="0"/>
              </a:rPr>
              <a:t>Т а </a:t>
            </a:r>
            <a:r>
              <a:rPr lang="ru-RU" sz="4000" b="1" i="1" dirty="0" err="1">
                <a:solidFill>
                  <a:srgbClr val="CC3300"/>
                </a:solidFill>
                <a:effectLst/>
                <a:latin typeface="Times New Roman" charset="0"/>
              </a:rPr>
              <a:t>й</a:t>
            </a:r>
            <a:r>
              <a:rPr lang="ru-RU" sz="4000" b="1" i="1" dirty="0">
                <a:solidFill>
                  <a:srgbClr val="CC3300"/>
                </a:solidFill>
                <a:effectLst/>
                <a:latin typeface="Times New Roman" charset="0"/>
              </a:rPr>
              <a:t> м </a:t>
            </a:r>
            <a:r>
              <a:rPr lang="ru-RU" sz="4000" b="1" i="1" dirty="0" err="1">
                <a:solidFill>
                  <a:srgbClr val="CC3300"/>
                </a:solidFill>
                <a:effectLst/>
                <a:latin typeface="Times New Roman" charset="0"/>
              </a:rPr>
              <a:t>ы</a:t>
            </a:r>
            <a:r>
              <a:rPr lang="ru-RU" sz="4000" b="1" i="1" dirty="0">
                <a:solidFill>
                  <a:srgbClr val="CC3300"/>
                </a:solidFill>
                <a:effectLst/>
                <a:latin typeface="Times New Roman" charset="0"/>
              </a:rPr>
              <a:t> </a:t>
            </a:r>
            <a:r>
              <a:rPr lang="ru-RU" sz="4000" b="1" i="1" dirty="0" err="1">
                <a:solidFill>
                  <a:srgbClr val="CC3300"/>
                </a:solidFill>
                <a:effectLst/>
                <a:latin typeface="Times New Roman" charset="0"/>
              </a:rPr>
              <a:t>р</a:t>
            </a:r>
            <a:r>
              <a:rPr lang="ru-RU" sz="4000" b="1" i="1" dirty="0">
                <a:solidFill>
                  <a:srgbClr val="CC3300"/>
                </a:solidFill>
                <a:effectLst/>
                <a:latin typeface="Times New Roman" charset="0"/>
              </a:rPr>
              <a:t> с к и </a:t>
            </a:r>
            <a:r>
              <a:rPr lang="ru-RU" sz="4000" b="1" i="1" dirty="0" err="1">
                <a:solidFill>
                  <a:srgbClr val="CC3300"/>
                </a:solidFill>
                <a:effectLst/>
                <a:latin typeface="Times New Roman" charset="0"/>
              </a:rPr>
              <a:t>й</a:t>
            </a:r>
            <a:r>
              <a:rPr lang="ru-RU" sz="4000" b="1" i="1" dirty="0">
                <a:solidFill>
                  <a:srgbClr val="CC3300"/>
                </a:solidFill>
                <a:effectLst/>
                <a:latin typeface="Times New Roman" charset="0"/>
              </a:rPr>
              <a:t>   </a:t>
            </a:r>
            <a:r>
              <a:rPr lang="ru-RU" sz="4000" b="1" i="1" dirty="0" err="1">
                <a:solidFill>
                  <a:srgbClr val="CC3300"/>
                </a:solidFill>
                <a:effectLst/>
                <a:latin typeface="Times New Roman" charset="0"/>
              </a:rPr>
              <a:t>з</a:t>
            </a:r>
            <a:r>
              <a:rPr lang="ru-RU" sz="4000" b="1" i="1" dirty="0">
                <a:solidFill>
                  <a:srgbClr val="CC3300"/>
                </a:solidFill>
                <a:effectLst/>
                <a:latin typeface="Times New Roman" charset="0"/>
              </a:rPr>
              <a:t> а </a:t>
            </a:r>
            <a:r>
              <a:rPr lang="ru-RU" sz="4000" b="1" i="1" dirty="0" err="1">
                <a:solidFill>
                  <a:srgbClr val="CC3300"/>
                </a:solidFill>
                <a:effectLst/>
                <a:latin typeface="Times New Roman" charset="0"/>
              </a:rPr>
              <a:t>п</a:t>
            </a:r>
            <a:r>
              <a:rPr lang="ru-RU" sz="4000" b="1" i="1" dirty="0">
                <a:solidFill>
                  <a:srgbClr val="CC3300"/>
                </a:solidFill>
                <a:effectLst/>
                <a:latin typeface="Times New Roman" charset="0"/>
              </a:rPr>
              <a:t> о в е </a:t>
            </a:r>
            <a:r>
              <a:rPr lang="ru-RU" sz="4000" b="1" i="1" dirty="0" err="1">
                <a:solidFill>
                  <a:srgbClr val="CC3300"/>
                </a:solidFill>
                <a:effectLst/>
                <a:latin typeface="Times New Roman" charset="0"/>
              </a:rPr>
              <a:t>д</a:t>
            </a:r>
            <a:r>
              <a:rPr lang="ru-RU" sz="4000" b="1" i="1" dirty="0">
                <a:solidFill>
                  <a:srgbClr val="CC3300"/>
                </a:solidFill>
                <a:effectLst/>
                <a:latin typeface="Times New Roman" charset="0"/>
              </a:rPr>
              <a:t> </a:t>
            </a:r>
            <a:r>
              <a:rPr lang="ru-RU" sz="4000" b="1" i="1" dirty="0" err="1">
                <a:solidFill>
                  <a:srgbClr val="CC3300"/>
                </a:solidFill>
                <a:effectLst/>
                <a:latin typeface="Times New Roman" charset="0"/>
              </a:rPr>
              <a:t>н</a:t>
            </a:r>
            <a:r>
              <a:rPr lang="ru-RU" sz="4000" b="1" i="1" dirty="0">
                <a:solidFill>
                  <a:srgbClr val="CC3300"/>
                </a:solidFill>
                <a:effectLst/>
                <a:latin typeface="Times New Roman" charset="0"/>
              </a:rPr>
              <a:t> и к</a:t>
            </a:r>
            <a:r>
              <a:rPr lang="ru-RU" sz="4000" i="1" dirty="0">
                <a:solidFill>
                  <a:srgbClr val="CC3300"/>
                </a:solidFill>
                <a:effectLst/>
                <a:latin typeface="Times New Roman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178175" cy="1371600"/>
          </a:xfrm>
        </p:spPr>
        <p:txBody>
          <a:bodyPr/>
          <a:lstStyle/>
          <a:p>
            <a:r>
              <a:rPr lang="ru-RU" sz="4000"/>
              <a:t>Редкие звери.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2143116"/>
            <a:ext cx="3538537" cy="871538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Овцебык.</a:t>
            </a:r>
          </a:p>
        </p:txBody>
      </p:sp>
      <p:pic>
        <p:nvPicPr>
          <p:cNvPr id="43012" name="Picture 4" descr="ОВЦЕБЫ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429000"/>
            <a:ext cx="4248150" cy="30956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3013" name="Picture 5" descr="ОЛЕ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404813"/>
            <a:ext cx="4751388" cy="3457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219700" y="4581525"/>
            <a:ext cx="3529013" cy="956288"/>
          </a:xfrm>
          <a:prstGeom prst="rect">
            <a:avLst/>
          </a:prstGeom>
          <a:noFill/>
          <a:ln w="76200">
            <a:noFill/>
            <a:miter lim="800000"/>
            <a:headEnd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Дикий северный олень.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  <p:bldP spid="430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114800" cy="904860"/>
          </a:xfrm>
        </p:spPr>
        <p:txBody>
          <a:bodyPr/>
          <a:lstStyle/>
          <a:p>
            <a:r>
              <a:rPr lang="ru-RU" dirty="0">
                <a:effectLst/>
              </a:rPr>
              <a:t>Редкие птицы.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628775"/>
            <a:ext cx="2886070" cy="8636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 err="1">
                <a:effectLst/>
                <a:latin typeface="Times New Roman" pitchFamily="18" charset="0"/>
                <a:cs typeface="Times New Roman" pitchFamily="18" charset="0"/>
              </a:rPr>
              <a:t>Краснозобая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 казарка.</a:t>
            </a:r>
          </a:p>
        </p:txBody>
      </p:sp>
      <p:pic>
        <p:nvPicPr>
          <p:cNvPr id="44036" name="Picture 4" descr="СОК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33375"/>
            <a:ext cx="3914775" cy="3960813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4037" name="Picture 5" descr="КАЗАР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708275"/>
            <a:ext cx="3959225" cy="3919538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859338" y="4797425"/>
            <a:ext cx="4284662" cy="586957"/>
          </a:xfrm>
          <a:prstGeom prst="rect">
            <a:avLst/>
          </a:prstGeom>
          <a:noFill/>
          <a:ln w="76200">
            <a:noFill/>
            <a:miter lim="800000"/>
            <a:headEnd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Сокол-сапсан.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  <p:bldP spid="440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План урока: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Проверка домашнего задания.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Зона тундры: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Климатические условия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Природа тундры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Тундра и человек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Заповедники России. Таймырский</a:t>
            </a:r>
          </a:p>
          <a:p>
            <a:pPr marL="514350" indent="-514350">
              <a:buNone/>
            </a:pPr>
            <a:r>
              <a:rPr lang="ru-RU" dirty="0" smtClean="0"/>
              <a:t>заповедник.</a:t>
            </a:r>
          </a:p>
          <a:p>
            <a:pPr marL="514350" indent="-514350">
              <a:buNone/>
            </a:pPr>
            <a:r>
              <a:rPr lang="ru-RU" dirty="0" smtClean="0"/>
              <a:t>3. Домашнее задание.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81525"/>
            <a:ext cx="8229600" cy="201612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Природа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тундры сурова. Но перед человеком она беззащитна. Осваивая северный край, люди не должны забывать об этом.</a:t>
            </a: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642350" cy="42926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Домашнее задание:</a:t>
            </a:r>
            <a:endParaRPr lang="ru-RU" sz="5400" dirty="0"/>
          </a:p>
        </p:txBody>
      </p:sp>
      <p:pic>
        <p:nvPicPr>
          <p:cNvPr id="10" name="Picture 4" descr="NOTEPAD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2810866" cy="396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071934" y="1714488"/>
            <a:ext cx="4857784" cy="21431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Стр. 87 – 97 читать, выполнять задания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Тетрадь на печатной основе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785794"/>
            <a:ext cx="6786610" cy="14617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урок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MMj0288928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143380"/>
            <a:ext cx="292895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АРКТИ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Какую природную зону мы изучали на прошлом уроке?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14290"/>
            <a:ext cx="5857916" cy="17145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Зона арктических пустынь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6477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Обитатели Арктики.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561657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Ими питаются рыбы и огромные морские звери.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Полярный житель. не боится белого медведя, имеет могучие клыки, но при этом безобиден.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Птица, обитатель морских базаров, питается рыбой.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Представитель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ластоногих,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прекрасный пловец.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dirty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Морской зверь,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достигает в длину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15 -18 метров.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6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Рыба, обитатель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северных морей.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7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Птица, прекрасный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рыболов.</a:t>
            </a:r>
          </a:p>
        </p:txBody>
      </p:sp>
      <p:graphicFrame>
        <p:nvGraphicFramePr>
          <p:cNvPr id="12620" name="Group 332"/>
          <p:cNvGraphicFramePr>
            <a:graphicFrameLocks noGrp="1"/>
          </p:cNvGraphicFramePr>
          <p:nvPr/>
        </p:nvGraphicFramePr>
        <p:xfrm>
          <a:off x="4356100" y="2781300"/>
          <a:ext cx="4424363" cy="3642240"/>
        </p:xfrm>
        <a:graphic>
          <a:graphicData uri="http://schemas.openxmlformats.org/drawingml/2006/table">
            <a:tbl>
              <a:tblPr/>
              <a:tblGrid>
                <a:gridCol w="427038"/>
                <a:gridCol w="498475"/>
                <a:gridCol w="500062"/>
                <a:gridCol w="500063"/>
                <a:gridCol w="501650"/>
                <a:gridCol w="500062"/>
                <a:gridCol w="500063"/>
                <a:gridCol w="498475"/>
                <a:gridCol w="498475"/>
              </a:tblGrid>
              <a:tr h="1587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1.</a:t>
                      </a:r>
                    </a:p>
                  </a:txBody>
                  <a:tcPr marL="46800" marR="468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</a:t>
                      </a:r>
                    </a:p>
                  </a:txBody>
                  <a:tcPr marL="46800" marR="468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350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</a:t>
                      </a:r>
                    </a:p>
                  </a:txBody>
                  <a:tcPr marL="46800" marR="468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marL="46800" marR="468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5.</a:t>
                      </a:r>
                    </a:p>
                  </a:txBody>
                  <a:tcPr marL="46800" marR="468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46800" marR="468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7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7.</a:t>
                      </a:r>
                    </a:p>
                  </a:txBody>
                  <a:tcPr marL="46800" marR="468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6800" marR="468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610" name="Text Box 322"/>
          <p:cNvSpPr txBox="1">
            <a:spLocks noChangeArrowheads="1"/>
          </p:cNvSpPr>
          <p:nvPr/>
        </p:nvSpPr>
        <p:spPr bwMode="auto">
          <a:xfrm>
            <a:off x="5364163" y="2708275"/>
            <a:ext cx="2376487" cy="586957"/>
          </a:xfrm>
          <a:prstGeom prst="rect">
            <a:avLst/>
          </a:prstGeom>
          <a:noFill/>
          <a:ln w="76200">
            <a:noFill/>
            <a:miter lim="800000"/>
            <a:headEnd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3200" dirty="0" smtClean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ч  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  и</a:t>
            </a:r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612" name="Text Box 324"/>
          <p:cNvSpPr txBox="1">
            <a:spLocks noChangeArrowheads="1"/>
          </p:cNvSpPr>
          <p:nvPr/>
        </p:nvSpPr>
        <p:spPr bwMode="auto">
          <a:xfrm>
            <a:off x="4859338" y="3284538"/>
            <a:ext cx="2089150" cy="586957"/>
          </a:xfrm>
          <a:prstGeom prst="rect">
            <a:avLst/>
          </a:prstGeom>
          <a:noFill/>
          <a:ln w="76200">
            <a:noFill/>
            <a:miter lim="800000"/>
            <a:headEnd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Tahoma" pitchFamily="34" charset="0"/>
                <a:ea typeface="Tahoma" pitchFamily="34" charset="0"/>
                <a:cs typeface="Tahoma" pitchFamily="34" charset="0"/>
              </a:rPr>
              <a:t>м  о  </a:t>
            </a:r>
            <a:r>
              <a:rPr lang="ru-RU" sz="320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  <a:r>
              <a:rPr lang="ru-RU" sz="3200">
                <a:latin typeface="Tahoma" pitchFamily="34" charset="0"/>
                <a:ea typeface="Tahoma" pitchFamily="34" charset="0"/>
                <a:cs typeface="Tahoma" pitchFamily="34" charset="0"/>
              </a:rPr>
              <a:t>  ж </a:t>
            </a:r>
          </a:p>
        </p:txBody>
      </p:sp>
      <p:sp>
        <p:nvSpPr>
          <p:cNvPr id="12613" name="Text Box 325"/>
          <p:cNvSpPr txBox="1">
            <a:spLocks noChangeArrowheads="1"/>
          </p:cNvSpPr>
          <p:nvPr/>
        </p:nvSpPr>
        <p:spPr bwMode="auto">
          <a:xfrm>
            <a:off x="5364163" y="3068638"/>
            <a:ext cx="180975" cy="579437"/>
          </a:xfrm>
          <a:prstGeom prst="rect">
            <a:avLst/>
          </a:prstGeom>
          <a:noFill/>
          <a:ln w="76200">
            <a:noFill/>
            <a:miter lim="800000"/>
            <a:headEnd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614" name="Text Box 326"/>
          <p:cNvSpPr txBox="1">
            <a:spLocks noChangeArrowheads="1"/>
          </p:cNvSpPr>
          <p:nvPr/>
        </p:nvSpPr>
        <p:spPr bwMode="auto">
          <a:xfrm>
            <a:off x="5724525" y="3789363"/>
            <a:ext cx="2592388" cy="586957"/>
          </a:xfrm>
          <a:prstGeom prst="rect">
            <a:avLst/>
          </a:prstGeom>
          <a:noFill/>
          <a:ln w="76200">
            <a:noFill/>
            <a:miter lim="800000"/>
            <a:headEnd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</a:t>
            </a:r>
            <a:r>
              <a:rPr lang="ru-RU" sz="3200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 а  </a:t>
            </a:r>
            <a:r>
              <a:rPr lang="ru-RU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й</a:t>
            </a:r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</a:t>
            </a:r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615" name="Text Box 327"/>
          <p:cNvSpPr txBox="1">
            <a:spLocks noChangeArrowheads="1"/>
          </p:cNvSpPr>
          <p:nvPr/>
        </p:nvSpPr>
        <p:spPr bwMode="auto">
          <a:xfrm>
            <a:off x="5975350" y="4286256"/>
            <a:ext cx="3168650" cy="586957"/>
          </a:xfrm>
          <a:prstGeom prst="rect">
            <a:avLst/>
          </a:prstGeom>
          <a:noFill/>
          <a:ln w="76200">
            <a:noFill/>
            <a:miter lim="800000"/>
            <a:headEnd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</a:t>
            </a:r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ю</a:t>
            </a:r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 л  е  </a:t>
            </a:r>
            <a:r>
              <a:rPr lang="ru-RU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ь</a:t>
            </a:r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616" name="Text Box 328"/>
          <p:cNvSpPr txBox="1">
            <a:spLocks noChangeArrowheads="1"/>
          </p:cNvSpPr>
          <p:nvPr/>
        </p:nvSpPr>
        <p:spPr bwMode="auto">
          <a:xfrm>
            <a:off x="5364163" y="4797425"/>
            <a:ext cx="1511300" cy="586957"/>
          </a:xfrm>
          <a:prstGeom prst="rect">
            <a:avLst/>
          </a:prstGeom>
          <a:noFill/>
          <a:ln w="76200">
            <a:noFill/>
            <a:miter lim="800000"/>
            <a:headEnd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к  </a:t>
            </a:r>
            <a:r>
              <a:rPr lang="ru-RU" sz="3200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  т </a:t>
            </a:r>
          </a:p>
        </p:txBody>
      </p:sp>
      <p:sp>
        <p:nvSpPr>
          <p:cNvPr id="12617" name="Text Box 329"/>
          <p:cNvSpPr txBox="1">
            <a:spLocks noChangeArrowheads="1"/>
          </p:cNvSpPr>
          <p:nvPr/>
        </p:nvSpPr>
        <p:spPr bwMode="auto">
          <a:xfrm>
            <a:off x="4445000" y="5578475"/>
            <a:ext cx="180975" cy="579438"/>
          </a:xfrm>
          <a:prstGeom prst="rect">
            <a:avLst/>
          </a:prstGeom>
          <a:noFill/>
          <a:ln w="76200">
            <a:noFill/>
            <a:miter lim="800000"/>
            <a:headEnd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619" name="Text Box 331"/>
          <p:cNvSpPr txBox="1">
            <a:spLocks noChangeArrowheads="1"/>
          </p:cNvSpPr>
          <p:nvPr/>
        </p:nvSpPr>
        <p:spPr bwMode="auto">
          <a:xfrm>
            <a:off x="4427538" y="5300663"/>
            <a:ext cx="2376487" cy="586957"/>
          </a:xfrm>
          <a:prstGeom prst="rect">
            <a:avLst/>
          </a:prstGeom>
          <a:noFill/>
          <a:ln w="76200">
            <a:noFill/>
            <a:miter lim="800000"/>
            <a:headEnd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с  а  </a:t>
            </a:r>
            <a:r>
              <a:rPr lang="ru-RU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й</a:t>
            </a:r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3200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 а</a:t>
            </a:r>
          </a:p>
        </p:txBody>
      </p:sp>
      <p:sp>
        <p:nvSpPr>
          <p:cNvPr id="12624" name="Text Box 336"/>
          <p:cNvSpPr txBox="1">
            <a:spLocks noChangeArrowheads="1"/>
          </p:cNvSpPr>
          <p:nvPr/>
        </p:nvSpPr>
        <p:spPr bwMode="auto">
          <a:xfrm>
            <a:off x="5364163" y="5876925"/>
            <a:ext cx="2374900" cy="586957"/>
          </a:xfrm>
          <a:prstGeom prst="rect">
            <a:avLst/>
          </a:prstGeom>
          <a:noFill/>
          <a:ln w="76200">
            <a:noFill/>
            <a:miter lim="800000"/>
            <a:headEnd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ч  </a:t>
            </a:r>
            <a:r>
              <a:rPr lang="ru-RU" sz="3200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</a:t>
            </a:r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й</a:t>
            </a:r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 к  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610" grpId="0"/>
      <p:bldP spid="12612" grpId="0"/>
      <p:bldP spid="12614" grpId="0"/>
      <p:bldP spid="12615" grpId="0"/>
      <p:bldP spid="12616" grpId="0"/>
      <p:bldP spid="12619" grpId="0"/>
      <p:bldP spid="126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/>
          <a:lstStyle/>
          <a:p>
            <a:r>
              <a:rPr lang="ru-RU" dirty="0"/>
              <a:t>Какой зверь хозяин Арктики?</a:t>
            </a:r>
          </a:p>
        </p:txBody>
      </p:sp>
      <p:pic>
        <p:nvPicPr>
          <p:cNvPr id="16388" name="Picture 4" descr="ЛЕМИНГ_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632700" cy="4537075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Географическое положение зоны тундры</a:t>
            </a:r>
            <a:endParaRPr lang="ru-RU" dirty="0"/>
          </a:p>
        </p:txBody>
      </p:sp>
      <p:pic>
        <p:nvPicPr>
          <p:cNvPr id="4" name="Picture 4" descr="Тундр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35824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ТУНДР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7085013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Природные условия тундры.</a:t>
            </a:r>
            <a:endParaRPr lang="ru-RU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>
                <a:solidFill>
                  <a:srgbClr val="000099"/>
                </a:solidFill>
              </a:rPr>
              <a:t>Равнина </a:t>
            </a:r>
          </a:p>
          <a:p>
            <a:pPr algn="ctr">
              <a:buFont typeface="Wingdings" pitchFamily="2" charset="2"/>
              <a:buNone/>
            </a:pPr>
            <a:r>
              <a:rPr lang="ru-RU" dirty="0">
                <a:solidFill>
                  <a:srgbClr val="000099"/>
                </a:solidFill>
              </a:rPr>
              <a:t>  </a:t>
            </a:r>
          </a:p>
          <a:p>
            <a:pPr algn="ctr">
              <a:buFont typeface="Wingdings" pitchFamily="2" charset="2"/>
              <a:buNone/>
            </a:pPr>
            <a:r>
              <a:rPr lang="ru-RU" dirty="0">
                <a:solidFill>
                  <a:srgbClr val="000099"/>
                </a:solidFill>
              </a:rPr>
              <a:t>Вечная мерзлота.</a:t>
            </a:r>
          </a:p>
          <a:p>
            <a:pPr algn="ctr">
              <a:buFont typeface="Wingdings" pitchFamily="2" charset="2"/>
              <a:buNone/>
            </a:pPr>
            <a:endParaRPr lang="ru-RU" dirty="0">
              <a:solidFill>
                <a:srgbClr val="000099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dirty="0">
                <a:solidFill>
                  <a:srgbClr val="000099"/>
                </a:solidFill>
              </a:rPr>
              <a:t> Суровая зима ( мороз до -50</a:t>
            </a:r>
            <a:r>
              <a:rPr lang="ru-RU" baseline="30000" dirty="0">
                <a:solidFill>
                  <a:srgbClr val="000099"/>
                </a:solidFill>
              </a:rPr>
              <a:t>О</a:t>
            </a:r>
            <a:r>
              <a:rPr lang="ru-RU" dirty="0">
                <a:solidFill>
                  <a:srgbClr val="000099"/>
                </a:solidFill>
              </a:rPr>
              <a:t>С )</a:t>
            </a:r>
          </a:p>
          <a:p>
            <a:pPr algn="ctr">
              <a:buFont typeface="Wingdings" pitchFamily="2" charset="2"/>
              <a:buNone/>
            </a:pPr>
            <a:endParaRPr lang="ru-RU" dirty="0">
              <a:solidFill>
                <a:srgbClr val="000099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dirty="0">
                <a:solidFill>
                  <a:srgbClr val="000099"/>
                </a:solidFill>
              </a:rPr>
              <a:t>Прохладное короткое лето.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Растительный мир тундры.</a:t>
            </a:r>
          </a:p>
        </p:txBody>
      </p:sp>
      <p:pic>
        <p:nvPicPr>
          <p:cNvPr id="35844" name="Picture 4" descr="МОРО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492375"/>
            <a:ext cx="3505200" cy="3419475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5845" name="Picture 5" descr="яге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565400"/>
            <a:ext cx="3486150" cy="338455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2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366838"/>
          </a:xfrm>
        </p:spPr>
        <p:txBody>
          <a:bodyPr/>
          <a:lstStyle/>
          <a:p>
            <a:r>
              <a:rPr lang="ru-RU"/>
              <a:t>Растительный мир тундры.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/>
              <a:t>Приспособления к жизни.</a:t>
            </a:r>
          </a:p>
          <a:p>
            <a:pPr>
              <a:buFont typeface="Wingdings" pitchFamily="2" charset="2"/>
              <a:buNone/>
            </a:pPr>
            <a:r>
              <a:rPr lang="ru-RU" sz="2800" i="1"/>
              <a:t>Растения низкорослые, стелющиеся, почти у всех небольшие корни и маленькие листья.</a:t>
            </a:r>
          </a:p>
        </p:txBody>
      </p:sp>
      <p:pic>
        <p:nvPicPr>
          <p:cNvPr id="20484" name="Picture 4" descr="И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429000"/>
            <a:ext cx="4321175" cy="3228975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485" name="Picture 5" descr="БЕРЕЗ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429000"/>
            <a:ext cx="4176713" cy="3240088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30003497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30003497</Template>
  <TotalTime>102</TotalTime>
  <Words>460</Words>
  <Application>Microsoft Office PowerPoint</Application>
  <PresentationFormat>Экран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30003497</vt:lpstr>
      <vt:lpstr>Поток</vt:lpstr>
      <vt:lpstr>Природные зоны России. Зона тундры.</vt:lpstr>
      <vt:lpstr>План урока:</vt:lpstr>
      <vt:lpstr>Какую природную зону мы изучали на прошлом уроке?</vt:lpstr>
      <vt:lpstr>  Обитатели Арктики.</vt:lpstr>
      <vt:lpstr>Какой зверь хозяин Арктики?</vt:lpstr>
      <vt:lpstr>Географическое положение зоны тундры</vt:lpstr>
      <vt:lpstr>Природные условия тундры.</vt:lpstr>
      <vt:lpstr>Растительный мир тундры.</vt:lpstr>
      <vt:lpstr>Растительный мир тундры.</vt:lpstr>
      <vt:lpstr>Животный мир тундры.</vt:lpstr>
      <vt:lpstr>Животный мир тундры.</vt:lpstr>
      <vt:lpstr>Животный мир тундры.</vt:lpstr>
      <vt:lpstr>Слайд 13</vt:lpstr>
      <vt:lpstr>Слайд 14</vt:lpstr>
      <vt:lpstr>Слайд 15</vt:lpstr>
      <vt:lpstr>Слайд 16</vt:lpstr>
      <vt:lpstr>Слайд 17</vt:lpstr>
      <vt:lpstr>Редкие звери.</vt:lpstr>
      <vt:lpstr>Редкие птицы.</vt:lpstr>
      <vt:lpstr>Слайд 20</vt:lpstr>
      <vt:lpstr>Домашнее задание: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 России. Зона тундры.</dc:title>
  <dc:subject>Шаблон оформления</dc:subject>
  <dc:creator>Александр</dc:creator>
  <cp:keywords>Шаблон оформления</cp:keywords>
  <dc:description>Шаблон оформления</dc:description>
  <cp:lastModifiedBy>User</cp:lastModifiedBy>
  <cp:revision>16</cp:revision>
  <dcterms:created xsi:type="dcterms:W3CDTF">2010-10-26T08:09:22Z</dcterms:created>
  <dcterms:modified xsi:type="dcterms:W3CDTF">2011-11-03T17:08:21Z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TC300034971049</vt:lpwstr>
  </property>
</Properties>
</file>